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diagrams/colors22.xml" ContentType="application/vnd.openxmlformats-officedocument.drawingml.diagramColors+xml"/>
  <Override PartName="/ppt/slides/slide36.xml" ContentType="application/vnd.openxmlformats-officedocument.presentationml.slide+xml"/>
  <Override PartName="/ppt/diagrams/colors11.xml" ContentType="application/vnd.openxmlformats-officedocument.drawingml.diagramColors+xml"/>
  <Override PartName="/ppt/diagrams/data24.xml" ContentType="application/vnd.openxmlformats-officedocument.drawingml.diagramData+xml"/>
  <Override PartName="/ppt/slides/slide25.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Override PartName="/ppt/charts/chart35.xml" ContentType="application/vnd.openxmlformats-officedocument.drawingml.char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charts/chart13.xml" ContentType="application/vnd.openxmlformats-officedocument.drawingml.chart+xml"/>
  <Override PartName="/ppt/charts/chart24.xml" ContentType="application/vnd.openxmlformats-officedocument.drawingml.chart+xml"/>
  <Override PartName="/ppt/diagrams/quickStyle17.xml" ContentType="application/vnd.openxmlformats-officedocument.drawingml.diagramStyle+xml"/>
  <Override PartName="/ppt/diagrams/drawing18.xml" ContentType="application/vnd.ms-office.drawingml.diagramDrawing+xml"/>
  <Override PartName="/ppt/tableStyles.xml" ContentType="application/vnd.openxmlformats-officedocument.presentationml.tableStyles+xml"/>
  <Override PartName="/ppt/diagrams/layout17.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Default Extension="xlsx" ContentType="application/vnd.openxmlformats-officedocument.spreadsheetml.sheet"/>
  <Override PartName="/ppt/charts/chart3.xml" ContentType="application/vnd.openxmlformats-officedocument.drawingml.chart+xml"/>
  <Override PartName="/ppt/diagrams/quickStyle20.xml" ContentType="application/vnd.openxmlformats-officedocument.drawingml.diagramStyle+xml"/>
  <Override PartName="/ppt/diagrams/drawing21.xml" ContentType="application/vnd.ms-office.drawingml.diagramDrawing+xml"/>
  <Override PartName="/ppt/diagrams/colors4.xml" ContentType="application/vnd.openxmlformats-officedocument.drawingml.diagramColors+xml"/>
  <Override PartName="/ppt/diagrams/drawing10.xml" ContentType="application/vnd.ms-office.drawingml.diagramDrawing+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charts/chart29.xml" ContentType="application/vnd.openxmlformats-officedocument.drawingml.chart+xml"/>
  <Override PartName="/ppt/diagrams/layout20.xml" ContentType="application/vnd.openxmlformats-officedocument.drawingml.diagramLayout+xml"/>
  <Override PartName="/ppt/slides/slide55.xml" ContentType="application/vnd.openxmlformats-officedocument.presentationml.slide+xml"/>
  <Override PartName="/ppt/diagrams/quickStyle3.xml" ContentType="application/vnd.openxmlformats-officedocument.drawingml.diagramStyle+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charts/chart25.xml" ContentType="application/vnd.openxmlformats-officedocument.drawingml.chart+xml"/>
  <Override PartName="/ppt/diagrams/drawing19.xml" ContentType="application/vnd.ms-office.drawingml.diagramDrawing+xml"/>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charts/chart14.xml" ContentType="application/vnd.openxmlformats-officedocument.drawingml.chart+xml"/>
  <Override PartName="/ppt/charts/chart32.xml" ContentType="application/vnd.openxmlformats-officedocument.drawingml.chart+xml"/>
  <Override PartName="/ppt/diagrams/quickStyle18.xml" ContentType="application/vnd.openxmlformats-officedocument.drawingml.diagramStyle+xml"/>
  <Override PartName="/ppt/charts/chart43.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diagrams/data7.xml" ContentType="application/vnd.openxmlformats-officedocument.drawingml.diagramData+xml"/>
  <Override PartName="/ppt/diagrams/colors9.xml" ContentType="application/vnd.openxmlformats-officedocument.drawingml.diagramColors+xml"/>
  <Override PartName="/ppt/charts/chart21.xml" ContentType="application/vnd.openxmlformats-officedocument.drawingml.chart+xml"/>
  <Override PartName="/ppt/diagrams/quickStyle14.xml" ContentType="application/vnd.openxmlformats-officedocument.drawingml.diagramStyle+xml"/>
  <Override PartName="/ppt/diagrams/drawing15.xml" ContentType="application/vnd.ms-office.drawingml.diagramDrawing+xml"/>
  <Override PartName="/ppt/diagrams/layout18.xml" ContentType="application/vnd.openxmlformats-officedocument.drawingml.diagramLayout+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Override PartName="/ppt/charts/chart10.xml" ContentType="application/vnd.openxmlformats-officedocument.drawingml.chart+xml"/>
  <Override PartName="/ppt/diagrams/drawing8.xml" ContentType="application/vnd.ms-office.drawingml.diagramDrawing+xml"/>
  <Default Extension="gif" ContentType="image/gif"/>
  <Override PartName="/ppt/charts/chart4.xml" ContentType="application/vnd.openxmlformats-officedocument.drawingml.chart+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22.xml" ContentType="application/vnd.ms-office.drawingml.diagramDrawing+xml"/>
  <Override PartName="/ppt/slides/slide49.xml" ContentType="application/vnd.openxmlformats-officedocument.presentationml.slide+xml"/>
  <Override PartName="/ppt/diagrams/drawing4.xml" ContentType="application/vnd.ms-office.drawingml.diagramDrawing+xml"/>
  <Override PartName="/ppt/diagrams/data19.xml" ContentType="application/vnd.openxmlformats-officedocument.drawingml.diagramData+xml"/>
  <Override PartName="/ppt/diagrams/layout21.xml" ContentType="application/vnd.openxmlformats-officedocument.drawingml.diagramLayout+xml"/>
  <Override PartName="/ppt/diagrams/colors24.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charts/chart19.xml" ContentType="application/vnd.openxmlformats-officedocument.drawingml.chart+xml"/>
  <Override PartName="/ppt/diagrams/data15.xml" ContentType="application/vnd.openxmlformats-officedocument.drawingml.diagramData+xml"/>
  <Override PartName="/ppt/diagrams/colors20.xml" ContentType="application/vnd.openxmlformats-officedocument.drawingml.diagramColors+xml"/>
  <Override PartName="/ppt/charts/chart37.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diagrams/data11.xml" ContentType="application/vnd.openxmlformats-officedocument.drawingml.diagramData+xml"/>
  <Override PartName="/ppt/charts/chart26.xml" ContentType="application/vnd.openxmlformats-officedocument.drawingml.chart+xml"/>
  <Override PartName="/ppt/diagrams/quickStyle19.xml" ContentType="application/vnd.openxmlformats-officedocument.drawingml.diagramStyle+xml"/>
  <Override PartName="/ppt/diagrams/data22.xml" ContentType="application/vnd.openxmlformats-officedocument.drawingml.diagramData+xml"/>
  <Override PartName="/ppt/charts/chart44.xml" ContentType="application/vnd.openxmlformats-officedocument.drawingml.char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charts/chart15.xml" ContentType="application/vnd.openxmlformats-officedocument.drawingml.chart+xml"/>
  <Override PartName="/ppt/charts/chart33.xml" ContentType="application/vnd.openxmlformats-officedocument.drawingml.char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22.xml" ContentType="application/vnd.openxmlformats-officedocument.drawingml.chart+xml"/>
  <Override PartName="/ppt/diagrams/quickStyle15.xml" ContentType="application/vnd.openxmlformats-officedocument.drawingml.diagramStyle+xml"/>
  <Override PartName="/ppt/diagrams/drawing16.xml" ContentType="application/vnd.ms-office.drawingml.diagramDrawing+xml"/>
  <Override PartName="/ppt/diagrams/layout19.xml" ContentType="application/vnd.openxmlformats-officedocument.drawingml.diagramLayout+xml"/>
  <Override PartName="/ppt/charts/chart40.xml" ContentType="application/vnd.openxmlformats-officedocument.drawingml.char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Override PartName="/ppt/diagrams/quickStyle22.xml" ContentType="application/vnd.openxmlformats-officedocument.drawingml.diagramStyle+xml"/>
  <Override PartName="/ppt/diagrams/drawing23.xml" ContentType="application/vnd.ms-office.drawingml.diagramDrawing+xml"/>
  <Override PartName="/ppt/charts/chart5.xml" ContentType="application/vnd.openxmlformats-officedocument.drawingml.char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colors18.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iagrams/colors10.xml" ContentType="application/vnd.openxmlformats-officedocument.drawingml.diagramColors+xml"/>
  <Override PartName="/ppt/charts/chart27.xml" ContentType="application/vnd.openxmlformats-officedocument.drawingml.chart+xml"/>
  <Override PartName="/ppt/drawings/drawing1.xml" ContentType="application/vnd.openxmlformats-officedocument.drawingml.chartshapes+xml"/>
  <Override PartName="/ppt/diagrams/colors21.xml" ContentType="application/vnd.openxmlformats-officedocument.drawingml.diagramColors+xml"/>
  <Override PartName="/ppt/diagrams/data23.xml" ContentType="application/vnd.openxmlformats-officedocument.drawingml.diagramData+xml"/>
  <Override PartName="/ppt/charts/chart38.xml" ContentType="application/vnd.openxmlformats-officedocument.drawingml.char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charts/chart16.xml" ContentType="application/vnd.openxmlformats-officedocument.drawingml.chart+xml"/>
  <Override PartName="/ppt/charts/chart34.xml" ContentType="application/vnd.openxmlformats-officedocument.drawingml.char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charts/chart23.xml" ContentType="application/vnd.openxmlformats-officedocument.drawingml.chart+xml"/>
  <Override PartName="/ppt/diagrams/quickStyle16.xml" ContentType="application/vnd.openxmlformats-officedocument.drawingml.diagramStyle+xml"/>
  <Override PartName="/ppt/diagrams/drawing17.xml" ContentType="application/vnd.ms-office.drawingml.diagramDrawing+xml"/>
  <Override PartName="/ppt/slides/slide20.xml" ContentType="application/vnd.openxmlformats-officedocument.presentationml.slide+xml"/>
  <Override PartName="/ppt/diagrams/layout4.xml" ContentType="application/vnd.openxmlformats-officedocument.drawingml.diagramLayout+xml"/>
  <Override PartName="/ppt/charts/chart12.xml" ContentType="application/vnd.openxmlformats-officedocument.drawingml.chart+xml"/>
  <Override PartName="/ppt/charts/chart30.xml" ContentType="application/vnd.openxmlformats-officedocument.drawingml.chart+xml"/>
  <Override PartName="/ppt/charts/chart41.xml" ContentType="application/vnd.openxmlformats-officedocument.drawingml.chart+xml"/>
  <Override PartName="/ppt/charts/chart6.xml" ContentType="application/vnd.openxmlformats-officedocument.drawingml.char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diagrams/colors19.xml" ContentType="application/vnd.openxmlformats-officedocument.drawingml.diagramColors+xml"/>
  <Override PartName="/ppt/diagrams/quickStyle23.xml" ContentType="application/vnd.openxmlformats-officedocument.drawingml.diagramStyle+xml"/>
  <Override PartName="/ppt/diagrams/drawing24.xml" ContentType="application/vnd.ms-office.drawingml.diagramDrawing+xml"/>
  <Override PartName="/ppt/diagrams/drawing6.xml" ContentType="application/vnd.ms-office.drawingml.diagramDrawing+xml"/>
  <Override PartName="/ppt/diagrams/drawing20.xml" ContentType="application/vnd.ms-office.drawingml.diagramDrawing+xml"/>
  <Override PartName="/ppt/diagrams/layout23.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charts/chart2.xml" ContentType="application/vnd.openxmlformats-officedocument.drawingml.chart+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diagrams/drawing2.xml" ContentType="application/vnd.ms-office.drawingml.diagramDrawing+xml"/>
  <Override PartName="/ppt/diagrams/data17.xml" ContentType="application/vnd.openxmlformats-officedocument.drawingml.diagramData+xml"/>
  <Override PartName="/ppt/charts/chart39.xml" ContentType="application/vnd.openxmlformats-officedocument.drawingml.char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charts/chart28.xml" ContentType="application/vnd.openxmlformats-officedocument.drawingml.chart+xml"/>
  <Override PartName="/ppt/drawings/drawing2.xml" ContentType="application/vnd.openxmlformats-officedocument.drawingml.chartshapes+xml"/>
  <Override PartName="/ppt/slides/slide43.xml" ContentType="application/vnd.openxmlformats-officedocument.presentationml.slide+xml"/>
  <Override PartName="/ppt/theme/theme1.xml" ContentType="application/vnd.openxmlformats-officedocument.theme+xml"/>
  <Override PartName="/ppt/charts/chart17.xml" ContentType="application/vnd.openxmlformats-officedocument.drawingml.chart+xml"/>
  <Override PartName="/ppt/slides/slide32.xml" ContentType="application/vnd.openxmlformats-officedocument.presentationml.slide+xml"/>
  <Override PartName="/ppt/diagrams/data20.xml" ContentType="application/vnd.openxmlformats-officedocument.drawingml.diagramData+xml"/>
  <Override PartName="/ppt/charts/chart42.xml" ContentType="application/vnd.openxmlformats-officedocument.drawingml.chart+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charts/chart31.xml" ContentType="application/vnd.openxmlformats-officedocument.drawingml.chart+xml"/>
  <Override PartName="/ppt/diagrams/quickStyle24.xml" ContentType="application/vnd.openxmlformats-officedocument.drawingml.diagramStyle+xml"/>
  <Override PartName="/ppt/charts/chart7.xml" ContentType="application/vnd.openxmlformats-officedocument.drawingml.chart+xml"/>
  <Override PartName="/ppt/diagrams/colors8.xml" ContentType="application/vnd.openxmlformats-officedocument.drawingml.diagramColors+xml"/>
  <Override PartName="/ppt/diagrams/quickStyle13.xml" ContentType="application/vnd.openxmlformats-officedocument.drawingml.diagramStyle+xml"/>
  <Override PartName="/ppt/charts/chart20.xml" ContentType="application/vnd.openxmlformats-officedocument.drawingml.chart+xml"/>
  <Override PartName="/ppt/diagrams/drawing14.xml" ContentType="application/vnd.ms-office.drawingml.diagramDrawing+xml"/>
  <Override PartName="/ppt/diagrams/drawing7.xml" ContentType="application/vnd.ms-office.drawingml.diagramDrawing+xml"/>
  <Override PartName="/ppt/diagrams/layout13.xml" ContentType="application/vnd.openxmlformats-officedocument.drawingml.diagramLayout+xml"/>
  <Override PartName="/ppt/diagrams/layout24.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diagrams/colors12.xml" ContentType="application/vnd.openxmlformats-officedocument.drawingml.diagramColors+xml"/>
  <Override PartName="/ppt/diagrams/colors23.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diagrams/data14.xml" ContentType="application/vnd.openxmlformats-officedocument.drawingml.diagramData+xml"/>
  <Override PartName="/ppt/charts/chart36.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2" r:id="rId2"/>
    <p:sldId id="323" r:id="rId3"/>
    <p:sldId id="324" r:id="rId4"/>
    <p:sldId id="325" r:id="rId5"/>
    <p:sldId id="326" r:id="rId6"/>
    <p:sldId id="327" r:id="rId7"/>
    <p:sldId id="328" r:id="rId8"/>
    <p:sldId id="329" r:id="rId9"/>
    <p:sldId id="330" r:id="rId10"/>
    <p:sldId id="333" r:id="rId11"/>
    <p:sldId id="331" r:id="rId12"/>
    <p:sldId id="332" r:id="rId13"/>
    <p:sldId id="334" r:id="rId14"/>
    <p:sldId id="336" r:id="rId15"/>
    <p:sldId id="338" r:id="rId16"/>
    <p:sldId id="339" r:id="rId17"/>
    <p:sldId id="340" r:id="rId18"/>
    <p:sldId id="341"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4" r:id="rId32"/>
    <p:sldId id="355" r:id="rId33"/>
    <p:sldId id="356" r:id="rId34"/>
    <p:sldId id="357" r:id="rId35"/>
    <p:sldId id="358" r:id="rId36"/>
    <p:sldId id="359" r:id="rId37"/>
    <p:sldId id="360" r:id="rId38"/>
    <p:sldId id="362" r:id="rId39"/>
    <p:sldId id="363" r:id="rId40"/>
    <p:sldId id="365" r:id="rId41"/>
    <p:sldId id="366" r:id="rId42"/>
    <p:sldId id="367" r:id="rId43"/>
    <p:sldId id="368" r:id="rId44"/>
    <p:sldId id="369" r:id="rId45"/>
    <p:sldId id="370" r:id="rId46"/>
    <p:sldId id="371" r:id="rId47"/>
    <p:sldId id="372" r:id="rId48"/>
    <p:sldId id="373" r:id="rId49"/>
    <p:sldId id="374" r:id="rId50"/>
    <p:sldId id="375" r:id="rId51"/>
    <p:sldId id="376" r:id="rId52"/>
    <p:sldId id="377" r:id="rId53"/>
    <p:sldId id="379" r:id="rId54"/>
    <p:sldId id="381" r:id="rId55"/>
    <p:sldId id="382" r:id="rId56"/>
    <p:sldId id="383" r:id="rId57"/>
    <p:sldId id="384" r:id="rId58"/>
    <p:sldId id="386" r:id="rId59"/>
    <p:sldId id="385" r:id="rId60"/>
  </p:sldIdLst>
  <p:sldSz cx="12192000" cy="6858000"/>
  <p:notesSz cx="6888163" cy="100203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FF0066"/>
    <a:srgbClr val="0000CC"/>
    <a:srgbClr val="FFFF99"/>
    <a:srgbClr val="FCAAE8"/>
    <a:srgbClr val="FF99FF"/>
    <a:srgbClr val="FFFFCC"/>
    <a:srgbClr val="3333CC"/>
    <a:srgbClr val="660066"/>
    <a:srgbClr val="070B5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88" d="100"/>
          <a:sy n="88" d="100"/>
        </p:scale>
        <p:origin x="-235" y="-77"/>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Office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Office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Office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Office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Office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_____Microsoft_Office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Microsoft_Office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Microsoft_Office_Excel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_____Microsoft_Office_Excel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_____Microsoft_Office_Excel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_____Microsoft_Office_Excel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_____Microsoft_Office_Excel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_____Microsoft_Office_Excel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_____Microsoft_Office_Excel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_____Microsoft_Office_Excel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_____Microsoft_Office_Excel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_____Microsoft_Office_Excel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_____Microsoft_Office_Excel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_____Microsoft_Office_Excel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_____Microsoft_Office_Excel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_____Microsoft_Office_Excel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_____Microsoft_Office_Excel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_____Microsoft_Office_Excel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_____Microsoft_Office_Excel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_____Microsoft_Office_Excel28.xlsx"/></Relationships>
</file>

<file path=ppt/charts/_rels/chart29.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_____Microsoft_Office_Excel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_____Microsoft_Office_Excel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_____Microsoft_Office_Excel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_____Microsoft_Office_Excel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_____Microsoft_Office_Excel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_____Microsoft_Office_Excel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_____Microsoft_Office_Excel35.xlsx"/></Relationships>
</file>

<file path=ppt/charts/_rels/chart36.xml.rels><?xml version="1.0" encoding="UTF-8" standalone="yes"?>
<Relationships xmlns="http://schemas.openxmlformats.org/package/2006/relationships"><Relationship Id="rId1" Type="http://schemas.openxmlformats.org/officeDocument/2006/relationships/package" Target="../embeddings/_____Microsoft_Office_Excel36.xlsx"/></Relationships>
</file>

<file path=ppt/charts/_rels/chart37.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_____Microsoft_Office_Excel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_____Microsoft_Office_Excel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_____Microsoft_Office_Excel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_____Microsoft_Office_Excel40.xlsx"/></Relationships>
</file>

<file path=ppt/charts/_rels/chart41.xml.rels><?xml version="1.0" encoding="UTF-8" standalone="yes"?>
<Relationships xmlns="http://schemas.openxmlformats.org/package/2006/relationships"><Relationship Id="rId1" Type="http://schemas.openxmlformats.org/officeDocument/2006/relationships/package" Target="../embeddings/_____Microsoft_Office_Excel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_____Microsoft_Office_Excel42.xlsx"/></Relationships>
</file>

<file path=ppt/charts/_rels/chart43.xml.rels><?xml version="1.0" encoding="UTF-8" standalone="yes"?>
<Relationships xmlns="http://schemas.openxmlformats.org/package/2006/relationships"><Relationship Id="rId1" Type="http://schemas.openxmlformats.org/officeDocument/2006/relationships/package" Target="../embeddings/_____Microsoft_Office_Excel43.xlsx"/></Relationships>
</file>

<file path=ppt/charts/_rels/chart44.xml.rels><?xml version="1.0" encoding="UTF-8" standalone="yes"?>
<Relationships xmlns="http://schemas.openxmlformats.org/package/2006/relationships"><Relationship Id="rId1" Type="http://schemas.openxmlformats.org/officeDocument/2006/relationships/package" Target="../embeddings/_____Microsoft_Office_Excel44.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2022г</c:v>
                </c:pt>
              </c:strCache>
            </c:strRef>
          </c:tx>
          <c:spPr>
            <a:gradFill>
              <a:gsLst>
                <a:gs pos="100000">
                  <a:schemeClr val="accent1">
                    <a:alpha val="0"/>
                  </a:schemeClr>
                </a:gs>
                <a:gs pos="50000">
                  <a:schemeClr val="accent1"/>
                </a:gs>
              </a:gsLst>
              <a:lin ang="5400000" scaled="0"/>
            </a:gradFill>
            <a:ln>
              <a:noFill/>
            </a:ln>
            <a:effectLst/>
            <a:sp3d/>
          </c:spPr>
          <c:dLbls>
            <c:dLbl>
              <c:idx val="0"/>
              <c:layout>
                <c:manualLayout>
                  <c:x val="-7.2590568778543432E-2"/>
                  <c:y val="-1.690577691695879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2F6A-4B7D-B0D5-EA0CE9B730E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Численность населения (чел.)</c:v>
                </c:pt>
              </c:strCache>
            </c:strRef>
          </c:cat>
          <c:val>
            <c:numRef>
              <c:f>Лист1!$B$2</c:f>
              <c:numCache>
                <c:formatCode>General</c:formatCode>
                <c:ptCount val="1"/>
                <c:pt idx="0">
                  <c:v>12598</c:v>
                </c:pt>
              </c:numCache>
            </c:numRef>
          </c:val>
          <c:shape val="cylinder"/>
          <c:extLst xmlns:c16r2="http://schemas.microsoft.com/office/drawing/2015/06/chart">
            <c:ext xmlns:c16="http://schemas.microsoft.com/office/drawing/2014/chart" uri="{C3380CC4-5D6E-409C-BE32-E72D297353CC}">
              <c16:uniqueId val="{00000000-2F6A-4B7D-B0D5-EA0CE9B730EC}"/>
            </c:ext>
          </c:extLst>
        </c:ser>
        <c:ser>
          <c:idx val="1"/>
          <c:order val="1"/>
          <c:tx>
            <c:strRef>
              <c:f>Лист1!$C$1</c:f>
              <c:strCache>
                <c:ptCount val="1"/>
                <c:pt idx="0">
                  <c:v>2023г</c:v>
                </c:pt>
              </c:strCache>
            </c:strRef>
          </c:tx>
          <c:spPr>
            <a:gradFill>
              <a:gsLst>
                <a:gs pos="100000">
                  <a:schemeClr val="accent2">
                    <a:alpha val="0"/>
                  </a:schemeClr>
                </a:gs>
                <a:gs pos="50000">
                  <a:schemeClr val="accent2"/>
                </a:gs>
              </a:gsLst>
              <a:lin ang="5400000" scaled="0"/>
            </a:gradFill>
            <a:ln>
              <a:noFill/>
            </a:ln>
            <a:effectLst/>
            <a:sp3d/>
          </c:spPr>
          <c:dLbls>
            <c:dLbl>
              <c:idx val="0"/>
              <c:layout>
                <c:manualLayout>
                  <c:x val="-4.7528990022241566E-17"/>
                  <c:y val="-3.803799806315728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2F6A-4B7D-B0D5-EA0CE9B730E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Численность населения (чел.)</c:v>
                </c:pt>
              </c:strCache>
            </c:strRef>
          </c:cat>
          <c:val>
            <c:numRef>
              <c:f>Лист1!$C$2</c:f>
              <c:numCache>
                <c:formatCode>General</c:formatCode>
                <c:ptCount val="1"/>
                <c:pt idx="0">
                  <c:v>12504</c:v>
                </c:pt>
              </c:numCache>
            </c:numRef>
          </c:val>
          <c:shape val="cylinder"/>
          <c:extLst xmlns:c16r2="http://schemas.microsoft.com/office/drawing/2015/06/chart">
            <c:ext xmlns:c16="http://schemas.microsoft.com/office/drawing/2014/chart" uri="{C3380CC4-5D6E-409C-BE32-E72D297353CC}">
              <c16:uniqueId val="{00000001-2F6A-4B7D-B0D5-EA0CE9B730EC}"/>
            </c:ext>
          </c:extLst>
        </c:ser>
        <c:ser>
          <c:idx val="2"/>
          <c:order val="2"/>
          <c:tx>
            <c:strRef>
              <c:f>Лист1!$D$1</c:f>
              <c:strCache>
                <c:ptCount val="1"/>
                <c:pt idx="0">
                  <c:v>2024г</c:v>
                </c:pt>
              </c:strCache>
            </c:strRef>
          </c:tx>
          <c:spPr>
            <a:gradFill>
              <a:gsLst>
                <a:gs pos="100000">
                  <a:schemeClr val="accent3">
                    <a:alpha val="0"/>
                  </a:schemeClr>
                </a:gs>
                <a:gs pos="50000">
                  <a:schemeClr val="accent3"/>
                </a:gs>
              </a:gsLst>
              <a:lin ang="5400000" scaled="0"/>
            </a:gradFill>
            <a:ln>
              <a:noFill/>
            </a:ln>
            <a:effectLst/>
            <a:sp3d/>
          </c:spPr>
          <c:dLbls>
            <c:dLbl>
              <c:idx val="0"/>
              <c:layout>
                <c:manualLayout>
                  <c:x val="1.5555121881116483E-2"/>
                  <c:y val="-2.535866537543802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2F6A-4B7D-B0D5-EA0CE9B730E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Численность населения (чел.)</c:v>
                </c:pt>
              </c:strCache>
            </c:strRef>
          </c:cat>
          <c:val>
            <c:numRef>
              <c:f>Лист1!$D$2</c:f>
              <c:numCache>
                <c:formatCode>General</c:formatCode>
                <c:ptCount val="1"/>
                <c:pt idx="0">
                  <c:v>12232</c:v>
                </c:pt>
              </c:numCache>
            </c:numRef>
          </c:val>
          <c:shape val="cylinder"/>
          <c:extLst xmlns:c16r2="http://schemas.microsoft.com/office/drawing/2015/06/chart">
            <c:ext xmlns:c16="http://schemas.microsoft.com/office/drawing/2014/chart" uri="{C3380CC4-5D6E-409C-BE32-E72D297353CC}">
              <c16:uniqueId val="{00000002-2F6A-4B7D-B0D5-EA0CE9B730EC}"/>
            </c:ext>
          </c:extLst>
        </c:ser>
        <c:ser>
          <c:idx val="3"/>
          <c:order val="3"/>
          <c:tx>
            <c:strRef>
              <c:f>Лист1!$E$1</c:f>
              <c:strCache>
                <c:ptCount val="1"/>
                <c:pt idx="0">
                  <c:v>2025г</c:v>
                </c:pt>
              </c:strCache>
            </c:strRef>
          </c:tx>
          <c:spPr>
            <a:gradFill>
              <a:gsLst>
                <a:gs pos="100000">
                  <a:schemeClr val="accent4">
                    <a:alpha val="0"/>
                  </a:schemeClr>
                </a:gs>
                <a:gs pos="50000">
                  <a:schemeClr val="accent4"/>
                </a:gs>
              </a:gsLst>
              <a:lin ang="5400000" scaled="0"/>
            </a:gradFill>
            <a:ln>
              <a:noFill/>
            </a:ln>
            <a:effectLst/>
            <a:sp3d/>
          </c:spPr>
          <c:dLbls>
            <c:dLbl>
              <c:idx val="0"/>
              <c:layout>
                <c:manualLayout>
                  <c:x val="1.2962601567597071E-2"/>
                  <c:y val="-3.803799806315724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2F6A-4B7D-B0D5-EA0CE9B730E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Численность населения (чел.)</c:v>
                </c:pt>
              </c:strCache>
            </c:strRef>
          </c:cat>
          <c:val>
            <c:numRef>
              <c:f>Лист1!$E$2</c:f>
              <c:numCache>
                <c:formatCode>General</c:formatCode>
                <c:ptCount val="1"/>
                <c:pt idx="0">
                  <c:v>12201</c:v>
                </c:pt>
              </c:numCache>
            </c:numRef>
          </c:val>
          <c:shape val="cylinder"/>
          <c:extLst xmlns:c16r2="http://schemas.microsoft.com/office/drawing/2015/06/chart">
            <c:ext xmlns:c16="http://schemas.microsoft.com/office/drawing/2014/chart" uri="{C3380CC4-5D6E-409C-BE32-E72D297353CC}">
              <c16:uniqueId val="{00000003-2F6A-4B7D-B0D5-EA0CE9B730EC}"/>
            </c:ext>
          </c:extLst>
        </c:ser>
        <c:ser>
          <c:idx val="4"/>
          <c:order val="4"/>
          <c:tx>
            <c:strRef>
              <c:f>Лист1!$F$1</c:f>
              <c:strCache>
                <c:ptCount val="1"/>
                <c:pt idx="0">
                  <c:v>2026г</c:v>
                </c:pt>
              </c:strCache>
            </c:strRef>
          </c:tx>
          <c:spPr>
            <a:gradFill>
              <a:gsLst>
                <a:gs pos="100000">
                  <a:schemeClr val="accent5">
                    <a:alpha val="0"/>
                  </a:schemeClr>
                </a:gs>
                <a:gs pos="50000">
                  <a:schemeClr val="accent5"/>
                </a:gs>
              </a:gsLst>
              <a:lin ang="5400000" scaled="0"/>
            </a:gradFill>
            <a:ln>
              <a:noFill/>
            </a:ln>
            <a:effectLst/>
            <a:sp3d/>
          </c:spPr>
          <c:dLbls>
            <c:dLbl>
              <c:idx val="0"/>
              <c:layout>
                <c:manualLayout>
                  <c:x val="7.7775609405582322E-3"/>
                  <c:y val="-2.1132221146198428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2F6A-4B7D-B0D5-EA0CE9B730E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Численность населения (чел.)</c:v>
                </c:pt>
              </c:strCache>
            </c:strRef>
          </c:cat>
          <c:val>
            <c:numRef>
              <c:f>Лист1!$F$2</c:f>
              <c:numCache>
                <c:formatCode>General</c:formatCode>
                <c:ptCount val="1"/>
                <c:pt idx="0">
                  <c:v>12074</c:v>
                </c:pt>
              </c:numCache>
            </c:numRef>
          </c:val>
          <c:shape val="cylinder"/>
          <c:extLst xmlns:c16r2="http://schemas.microsoft.com/office/drawing/2015/06/chart">
            <c:ext xmlns:c16="http://schemas.microsoft.com/office/drawing/2014/chart" uri="{C3380CC4-5D6E-409C-BE32-E72D297353CC}">
              <c16:uniqueId val="{00000004-2F6A-4B7D-B0D5-EA0CE9B730EC}"/>
            </c:ext>
          </c:extLst>
        </c:ser>
        <c:dLbls>
          <c:showVal val="1"/>
        </c:dLbls>
        <c:gapDepth val="0"/>
        <c:shape val="box"/>
        <c:axId val="163555968"/>
        <c:axId val="163565952"/>
        <c:axId val="0"/>
      </c:bar3DChart>
      <c:catAx>
        <c:axId val="163555968"/>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3565952"/>
        <c:crosses val="autoZero"/>
        <c:auto val="1"/>
        <c:lblAlgn val="ctr"/>
        <c:lblOffset val="100"/>
      </c:catAx>
      <c:valAx>
        <c:axId val="163565952"/>
        <c:scaling>
          <c:orientation val="minMax"/>
        </c:scaling>
        <c:axPos val="l"/>
        <c:majorGridlines>
          <c:spPr>
            <a:ln w="9525" cap="flat" cmpd="sng" algn="ctr">
              <a:solidFill>
                <a:schemeClr val="tx1">
                  <a:lumMod val="5000"/>
                  <a:lumOff val="9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3555968"/>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2022г</c:v>
                </c:pt>
              </c:strCache>
            </c:strRef>
          </c:tx>
          <c:spPr>
            <a:gradFill>
              <a:gsLst>
                <a:gs pos="100000">
                  <a:schemeClr val="accent1">
                    <a:alpha val="0"/>
                  </a:schemeClr>
                </a:gs>
                <a:gs pos="50000">
                  <a:schemeClr val="accent1"/>
                </a:gs>
              </a:gsLst>
              <a:lin ang="5400000" scaled="0"/>
            </a:gradFill>
            <a:ln>
              <a:noFill/>
            </a:ln>
            <a:effectLst/>
            <a:sp3d/>
          </c:spPr>
          <c:dLbls>
            <c:dLbl>
              <c:idx val="0"/>
              <c:layout>
                <c:manualLayout>
                  <c:x val="-4.6665365643349208E-2"/>
                  <c:y val="-2.113222114619834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26F-4106-AD38-E1402091724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Ввод в действие жилья (тыс.кв.м.)</c:v>
                </c:pt>
              </c:strCache>
            </c:strRef>
          </c:cat>
          <c:val>
            <c:numRef>
              <c:f>Лист1!$B$2</c:f>
              <c:numCache>
                <c:formatCode>General</c:formatCode>
                <c:ptCount val="1"/>
                <c:pt idx="0">
                  <c:v>2.42</c:v>
                </c:pt>
              </c:numCache>
            </c:numRef>
          </c:val>
          <c:shape val="cylinder"/>
          <c:extLst xmlns:c16r2="http://schemas.microsoft.com/office/drawing/2015/06/chart">
            <c:ext xmlns:c16="http://schemas.microsoft.com/office/drawing/2014/chart" uri="{C3380CC4-5D6E-409C-BE32-E72D297353CC}">
              <c16:uniqueId val="{00000000-526F-4106-AD38-E1402091724A}"/>
            </c:ext>
          </c:extLst>
        </c:ser>
        <c:ser>
          <c:idx val="1"/>
          <c:order val="1"/>
          <c:tx>
            <c:strRef>
              <c:f>Лист1!$C$1</c:f>
              <c:strCache>
                <c:ptCount val="1"/>
                <c:pt idx="0">
                  <c:v>2023г</c:v>
                </c:pt>
              </c:strCache>
            </c:strRef>
          </c:tx>
          <c:spPr>
            <a:gradFill>
              <a:gsLst>
                <a:gs pos="100000">
                  <a:schemeClr val="accent2">
                    <a:alpha val="0"/>
                  </a:schemeClr>
                </a:gs>
                <a:gs pos="50000">
                  <a:schemeClr val="accent2"/>
                </a:gs>
              </a:gsLst>
              <a:lin ang="5400000" scaled="0"/>
            </a:gradFill>
            <a:ln>
              <a:noFill/>
            </a:ln>
            <a:effectLst/>
            <a:sp3d/>
          </c:spPr>
          <c:dLbls>
            <c:dLbl>
              <c:idx val="0"/>
              <c:layout>
                <c:manualLayout>
                  <c:x val="-2.5925203135194492E-3"/>
                  <c:y val="-7.18495518970744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526F-4106-AD38-E1402091724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Ввод в действие жилья (тыс.кв.м.)</c:v>
                </c:pt>
              </c:strCache>
            </c:strRef>
          </c:cat>
          <c:val>
            <c:numRef>
              <c:f>Лист1!$C$2</c:f>
              <c:numCache>
                <c:formatCode>General</c:formatCode>
                <c:ptCount val="1"/>
                <c:pt idx="0">
                  <c:v>2.7</c:v>
                </c:pt>
              </c:numCache>
            </c:numRef>
          </c:val>
          <c:shape val="cylinder"/>
          <c:extLst xmlns:c16r2="http://schemas.microsoft.com/office/drawing/2015/06/chart">
            <c:ext xmlns:c16="http://schemas.microsoft.com/office/drawing/2014/chart" uri="{C3380CC4-5D6E-409C-BE32-E72D297353CC}">
              <c16:uniqueId val="{00000001-526F-4106-AD38-E1402091724A}"/>
            </c:ext>
          </c:extLst>
        </c:ser>
        <c:ser>
          <c:idx val="2"/>
          <c:order val="2"/>
          <c:tx>
            <c:strRef>
              <c:f>Лист1!$D$1</c:f>
              <c:strCache>
                <c:ptCount val="1"/>
                <c:pt idx="0">
                  <c:v>2024г</c:v>
                </c:pt>
              </c:strCache>
            </c:strRef>
          </c:tx>
          <c:spPr>
            <a:gradFill>
              <a:gsLst>
                <a:gs pos="100000">
                  <a:schemeClr val="accent3">
                    <a:alpha val="0"/>
                  </a:schemeClr>
                </a:gs>
                <a:gs pos="50000">
                  <a:schemeClr val="accent3"/>
                </a:gs>
              </a:gsLst>
              <a:lin ang="5400000" scaled="0"/>
            </a:gradFill>
            <a:ln>
              <a:noFill/>
            </a:ln>
            <a:effectLst/>
            <a:sp3d/>
          </c:spPr>
          <c:dLbls>
            <c:dLbl>
              <c:idx val="0"/>
              <c:layout>
                <c:manualLayout>
                  <c:x val="-1.0370081254077701E-2"/>
                  <c:y val="-4.226444229239677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526F-4106-AD38-E1402091724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Ввод в действие жилья (тыс.кв.м.)</c:v>
                </c:pt>
              </c:strCache>
            </c:strRef>
          </c:cat>
          <c:val>
            <c:numRef>
              <c:f>Лист1!$D$2</c:f>
              <c:numCache>
                <c:formatCode>General</c:formatCode>
                <c:ptCount val="1"/>
                <c:pt idx="0">
                  <c:v>3.3</c:v>
                </c:pt>
              </c:numCache>
            </c:numRef>
          </c:val>
          <c:shape val="cylinder"/>
          <c:extLst xmlns:c16r2="http://schemas.microsoft.com/office/drawing/2015/06/chart">
            <c:ext xmlns:c16="http://schemas.microsoft.com/office/drawing/2014/chart" uri="{C3380CC4-5D6E-409C-BE32-E72D297353CC}">
              <c16:uniqueId val="{00000002-526F-4106-AD38-E1402091724A}"/>
            </c:ext>
          </c:extLst>
        </c:ser>
        <c:ser>
          <c:idx val="3"/>
          <c:order val="3"/>
          <c:tx>
            <c:strRef>
              <c:f>Лист1!$E$1</c:f>
              <c:strCache>
                <c:ptCount val="1"/>
                <c:pt idx="0">
                  <c:v>2025г</c:v>
                </c:pt>
              </c:strCache>
            </c:strRef>
          </c:tx>
          <c:spPr>
            <a:gradFill>
              <a:gsLst>
                <a:gs pos="100000">
                  <a:schemeClr val="accent4">
                    <a:alpha val="0"/>
                  </a:schemeClr>
                </a:gs>
                <a:gs pos="50000">
                  <a:schemeClr val="accent4"/>
                </a:gs>
              </a:gsLst>
              <a:lin ang="5400000" scaled="0"/>
            </a:gradFill>
            <a:ln>
              <a:noFill/>
            </a:ln>
            <a:effectLst/>
            <a:sp3d/>
          </c:spPr>
          <c:dLbls>
            <c:dLbl>
              <c:idx val="0"/>
              <c:layout>
                <c:manualLayout>
                  <c:x val="-2.3332682821674614E-2"/>
                  <c:y val="-3.381155383391742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526F-4106-AD38-E1402091724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Ввод в действие жилья (тыс.кв.м.)</c:v>
                </c:pt>
              </c:strCache>
            </c:strRef>
          </c:cat>
          <c:val>
            <c:numRef>
              <c:f>Лист1!$E$2</c:f>
              <c:numCache>
                <c:formatCode>General</c:formatCode>
                <c:ptCount val="1"/>
                <c:pt idx="0">
                  <c:v>3.4</c:v>
                </c:pt>
              </c:numCache>
            </c:numRef>
          </c:val>
          <c:shape val="cylinder"/>
          <c:extLst xmlns:c16r2="http://schemas.microsoft.com/office/drawing/2015/06/chart">
            <c:ext xmlns:c16="http://schemas.microsoft.com/office/drawing/2014/chart" uri="{C3380CC4-5D6E-409C-BE32-E72D297353CC}">
              <c16:uniqueId val="{00000003-526F-4106-AD38-E1402091724A}"/>
            </c:ext>
          </c:extLst>
        </c:ser>
        <c:ser>
          <c:idx val="4"/>
          <c:order val="4"/>
          <c:tx>
            <c:strRef>
              <c:f>Лист1!$F$1</c:f>
              <c:strCache>
                <c:ptCount val="1"/>
                <c:pt idx="0">
                  <c:v>2026г</c:v>
                </c:pt>
              </c:strCache>
            </c:strRef>
          </c:tx>
          <c:spPr>
            <a:gradFill>
              <a:gsLst>
                <a:gs pos="100000">
                  <a:schemeClr val="accent5">
                    <a:alpha val="0"/>
                  </a:schemeClr>
                </a:gs>
                <a:gs pos="50000">
                  <a:schemeClr val="accent5"/>
                </a:gs>
              </a:gsLst>
              <a:lin ang="5400000" scaled="0"/>
            </a:gradFill>
            <a:ln>
              <a:noFill/>
            </a:ln>
            <a:effectLst/>
            <a:sp3d/>
          </c:spPr>
          <c:dLbls>
            <c:dLbl>
              <c:idx val="0"/>
              <c:layout>
                <c:manualLayout>
                  <c:x val="-1.5555121881116463E-2"/>
                  <c:y val="-2.535866537543802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526F-4106-AD38-E1402091724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Ввод в действие жилья (тыс.кв.м.)</c:v>
                </c:pt>
              </c:strCache>
            </c:strRef>
          </c:cat>
          <c:val>
            <c:numRef>
              <c:f>Лист1!$F$2</c:f>
              <c:numCache>
                <c:formatCode>General</c:formatCode>
                <c:ptCount val="1"/>
                <c:pt idx="0">
                  <c:v>3.6</c:v>
                </c:pt>
              </c:numCache>
            </c:numRef>
          </c:val>
          <c:shape val="cylinder"/>
          <c:extLst xmlns:c16r2="http://schemas.microsoft.com/office/drawing/2015/06/chart">
            <c:ext xmlns:c16="http://schemas.microsoft.com/office/drawing/2014/chart" uri="{C3380CC4-5D6E-409C-BE32-E72D297353CC}">
              <c16:uniqueId val="{00000004-526F-4106-AD38-E1402091724A}"/>
            </c:ext>
          </c:extLst>
        </c:ser>
        <c:gapDepth val="0"/>
        <c:shape val="box"/>
        <c:axId val="165059200"/>
        <c:axId val="165077376"/>
        <c:axId val="0"/>
      </c:bar3DChart>
      <c:catAx>
        <c:axId val="165059200"/>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5077376"/>
        <c:crosses val="autoZero"/>
        <c:auto val="1"/>
        <c:lblAlgn val="ctr"/>
        <c:lblOffset val="100"/>
      </c:catAx>
      <c:valAx>
        <c:axId val="165077376"/>
        <c:scaling>
          <c:orientation val="minMax"/>
        </c:scaling>
        <c:axPos val="l"/>
        <c:majorGridlines>
          <c:spPr>
            <a:ln w="9525" cap="flat" cmpd="sng" algn="ctr">
              <a:solidFill>
                <a:schemeClr val="tx1">
                  <a:lumMod val="5000"/>
                  <a:lumOff val="9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5059200"/>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2022г</c:v>
                </c:pt>
              </c:strCache>
            </c:strRef>
          </c:tx>
          <c:spPr>
            <a:gradFill>
              <a:gsLst>
                <a:gs pos="100000">
                  <a:schemeClr val="accent1">
                    <a:alpha val="0"/>
                  </a:schemeClr>
                </a:gs>
                <a:gs pos="50000">
                  <a:schemeClr val="accent1"/>
                </a:gs>
              </a:gsLst>
              <a:lin ang="5400000" scaled="0"/>
            </a:gradFill>
            <a:ln>
              <a:noFill/>
            </a:ln>
            <a:effectLst/>
            <a:sp3d/>
          </c:spPr>
          <c:dLbls>
            <c:dLbl>
              <c:idx val="0"/>
              <c:layout>
                <c:manualLayout>
                  <c:x val="-4.6665365643349208E-2"/>
                  <c:y val="-2.113222114619834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Прожиточный минимум (руб.)</c:v>
                </c:pt>
              </c:strCache>
            </c:strRef>
          </c:cat>
          <c:val>
            <c:numRef>
              <c:f>Лист1!$B$2</c:f>
              <c:numCache>
                <c:formatCode>General</c:formatCode>
                <c:ptCount val="1"/>
                <c:pt idx="0">
                  <c:v>16564</c:v>
                </c:pt>
              </c:numCache>
            </c:numRef>
          </c:val>
          <c:shape val="cylinder"/>
          <c:extLst xmlns:c16r2="http://schemas.microsoft.com/office/drawing/2015/06/chart">
            <c:ext xmlns:c16="http://schemas.microsoft.com/office/drawing/2014/chart" uri="{C3380CC4-5D6E-409C-BE32-E72D297353CC}">
              <c16:uniqueId val="{00000001-0E65-4CFD-9DFD-E708D972E266}"/>
            </c:ext>
          </c:extLst>
        </c:ser>
        <c:ser>
          <c:idx val="1"/>
          <c:order val="1"/>
          <c:tx>
            <c:strRef>
              <c:f>Лист1!$C$1</c:f>
              <c:strCache>
                <c:ptCount val="1"/>
                <c:pt idx="0">
                  <c:v>2023г</c:v>
                </c:pt>
              </c:strCache>
            </c:strRef>
          </c:tx>
          <c:spPr>
            <a:gradFill>
              <a:gsLst>
                <a:gs pos="100000">
                  <a:schemeClr val="accent2">
                    <a:alpha val="0"/>
                  </a:schemeClr>
                </a:gs>
                <a:gs pos="50000">
                  <a:schemeClr val="accent2"/>
                </a:gs>
              </a:gsLst>
              <a:lin ang="5400000" scaled="0"/>
            </a:gradFill>
            <a:ln>
              <a:noFill/>
            </a:ln>
            <a:effectLst/>
            <a:sp3d/>
          </c:spPr>
          <c:dLbls>
            <c:dLbl>
              <c:idx val="0"/>
              <c:layout>
                <c:manualLayout>
                  <c:x val="-2.5925203135194492E-3"/>
                  <c:y val="-7.18495518970744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Прожиточный минимум (руб.)</c:v>
                </c:pt>
              </c:strCache>
            </c:strRef>
          </c:cat>
          <c:val>
            <c:numRef>
              <c:f>Лист1!$C$2</c:f>
              <c:numCache>
                <c:formatCode>General</c:formatCode>
                <c:ptCount val="1"/>
                <c:pt idx="0">
                  <c:v>17106</c:v>
                </c:pt>
              </c:numCache>
            </c:numRef>
          </c:val>
          <c:shape val="cylinder"/>
          <c:extLst xmlns:c16r2="http://schemas.microsoft.com/office/drawing/2015/06/chart">
            <c:ext xmlns:c16="http://schemas.microsoft.com/office/drawing/2014/chart" uri="{C3380CC4-5D6E-409C-BE32-E72D297353CC}">
              <c16:uniqueId val="{00000003-0E65-4CFD-9DFD-E708D972E266}"/>
            </c:ext>
          </c:extLst>
        </c:ser>
        <c:ser>
          <c:idx val="2"/>
          <c:order val="2"/>
          <c:tx>
            <c:strRef>
              <c:f>Лист1!$D$1</c:f>
              <c:strCache>
                <c:ptCount val="1"/>
                <c:pt idx="0">
                  <c:v>2024гг</c:v>
                </c:pt>
              </c:strCache>
            </c:strRef>
          </c:tx>
          <c:spPr>
            <a:gradFill>
              <a:gsLst>
                <a:gs pos="100000">
                  <a:schemeClr val="accent3">
                    <a:alpha val="0"/>
                  </a:schemeClr>
                </a:gs>
                <a:gs pos="50000">
                  <a:schemeClr val="accent3"/>
                </a:gs>
              </a:gsLst>
              <a:lin ang="5400000" scaled="0"/>
            </a:gradFill>
            <a:ln>
              <a:noFill/>
            </a:ln>
            <a:effectLst/>
            <a:sp3d/>
          </c:spPr>
          <c:dLbls>
            <c:dLbl>
              <c:idx val="0"/>
              <c:layout>
                <c:manualLayout>
                  <c:x val="-1.0370081254077701E-2"/>
                  <c:y val="-4.226444229239677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Прожиточный минимум (руб.)</c:v>
                </c:pt>
              </c:strCache>
            </c:strRef>
          </c:cat>
          <c:val>
            <c:numRef>
              <c:f>Лист1!$D$2</c:f>
              <c:numCache>
                <c:formatCode>General</c:formatCode>
                <c:ptCount val="1"/>
                <c:pt idx="0">
                  <c:v>18389</c:v>
                </c:pt>
              </c:numCache>
            </c:numRef>
          </c:val>
          <c:shape val="cylinder"/>
          <c:extLst xmlns:c16r2="http://schemas.microsoft.com/office/drawing/2015/06/chart">
            <c:ext xmlns:c16="http://schemas.microsoft.com/office/drawing/2014/chart" uri="{C3380CC4-5D6E-409C-BE32-E72D297353CC}">
              <c16:uniqueId val="{00000005-0E65-4CFD-9DFD-E708D972E266}"/>
            </c:ext>
          </c:extLst>
        </c:ser>
        <c:ser>
          <c:idx val="3"/>
          <c:order val="3"/>
          <c:tx>
            <c:strRef>
              <c:f>Лист1!$E$1</c:f>
              <c:strCache>
                <c:ptCount val="1"/>
                <c:pt idx="0">
                  <c:v>2025г</c:v>
                </c:pt>
              </c:strCache>
            </c:strRef>
          </c:tx>
          <c:spPr>
            <a:gradFill>
              <a:gsLst>
                <a:gs pos="100000">
                  <a:schemeClr val="accent4">
                    <a:alpha val="0"/>
                  </a:schemeClr>
                </a:gs>
                <a:gs pos="50000">
                  <a:schemeClr val="accent4"/>
                </a:gs>
              </a:gsLst>
              <a:lin ang="5400000" scaled="0"/>
            </a:gradFill>
            <a:ln>
              <a:noFill/>
            </a:ln>
            <a:effectLst/>
            <a:sp3d/>
          </c:spPr>
          <c:dLbls>
            <c:dLbl>
              <c:idx val="0"/>
              <c:layout>
                <c:manualLayout>
                  <c:x val="-2.3332682821674614E-2"/>
                  <c:y val="-3.381155383391742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Прожиточный минимум (руб.)</c:v>
                </c:pt>
              </c:strCache>
            </c:strRef>
          </c:cat>
          <c:val>
            <c:numRef>
              <c:f>Лист1!$E$2</c:f>
              <c:numCache>
                <c:formatCode>General</c:formatCode>
                <c:ptCount val="1"/>
                <c:pt idx="0">
                  <c:v>19210</c:v>
                </c:pt>
              </c:numCache>
            </c:numRef>
          </c:val>
          <c:shape val="cylinder"/>
          <c:extLst xmlns:c16r2="http://schemas.microsoft.com/office/drawing/2015/06/chart">
            <c:ext xmlns:c16="http://schemas.microsoft.com/office/drawing/2014/chart" uri="{C3380CC4-5D6E-409C-BE32-E72D297353CC}">
              <c16:uniqueId val="{00000007-0E65-4CFD-9DFD-E708D972E266}"/>
            </c:ext>
          </c:extLst>
        </c:ser>
        <c:ser>
          <c:idx val="4"/>
          <c:order val="4"/>
          <c:tx>
            <c:strRef>
              <c:f>Лист1!$F$1</c:f>
              <c:strCache>
                <c:ptCount val="1"/>
                <c:pt idx="0">
                  <c:v>2026г</c:v>
                </c:pt>
              </c:strCache>
            </c:strRef>
          </c:tx>
          <c:spPr>
            <a:gradFill>
              <a:gsLst>
                <a:gs pos="100000">
                  <a:schemeClr val="accent5">
                    <a:alpha val="0"/>
                  </a:schemeClr>
                </a:gs>
                <a:gs pos="50000">
                  <a:schemeClr val="accent5"/>
                </a:gs>
              </a:gsLst>
              <a:lin ang="5400000" scaled="0"/>
            </a:gradFill>
            <a:ln>
              <a:noFill/>
            </a:ln>
            <a:effectLst/>
            <a:sp3d/>
          </c:spPr>
          <c:dLbls>
            <c:dLbl>
              <c:idx val="0"/>
              <c:layout>
                <c:manualLayout>
                  <c:x val="-1.5555121881116463E-2"/>
                  <c:y val="-2.535866537543802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Прожиточный минимум (руб.)</c:v>
                </c:pt>
              </c:strCache>
            </c:strRef>
          </c:cat>
          <c:val>
            <c:numRef>
              <c:f>Лист1!$F$2</c:f>
              <c:numCache>
                <c:formatCode>General</c:formatCode>
                <c:ptCount val="1"/>
                <c:pt idx="0">
                  <c:v>20829</c:v>
                </c:pt>
              </c:numCache>
            </c:numRef>
          </c:val>
          <c:shape val="cylinder"/>
          <c:extLst xmlns:c16r2="http://schemas.microsoft.com/office/drawing/2015/06/chart">
            <c:ext xmlns:c16="http://schemas.microsoft.com/office/drawing/2014/chart" uri="{C3380CC4-5D6E-409C-BE32-E72D297353CC}">
              <c16:uniqueId val="{00000009-0E65-4CFD-9DFD-E708D972E266}"/>
            </c:ext>
          </c:extLst>
        </c:ser>
        <c:gapDepth val="0"/>
        <c:shape val="box"/>
        <c:axId val="160713344"/>
        <c:axId val="160731520"/>
        <c:axId val="0"/>
      </c:bar3DChart>
      <c:catAx>
        <c:axId val="160713344"/>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0731520"/>
        <c:crosses val="autoZero"/>
        <c:auto val="1"/>
        <c:lblAlgn val="ctr"/>
        <c:lblOffset val="100"/>
      </c:catAx>
      <c:valAx>
        <c:axId val="160731520"/>
        <c:scaling>
          <c:orientation val="minMax"/>
        </c:scaling>
        <c:axPos val="l"/>
        <c:majorGridlines>
          <c:spPr>
            <a:ln w="9525" cap="flat" cmpd="sng" algn="ctr">
              <a:solidFill>
                <a:schemeClr val="tx1">
                  <a:lumMod val="5000"/>
                  <a:lumOff val="9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071334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2022г</c:v>
                </c:pt>
              </c:strCache>
            </c:strRef>
          </c:tx>
          <c:spPr>
            <a:gradFill>
              <a:gsLst>
                <a:gs pos="100000">
                  <a:schemeClr val="accent1">
                    <a:alpha val="0"/>
                  </a:schemeClr>
                </a:gs>
                <a:gs pos="50000">
                  <a:schemeClr val="accent1"/>
                </a:gs>
              </a:gsLst>
              <a:lin ang="5400000" scaled="0"/>
            </a:gradFill>
            <a:ln>
              <a:noFill/>
            </a:ln>
            <a:effectLst/>
            <a:sp3d/>
          </c:spPr>
          <c:dLbls>
            <c:dLbl>
              <c:idx val="0"/>
              <c:layout>
                <c:manualLayout>
                  <c:x val="-4.6665365643349208E-2"/>
                  <c:y val="-2.113222114619834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Объем промышленного производства (млн.руб.)</c:v>
                </c:pt>
              </c:strCache>
            </c:strRef>
          </c:cat>
          <c:val>
            <c:numRef>
              <c:f>Лист1!$B$2</c:f>
              <c:numCache>
                <c:formatCode>General</c:formatCode>
                <c:ptCount val="1"/>
                <c:pt idx="0">
                  <c:v>242.2</c:v>
                </c:pt>
              </c:numCache>
            </c:numRef>
          </c:val>
          <c:shape val="cylinder"/>
          <c:extLst xmlns:c16r2="http://schemas.microsoft.com/office/drawing/2015/06/chart">
            <c:ext xmlns:c16="http://schemas.microsoft.com/office/drawing/2014/chart" uri="{C3380CC4-5D6E-409C-BE32-E72D297353CC}">
              <c16:uniqueId val="{00000001-0E65-4CFD-9DFD-E708D972E266}"/>
            </c:ext>
          </c:extLst>
        </c:ser>
        <c:ser>
          <c:idx val="1"/>
          <c:order val="1"/>
          <c:tx>
            <c:strRef>
              <c:f>Лист1!$C$1</c:f>
              <c:strCache>
                <c:ptCount val="1"/>
                <c:pt idx="0">
                  <c:v>2023г</c:v>
                </c:pt>
              </c:strCache>
            </c:strRef>
          </c:tx>
          <c:spPr>
            <a:gradFill>
              <a:gsLst>
                <a:gs pos="100000">
                  <a:schemeClr val="accent2">
                    <a:alpha val="0"/>
                  </a:schemeClr>
                </a:gs>
                <a:gs pos="50000">
                  <a:schemeClr val="accent2"/>
                </a:gs>
              </a:gsLst>
              <a:lin ang="5400000" scaled="0"/>
            </a:gradFill>
            <a:ln>
              <a:noFill/>
            </a:ln>
            <a:effectLst/>
            <a:sp3d/>
          </c:spPr>
          <c:dLbls>
            <c:dLbl>
              <c:idx val="0"/>
              <c:layout>
                <c:manualLayout>
                  <c:x val="-2.5925203135194492E-3"/>
                  <c:y val="-7.18495518970744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Объем промышленного производства (млн.руб.)</c:v>
                </c:pt>
              </c:strCache>
            </c:strRef>
          </c:cat>
          <c:val>
            <c:numRef>
              <c:f>Лист1!$C$2</c:f>
              <c:numCache>
                <c:formatCode>General</c:formatCode>
                <c:ptCount val="1"/>
                <c:pt idx="0">
                  <c:v>260.39999999999969</c:v>
                </c:pt>
              </c:numCache>
            </c:numRef>
          </c:val>
          <c:shape val="cylinder"/>
          <c:extLst xmlns:c16r2="http://schemas.microsoft.com/office/drawing/2015/06/chart">
            <c:ext xmlns:c16="http://schemas.microsoft.com/office/drawing/2014/chart" uri="{C3380CC4-5D6E-409C-BE32-E72D297353CC}">
              <c16:uniqueId val="{00000003-0E65-4CFD-9DFD-E708D972E266}"/>
            </c:ext>
          </c:extLst>
        </c:ser>
        <c:ser>
          <c:idx val="2"/>
          <c:order val="2"/>
          <c:tx>
            <c:strRef>
              <c:f>Лист1!$D$1</c:f>
              <c:strCache>
                <c:ptCount val="1"/>
                <c:pt idx="0">
                  <c:v>2024гг</c:v>
                </c:pt>
              </c:strCache>
            </c:strRef>
          </c:tx>
          <c:spPr>
            <a:gradFill>
              <a:gsLst>
                <a:gs pos="100000">
                  <a:schemeClr val="accent3">
                    <a:alpha val="0"/>
                  </a:schemeClr>
                </a:gs>
                <a:gs pos="50000">
                  <a:schemeClr val="accent3"/>
                </a:gs>
              </a:gsLst>
              <a:lin ang="5400000" scaled="0"/>
            </a:gradFill>
            <a:ln>
              <a:noFill/>
            </a:ln>
            <a:effectLst/>
            <a:sp3d/>
          </c:spPr>
          <c:dLbls>
            <c:dLbl>
              <c:idx val="0"/>
              <c:layout>
                <c:manualLayout>
                  <c:x val="-1.0370081254077701E-2"/>
                  <c:y val="-4.226444229239677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Объем промышленного производства (млн.руб.)</c:v>
                </c:pt>
              </c:strCache>
            </c:strRef>
          </c:cat>
          <c:val>
            <c:numRef>
              <c:f>Лист1!$D$2</c:f>
              <c:numCache>
                <c:formatCode>General</c:formatCode>
                <c:ptCount val="1"/>
                <c:pt idx="0">
                  <c:v>282.7</c:v>
                </c:pt>
              </c:numCache>
            </c:numRef>
          </c:val>
          <c:shape val="cylinder"/>
          <c:extLst xmlns:c16r2="http://schemas.microsoft.com/office/drawing/2015/06/chart">
            <c:ext xmlns:c16="http://schemas.microsoft.com/office/drawing/2014/chart" uri="{C3380CC4-5D6E-409C-BE32-E72D297353CC}">
              <c16:uniqueId val="{00000005-0E65-4CFD-9DFD-E708D972E266}"/>
            </c:ext>
          </c:extLst>
        </c:ser>
        <c:ser>
          <c:idx val="3"/>
          <c:order val="3"/>
          <c:tx>
            <c:strRef>
              <c:f>Лист1!$E$1</c:f>
              <c:strCache>
                <c:ptCount val="1"/>
                <c:pt idx="0">
                  <c:v>2025г</c:v>
                </c:pt>
              </c:strCache>
            </c:strRef>
          </c:tx>
          <c:spPr>
            <a:gradFill>
              <a:gsLst>
                <a:gs pos="100000">
                  <a:schemeClr val="accent4">
                    <a:alpha val="0"/>
                  </a:schemeClr>
                </a:gs>
                <a:gs pos="50000">
                  <a:schemeClr val="accent4"/>
                </a:gs>
              </a:gsLst>
              <a:lin ang="5400000" scaled="0"/>
            </a:gradFill>
            <a:ln>
              <a:noFill/>
            </a:ln>
            <a:effectLst/>
            <a:sp3d/>
          </c:spPr>
          <c:dLbls>
            <c:dLbl>
              <c:idx val="0"/>
              <c:layout>
                <c:manualLayout>
                  <c:x val="-2.3332682821674614E-2"/>
                  <c:y val="-3.381155383391742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Объем промышленного производства (млн.руб.)</c:v>
                </c:pt>
              </c:strCache>
            </c:strRef>
          </c:cat>
          <c:val>
            <c:numRef>
              <c:f>Лист1!$E$2</c:f>
              <c:numCache>
                <c:formatCode>General</c:formatCode>
                <c:ptCount val="1"/>
                <c:pt idx="0">
                  <c:v>302.89999999999969</c:v>
                </c:pt>
              </c:numCache>
            </c:numRef>
          </c:val>
          <c:shape val="cylinder"/>
          <c:extLst xmlns:c16r2="http://schemas.microsoft.com/office/drawing/2015/06/chart">
            <c:ext xmlns:c16="http://schemas.microsoft.com/office/drawing/2014/chart" uri="{C3380CC4-5D6E-409C-BE32-E72D297353CC}">
              <c16:uniqueId val="{00000007-0E65-4CFD-9DFD-E708D972E266}"/>
            </c:ext>
          </c:extLst>
        </c:ser>
        <c:ser>
          <c:idx val="4"/>
          <c:order val="4"/>
          <c:tx>
            <c:strRef>
              <c:f>Лист1!$F$1</c:f>
              <c:strCache>
                <c:ptCount val="1"/>
                <c:pt idx="0">
                  <c:v>2026г</c:v>
                </c:pt>
              </c:strCache>
            </c:strRef>
          </c:tx>
          <c:spPr>
            <a:gradFill>
              <a:gsLst>
                <a:gs pos="100000">
                  <a:schemeClr val="accent5">
                    <a:alpha val="0"/>
                  </a:schemeClr>
                </a:gs>
                <a:gs pos="50000">
                  <a:schemeClr val="accent5"/>
                </a:gs>
              </a:gsLst>
              <a:lin ang="5400000" scaled="0"/>
            </a:gradFill>
            <a:ln>
              <a:noFill/>
            </a:ln>
            <a:effectLst/>
            <a:sp3d/>
          </c:spPr>
          <c:dLbls>
            <c:dLbl>
              <c:idx val="0"/>
              <c:layout>
                <c:manualLayout>
                  <c:x val="-1.5555121881116466E-2"/>
                  <c:y val="-2.535866537543802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Объем промышленного производства (млн.руб.)</c:v>
                </c:pt>
              </c:strCache>
            </c:strRef>
          </c:cat>
          <c:val>
            <c:numRef>
              <c:f>Лист1!$F$2</c:f>
              <c:numCache>
                <c:formatCode>General</c:formatCode>
                <c:ptCount val="1"/>
                <c:pt idx="0">
                  <c:v>324.8</c:v>
                </c:pt>
              </c:numCache>
            </c:numRef>
          </c:val>
          <c:shape val="cylinder"/>
          <c:extLst xmlns:c16r2="http://schemas.microsoft.com/office/drawing/2015/06/chart">
            <c:ext xmlns:c16="http://schemas.microsoft.com/office/drawing/2014/chart" uri="{C3380CC4-5D6E-409C-BE32-E72D297353CC}">
              <c16:uniqueId val="{00000009-0E65-4CFD-9DFD-E708D972E266}"/>
            </c:ext>
          </c:extLst>
        </c:ser>
        <c:gapDepth val="0"/>
        <c:shape val="box"/>
        <c:axId val="165225984"/>
        <c:axId val="165227520"/>
        <c:axId val="0"/>
      </c:bar3DChart>
      <c:catAx>
        <c:axId val="165225984"/>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5227520"/>
        <c:crosses val="autoZero"/>
        <c:auto val="1"/>
        <c:lblAlgn val="ctr"/>
        <c:lblOffset val="100"/>
      </c:catAx>
      <c:valAx>
        <c:axId val="165227520"/>
        <c:scaling>
          <c:orientation val="minMax"/>
        </c:scaling>
        <c:axPos val="l"/>
        <c:majorGridlines>
          <c:spPr>
            <a:ln w="9525" cap="flat" cmpd="sng" algn="ctr">
              <a:solidFill>
                <a:schemeClr val="tx1">
                  <a:lumMod val="5000"/>
                  <a:lumOff val="9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522598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2022г</c:v>
                </c:pt>
              </c:strCache>
            </c:strRef>
          </c:tx>
          <c:spPr>
            <a:gradFill>
              <a:gsLst>
                <a:gs pos="100000">
                  <a:schemeClr val="accent1">
                    <a:alpha val="0"/>
                  </a:schemeClr>
                </a:gs>
                <a:gs pos="50000">
                  <a:schemeClr val="accent1"/>
                </a:gs>
              </a:gsLst>
              <a:lin ang="5400000" scaled="0"/>
            </a:gradFill>
            <a:ln>
              <a:noFill/>
            </a:ln>
            <a:effectLst/>
            <a:sp3d/>
          </c:spPr>
          <c:dLbls>
            <c:dLbl>
              <c:idx val="0"/>
              <c:layout>
                <c:manualLayout>
                  <c:x val="-7.2590568778543293E-2"/>
                  <c:y val="-1.69057769169587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Среднемесячная заработная плата (руб.)</c:v>
                </c:pt>
              </c:strCache>
            </c:strRef>
          </c:cat>
          <c:val>
            <c:numRef>
              <c:f>Лист1!$B$2</c:f>
              <c:numCache>
                <c:formatCode>General</c:formatCode>
                <c:ptCount val="1"/>
                <c:pt idx="0">
                  <c:v>55253</c:v>
                </c:pt>
              </c:numCache>
            </c:numRef>
          </c:val>
          <c:shape val="cylinder"/>
          <c:extLst xmlns:c16r2="http://schemas.microsoft.com/office/drawing/2015/06/chart">
            <c:ext xmlns:c16="http://schemas.microsoft.com/office/drawing/2014/chart" uri="{C3380CC4-5D6E-409C-BE32-E72D297353CC}">
              <c16:uniqueId val="{00000001-D54C-4461-B638-9FC0EEB6FE7F}"/>
            </c:ext>
          </c:extLst>
        </c:ser>
        <c:ser>
          <c:idx val="1"/>
          <c:order val="1"/>
          <c:tx>
            <c:strRef>
              <c:f>Лист1!$C$1</c:f>
              <c:strCache>
                <c:ptCount val="1"/>
                <c:pt idx="0">
                  <c:v>2023г</c:v>
                </c:pt>
              </c:strCache>
            </c:strRef>
          </c:tx>
          <c:spPr>
            <a:gradFill>
              <a:gsLst>
                <a:gs pos="100000">
                  <a:schemeClr val="accent2">
                    <a:alpha val="0"/>
                  </a:schemeClr>
                </a:gs>
                <a:gs pos="50000">
                  <a:schemeClr val="accent2"/>
                </a:gs>
              </a:gsLst>
              <a:lin ang="5400000" scaled="0"/>
            </a:gradFill>
            <a:ln>
              <a:noFill/>
            </a:ln>
            <a:effectLst/>
            <a:sp3d/>
          </c:spPr>
          <c:dLbls>
            <c:dLbl>
              <c:idx val="0"/>
              <c:layout>
                <c:manualLayout>
                  <c:x val="-4.7528990022241467E-17"/>
                  <c:y val="-3.803799806315721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Среднемесячная заработная плата (руб.)</c:v>
                </c:pt>
              </c:strCache>
            </c:strRef>
          </c:cat>
          <c:val>
            <c:numRef>
              <c:f>Лист1!$C$2</c:f>
              <c:numCache>
                <c:formatCode>General</c:formatCode>
                <c:ptCount val="1"/>
                <c:pt idx="0">
                  <c:v>61070</c:v>
                </c:pt>
              </c:numCache>
            </c:numRef>
          </c:val>
          <c:shape val="cylinder"/>
          <c:extLst xmlns:c16r2="http://schemas.microsoft.com/office/drawing/2015/06/chart">
            <c:ext xmlns:c16="http://schemas.microsoft.com/office/drawing/2014/chart" uri="{C3380CC4-5D6E-409C-BE32-E72D297353CC}">
              <c16:uniqueId val="{00000003-D54C-4461-B638-9FC0EEB6FE7F}"/>
            </c:ext>
          </c:extLst>
        </c:ser>
        <c:ser>
          <c:idx val="2"/>
          <c:order val="2"/>
          <c:tx>
            <c:strRef>
              <c:f>Лист1!$D$1</c:f>
              <c:strCache>
                <c:ptCount val="1"/>
                <c:pt idx="0">
                  <c:v>2024г</c:v>
                </c:pt>
              </c:strCache>
            </c:strRef>
          </c:tx>
          <c:spPr>
            <a:gradFill>
              <a:gsLst>
                <a:gs pos="100000">
                  <a:schemeClr val="accent3">
                    <a:alpha val="0"/>
                  </a:schemeClr>
                </a:gs>
                <a:gs pos="50000">
                  <a:schemeClr val="accent3"/>
                </a:gs>
              </a:gsLst>
              <a:lin ang="5400000" scaled="0"/>
            </a:gradFill>
            <a:ln>
              <a:noFill/>
            </a:ln>
            <a:effectLst/>
            <a:sp3d/>
          </c:spPr>
          <c:dLbls>
            <c:dLbl>
              <c:idx val="0"/>
              <c:layout>
                <c:manualLayout>
                  <c:x val="1.5555121881116463E-2"/>
                  <c:y val="-2.535866537543802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Среднемесячная заработная плата (руб.)</c:v>
                </c:pt>
              </c:strCache>
            </c:strRef>
          </c:cat>
          <c:val>
            <c:numRef>
              <c:f>Лист1!$D$2</c:f>
              <c:numCache>
                <c:formatCode>General</c:formatCode>
                <c:ptCount val="1"/>
                <c:pt idx="0">
                  <c:v>65894</c:v>
                </c:pt>
              </c:numCache>
            </c:numRef>
          </c:val>
          <c:shape val="cylinder"/>
          <c:extLst xmlns:c16r2="http://schemas.microsoft.com/office/drawing/2015/06/chart">
            <c:ext xmlns:c16="http://schemas.microsoft.com/office/drawing/2014/chart" uri="{C3380CC4-5D6E-409C-BE32-E72D297353CC}">
              <c16:uniqueId val="{00000005-D54C-4461-B638-9FC0EEB6FE7F}"/>
            </c:ext>
          </c:extLst>
        </c:ser>
        <c:ser>
          <c:idx val="3"/>
          <c:order val="3"/>
          <c:tx>
            <c:strRef>
              <c:f>Лист1!$E$1</c:f>
              <c:strCache>
                <c:ptCount val="1"/>
                <c:pt idx="0">
                  <c:v>2025г</c:v>
                </c:pt>
              </c:strCache>
            </c:strRef>
          </c:tx>
          <c:spPr>
            <a:gradFill>
              <a:gsLst>
                <a:gs pos="100000">
                  <a:schemeClr val="accent4">
                    <a:alpha val="0"/>
                  </a:schemeClr>
                </a:gs>
                <a:gs pos="50000">
                  <a:schemeClr val="accent4"/>
                </a:gs>
              </a:gsLst>
              <a:lin ang="5400000" scaled="0"/>
            </a:gradFill>
            <a:ln>
              <a:noFill/>
            </a:ln>
            <a:effectLst/>
            <a:sp3d/>
          </c:spPr>
          <c:dLbls>
            <c:dLbl>
              <c:idx val="0"/>
              <c:layout>
                <c:manualLayout>
                  <c:x val="1.2962601567597055E-2"/>
                  <c:y val="-3.803799806315705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Среднемесячная заработная плата (руб.)</c:v>
                </c:pt>
              </c:strCache>
            </c:strRef>
          </c:cat>
          <c:val>
            <c:numRef>
              <c:f>Лист1!$E$2</c:f>
              <c:numCache>
                <c:formatCode>General</c:formatCode>
                <c:ptCount val="1"/>
                <c:pt idx="0">
                  <c:v>70507</c:v>
                </c:pt>
              </c:numCache>
            </c:numRef>
          </c:val>
          <c:shape val="cylinder"/>
          <c:extLst xmlns:c16r2="http://schemas.microsoft.com/office/drawing/2015/06/chart">
            <c:ext xmlns:c16="http://schemas.microsoft.com/office/drawing/2014/chart" uri="{C3380CC4-5D6E-409C-BE32-E72D297353CC}">
              <c16:uniqueId val="{00000007-D54C-4461-B638-9FC0EEB6FE7F}"/>
            </c:ext>
          </c:extLst>
        </c:ser>
        <c:ser>
          <c:idx val="4"/>
          <c:order val="4"/>
          <c:tx>
            <c:strRef>
              <c:f>Лист1!$F$1</c:f>
              <c:strCache>
                <c:ptCount val="1"/>
                <c:pt idx="0">
                  <c:v>2026г</c:v>
                </c:pt>
              </c:strCache>
            </c:strRef>
          </c:tx>
          <c:spPr>
            <a:gradFill>
              <a:gsLst>
                <a:gs pos="100000">
                  <a:schemeClr val="accent5">
                    <a:alpha val="0"/>
                  </a:schemeClr>
                </a:gs>
                <a:gs pos="50000">
                  <a:schemeClr val="accent5"/>
                </a:gs>
              </a:gsLst>
              <a:lin ang="5400000" scaled="0"/>
            </a:gradFill>
            <a:ln>
              <a:noFill/>
            </a:ln>
            <a:effectLst/>
            <a:sp3d/>
          </c:spPr>
          <c:dLbls>
            <c:dLbl>
              <c:idx val="0"/>
              <c:layout>
                <c:manualLayout>
                  <c:x val="7.7775609405582114E-3"/>
                  <c:y val="-2.1132221146198428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D54C-4461-B638-9FC0EEB6FE7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Среднемесячная заработная плата (руб.)</c:v>
                </c:pt>
              </c:strCache>
            </c:strRef>
          </c:cat>
          <c:val>
            <c:numRef>
              <c:f>Лист1!$F$2</c:f>
              <c:numCache>
                <c:formatCode>General</c:formatCode>
                <c:ptCount val="1"/>
                <c:pt idx="0">
                  <c:v>75160</c:v>
                </c:pt>
              </c:numCache>
            </c:numRef>
          </c:val>
          <c:shape val="cylinder"/>
          <c:extLst xmlns:c16r2="http://schemas.microsoft.com/office/drawing/2015/06/chart">
            <c:ext xmlns:c16="http://schemas.microsoft.com/office/drawing/2014/chart" uri="{C3380CC4-5D6E-409C-BE32-E72D297353CC}">
              <c16:uniqueId val="{00000009-D54C-4461-B638-9FC0EEB6FE7F}"/>
            </c:ext>
          </c:extLst>
        </c:ser>
        <c:dLbls>
          <c:showVal val="1"/>
        </c:dLbls>
        <c:gapDepth val="0"/>
        <c:shape val="box"/>
        <c:axId val="166468992"/>
        <c:axId val="166507648"/>
        <c:axId val="0"/>
      </c:bar3DChart>
      <c:catAx>
        <c:axId val="166468992"/>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6507648"/>
        <c:crosses val="autoZero"/>
        <c:auto val="1"/>
        <c:lblAlgn val="ctr"/>
        <c:lblOffset val="100"/>
      </c:catAx>
      <c:valAx>
        <c:axId val="166507648"/>
        <c:scaling>
          <c:orientation val="minMax"/>
        </c:scaling>
        <c:axPos val="l"/>
        <c:majorGridlines>
          <c:spPr>
            <a:ln w="9525" cap="flat" cmpd="sng" algn="ctr">
              <a:solidFill>
                <a:schemeClr val="tx1">
                  <a:lumMod val="5000"/>
                  <a:lumOff val="9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6468992"/>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2022г</c:v>
                </c:pt>
              </c:strCache>
            </c:strRef>
          </c:tx>
          <c:spPr>
            <a:gradFill>
              <a:gsLst>
                <a:gs pos="100000">
                  <a:schemeClr val="accent1">
                    <a:alpha val="0"/>
                  </a:schemeClr>
                </a:gs>
                <a:gs pos="50000">
                  <a:schemeClr val="accent1"/>
                </a:gs>
              </a:gsLst>
              <a:lin ang="5400000" scaled="0"/>
            </a:gradFill>
            <a:ln>
              <a:noFill/>
            </a:ln>
            <a:effectLst/>
            <a:sp3d/>
          </c:spPr>
          <c:dLbls>
            <c:dLbl>
              <c:idx val="0"/>
              <c:layout>
                <c:manualLayout>
                  <c:x val="-7.2590568778543293E-2"/>
                  <c:y val="-1.69057769169587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419D-4DFB-848E-DF5940F5276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Уровень безработицы (%)</c:v>
                </c:pt>
              </c:strCache>
            </c:strRef>
          </c:cat>
          <c:val>
            <c:numRef>
              <c:f>Лист1!$B$2</c:f>
              <c:numCache>
                <c:formatCode>General</c:formatCode>
                <c:ptCount val="1"/>
                <c:pt idx="0">
                  <c:v>4.5999999999999996</c:v>
                </c:pt>
              </c:numCache>
            </c:numRef>
          </c:val>
          <c:shape val="cylinder"/>
          <c:extLst xmlns:c16r2="http://schemas.microsoft.com/office/drawing/2015/06/chart">
            <c:ext xmlns:c16="http://schemas.microsoft.com/office/drawing/2014/chart" uri="{C3380CC4-5D6E-409C-BE32-E72D297353CC}">
              <c16:uniqueId val="{00000001-419D-4DFB-848E-DF5940F52765}"/>
            </c:ext>
          </c:extLst>
        </c:ser>
        <c:ser>
          <c:idx val="1"/>
          <c:order val="1"/>
          <c:tx>
            <c:strRef>
              <c:f>Лист1!$C$1</c:f>
              <c:strCache>
                <c:ptCount val="1"/>
                <c:pt idx="0">
                  <c:v>2023г</c:v>
                </c:pt>
              </c:strCache>
            </c:strRef>
          </c:tx>
          <c:spPr>
            <a:gradFill>
              <a:gsLst>
                <a:gs pos="100000">
                  <a:schemeClr val="accent2">
                    <a:alpha val="0"/>
                  </a:schemeClr>
                </a:gs>
                <a:gs pos="50000">
                  <a:schemeClr val="accent2"/>
                </a:gs>
              </a:gsLst>
              <a:lin ang="5400000" scaled="0"/>
            </a:gradFill>
            <a:ln>
              <a:noFill/>
            </a:ln>
            <a:effectLst/>
            <a:sp3d/>
          </c:spPr>
          <c:dLbls>
            <c:dLbl>
              <c:idx val="0"/>
              <c:layout>
                <c:manualLayout>
                  <c:x val="-4.7528990022241467E-17"/>
                  <c:y val="-3.803799806315721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419D-4DFB-848E-DF5940F5276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Уровень безработицы (%)</c:v>
                </c:pt>
              </c:strCache>
            </c:strRef>
          </c:cat>
          <c:val>
            <c:numRef>
              <c:f>Лист1!$C$2</c:f>
              <c:numCache>
                <c:formatCode>General</c:formatCode>
                <c:ptCount val="1"/>
                <c:pt idx="0">
                  <c:v>4.5</c:v>
                </c:pt>
              </c:numCache>
            </c:numRef>
          </c:val>
          <c:shape val="cylinder"/>
          <c:extLst xmlns:c16r2="http://schemas.microsoft.com/office/drawing/2015/06/chart">
            <c:ext xmlns:c16="http://schemas.microsoft.com/office/drawing/2014/chart" uri="{C3380CC4-5D6E-409C-BE32-E72D297353CC}">
              <c16:uniqueId val="{00000003-419D-4DFB-848E-DF5940F52765}"/>
            </c:ext>
          </c:extLst>
        </c:ser>
        <c:ser>
          <c:idx val="2"/>
          <c:order val="2"/>
          <c:tx>
            <c:strRef>
              <c:f>Лист1!$D$1</c:f>
              <c:strCache>
                <c:ptCount val="1"/>
                <c:pt idx="0">
                  <c:v>2024г</c:v>
                </c:pt>
              </c:strCache>
            </c:strRef>
          </c:tx>
          <c:spPr>
            <a:gradFill>
              <a:gsLst>
                <a:gs pos="100000">
                  <a:schemeClr val="accent3">
                    <a:alpha val="0"/>
                  </a:schemeClr>
                </a:gs>
                <a:gs pos="50000">
                  <a:schemeClr val="accent3"/>
                </a:gs>
              </a:gsLst>
              <a:lin ang="5400000" scaled="0"/>
            </a:gradFill>
            <a:ln>
              <a:noFill/>
            </a:ln>
            <a:effectLst/>
            <a:sp3d/>
          </c:spPr>
          <c:dLbls>
            <c:dLbl>
              <c:idx val="0"/>
              <c:layout>
                <c:manualLayout>
                  <c:x val="1.5555121881116463E-2"/>
                  <c:y val="-2.535866537543802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419D-4DFB-848E-DF5940F5276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Уровень безработицы (%)</c:v>
                </c:pt>
              </c:strCache>
            </c:strRef>
          </c:cat>
          <c:val>
            <c:numRef>
              <c:f>Лист1!$D$2</c:f>
              <c:numCache>
                <c:formatCode>General</c:formatCode>
                <c:ptCount val="1"/>
                <c:pt idx="0">
                  <c:v>4.4000000000000004</c:v>
                </c:pt>
              </c:numCache>
            </c:numRef>
          </c:val>
          <c:shape val="cylinder"/>
          <c:extLst xmlns:c16r2="http://schemas.microsoft.com/office/drawing/2015/06/chart">
            <c:ext xmlns:c16="http://schemas.microsoft.com/office/drawing/2014/chart" uri="{C3380CC4-5D6E-409C-BE32-E72D297353CC}">
              <c16:uniqueId val="{00000005-419D-4DFB-848E-DF5940F52765}"/>
            </c:ext>
          </c:extLst>
        </c:ser>
        <c:ser>
          <c:idx val="3"/>
          <c:order val="3"/>
          <c:tx>
            <c:strRef>
              <c:f>Лист1!$E$1</c:f>
              <c:strCache>
                <c:ptCount val="1"/>
                <c:pt idx="0">
                  <c:v>2025г</c:v>
                </c:pt>
              </c:strCache>
            </c:strRef>
          </c:tx>
          <c:spPr>
            <a:gradFill>
              <a:gsLst>
                <a:gs pos="100000">
                  <a:schemeClr val="accent4">
                    <a:alpha val="0"/>
                  </a:schemeClr>
                </a:gs>
                <a:gs pos="50000">
                  <a:schemeClr val="accent4"/>
                </a:gs>
              </a:gsLst>
              <a:lin ang="5400000" scaled="0"/>
            </a:gradFill>
            <a:ln>
              <a:noFill/>
            </a:ln>
            <a:effectLst/>
            <a:sp3d/>
          </c:spPr>
          <c:dLbls>
            <c:dLbl>
              <c:idx val="0"/>
              <c:layout>
                <c:manualLayout>
                  <c:x val="1.2962601567597055E-2"/>
                  <c:y val="-3.803799806315705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419D-4DFB-848E-DF5940F5276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Уровень безработицы (%)</c:v>
                </c:pt>
              </c:strCache>
            </c:strRef>
          </c:cat>
          <c:val>
            <c:numRef>
              <c:f>Лист1!$E$2</c:f>
              <c:numCache>
                <c:formatCode>General</c:formatCode>
                <c:ptCount val="1"/>
                <c:pt idx="0">
                  <c:v>4.3</c:v>
                </c:pt>
              </c:numCache>
            </c:numRef>
          </c:val>
          <c:shape val="cylinder"/>
          <c:extLst xmlns:c16r2="http://schemas.microsoft.com/office/drawing/2015/06/chart">
            <c:ext xmlns:c16="http://schemas.microsoft.com/office/drawing/2014/chart" uri="{C3380CC4-5D6E-409C-BE32-E72D297353CC}">
              <c16:uniqueId val="{00000007-419D-4DFB-848E-DF5940F52765}"/>
            </c:ext>
          </c:extLst>
        </c:ser>
        <c:ser>
          <c:idx val="4"/>
          <c:order val="4"/>
          <c:tx>
            <c:strRef>
              <c:f>Лист1!$F$1</c:f>
              <c:strCache>
                <c:ptCount val="1"/>
                <c:pt idx="0">
                  <c:v>2026г</c:v>
                </c:pt>
              </c:strCache>
            </c:strRef>
          </c:tx>
          <c:spPr>
            <a:gradFill>
              <a:gsLst>
                <a:gs pos="100000">
                  <a:schemeClr val="accent5">
                    <a:alpha val="0"/>
                  </a:schemeClr>
                </a:gs>
                <a:gs pos="50000">
                  <a:schemeClr val="accent5"/>
                </a:gs>
              </a:gsLst>
              <a:lin ang="5400000" scaled="0"/>
            </a:gradFill>
            <a:ln>
              <a:noFill/>
            </a:ln>
            <a:effectLst/>
            <a:sp3d/>
          </c:spPr>
          <c:dLbls>
            <c:dLbl>
              <c:idx val="0"/>
              <c:layout>
                <c:manualLayout>
                  <c:x val="7.7775609405582114E-3"/>
                  <c:y val="-2.1132221146198428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419D-4DFB-848E-DF5940F5276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Уровень безработицы (%)</c:v>
                </c:pt>
              </c:strCache>
            </c:strRef>
          </c:cat>
          <c:val>
            <c:numRef>
              <c:f>Лист1!$F$2</c:f>
              <c:numCache>
                <c:formatCode>General</c:formatCode>
                <c:ptCount val="1"/>
                <c:pt idx="0">
                  <c:v>4.0999999999999996</c:v>
                </c:pt>
              </c:numCache>
            </c:numRef>
          </c:val>
          <c:shape val="cylinder"/>
          <c:extLst xmlns:c16r2="http://schemas.microsoft.com/office/drawing/2015/06/chart">
            <c:ext xmlns:c16="http://schemas.microsoft.com/office/drawing/2014/chart" uri="{C3380CC4-5D6E-409C-BE32-E72D297353CC}">
              <c16:uniqueId val="{00000009-419D-4DFB-848E-DF5940F52765}"/>
            </c:ext>
          </c:extLst>
        </c:ser>
        <c:dLbls>
          <c:showVal val="1"/>
        </c:dLbls>
        <c:gapDepth val="0"/>
        <c:shape val="box"/>
        <c:axId val="166636160"/>
        <c:axId val="166654336"/>
        <c:axId val="0"/>
      </c:bar3DChart>
      <c:catAx>
        <c:axId val="166636160"/>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6654336"/>
        <c:crosses val="autoZero"/>
        <c:auto val="1"/>
        <c:lblAlgn val="ctr"/>
        <c:lblOffset val="100"/>
      </c:catAx>
      <c:valAx>
        <c:axId val="166654336"/>
        <c:scaling>
          <c:orientation val="minMax"/>
        </c:scaling>
        <c:axPos val="l"/>
        <c:majorGridlines>
          <c:spPr>
            <a:ln w="9525" cap="flat" cmpd="sng" algn="ctr">
              <a:solidFill>
                <a:schemeClr val="tx1">
                  <a:lumMod val="5000"/>
                  <a:lumOff val="9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6636160"/>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2022г</c:v>
                </c:pt>
              </c:strCache>
            </c:strRef>
          </c:tx>
          <c:spPr>
            <a:gradFill>
              <a:gsLst>
                <a:gs pos="100000">
                  <a:schemeClr val="accent1">
                    <a:alpha val="0"/>
                  </a:schemeClr>
                </a:gs>
                <a:gs pos="50000">
                  <a:schemeClr val="accent1"/>
                </a:gs>
              </a:gsLst>
              <a:lin ang="5400000" scaled="0"/>
            </a:gradFill>
            <a:ln>
              <a:noFill/>
            </a:ln>
            <a:effectLst/>
            <a:sp3d/>
          </c:spPr>
          <c:dLbls>
            <c:dLbl>
              <c:idx val="0"/>
              <c:layout>
                <c:manualLayout>
                  <c:x val="-7.2590568778543293E-2"/>
                  <c:y val="-1.69057769169587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3584-43B9-BD14-84245C289908}"/>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Индекс потребительских цен (%)</c:v>
                </c:pt>
              </c:strCache>
            </c:strRef>
          </c:cat>
          <c:val>
            <c:numRef>
              <c:f>Лист1!$B$2</c:f>
              <c:numCache>
                <c:formatCode>General</c:formatCode>
                <c:ptCount val="1"/>
                <c:pt idx="0">
                  <c:v>113.8</c:v>
                </c:pt>
              </c:numCache>
            </c:numRef>
          </c:val>
          <c:shape val="cylinder"/>
          <c:extLst xmlns:c16r2="http://schemas.microsoft.com/office/drawing/2015/06/chart">
            <c:ext xmlns:c16="http://schemas.microsoft.com/office/drawing/2014/chart" uri="{C3380CC4-5D6E-409C-BE32-E72D297353CC}">
              <c16:uniqueId val="{00000001-3584-43B9-BD14-84245C289908}"/>
            </c:ext>
          </c:extLst>
        </c:ser>
        <c:ser>
          <c:idx val="1"/>
          <c:order val="1"/>
          <c:tx>
            <c:strRef>
              <c:f>Лист1!$C$1</c:f>
              <c:strCache>
                <c:ptCount val="1"/>
                <c:pt idx="0">
                  <c:v>2023г</c:v>
                </c:pt>
              </c:strCache>
            </c:strRef>
          </c:tx>
          <c:spPr>
            <a:gradFill>
              <a:gsLst>
                <a:gs pos="100000">
                  <a:schemeClr val="accent2">
                    <a:alpha val="0"/>
                  </a:schemeClr>
                </a:gs>
                <a:gs pos="50000">
                  <a:schemeClr val="accent2"/>
                </a:gs>
              </a:gsLst>
              <a:lin ang="5400000" scaled="0"/>
            </a:gradFill>
            <a:ln>
              <a:noFill/>
            </a:ln>
            <a:effectLst/>
            <a:sp3d/>
          </c:spPr>
          <c:dLbls>
            <c:dLbl>
              <c:idx val="0"/>
              <c:layout>
                <c:manualLayout>
                  <c:x val="-4.7528990022241467E-17"/>
                  <c:y val="-3.803799806315721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584-43B9-BD14-84245C289908}"/>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Индекс потребительских цен (%)</c:v>
                </c:pt>
              </c:strCache>
            </c:strRef>
          </c:cat>
          <c:val>
            <c:numRef>
              <c:f>Лист1!$C$2</c:f>
              <c:numCache>
                <c:formatCode>General</c:formatCode>
                <c:ptCount val="1"/>
                <c:pt idx="0">
                  <c:v>105.2</c:v>
                </c:pt>
              </c:numCache>
            </c:numRef>
          </c:val>
          <c:shape val="cylinder"/>
          <c:extLst xmlns:c16r2="http://schemas.microsoft.com/office/drawing/2015/06/chart">
            <c:ext xmlns:c16="http://schemas.microsoft.com/office/drawing/2014/chart" uri="{C3380CC4-5D6E-409C-BE32-E72D297353CC}">
              <c16:uniqueId val="{00000003-3584-43B9-BD14-84245C289908}"/>
            </c:ext>
          </c:extLst>
        </c:ser>
        <c:ser>
          <c:idx val="2"/>
          <c:order val="2"/>
          <c:tx>
            <c:strRef>
              <c:f>Лист1!$D$1</c:f>
              <c:strCache>
                <c:ptCount val="1"/>
                <c:pt idx="0">
                  <c:v>2024г</c:v>
                </c:pt>
              </c:strCache>
            </c:strRef>
          </c:tx>
          <c:spPr>
            <a:gradFill>
              <a:gsLst>
                <a:gs pos="100000">
                  <a:schemeClr val="accent3">
                    <a:alpha val="0"/>
                  </a:schemeClr>
                </a:gs>
                <a:gs pos="50000">
                  <a:schemeClr val="accent3"/>
                </a:gs>
              </a:gsLst>
              <a:lin ang="5400000" scaled="0"/>
            </a:gradFill>
            <a:ln>
              <a:noFill/>
            </a:ln>
            <a:effectLst/>
            <a:sp3d/>
          </c:spPr>
          <c:dLbls>
            <c:dLbl>
              <c:idx val="0"/>
              <c:layout>
                <c:manualLayout>
                  <c:x val="1.5555121881116463E-2"/>
                  <c:y val="-2.535866537543802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3584-43B9-BD14-84245C289908}"/>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Индекс потребительских цен (%)</c:v>
                </c:pt>
              </c:strCache>
            </c:strRef>
          </c:cat>
          <c:val>
            <c:numRef>
              <c:f>Лист1!$D$2</c:f>
              <c:numCache>
                <c:formatCode>General</c:formatCode>
                <c:ptCount val="1"/>
                <c:pt idx="0">
                  <c:v>104.9</c:v>
                </c:pt>
              </c:numCache>
            </c:numRef>
          </c:val>
          <c:shape val="cylinder"/>
          <c:extLst xmlns:c16r2="http://schemas.microsoft.com/office/drawing/2015/06/chart">
            <c:ext xmlns:c16="http://schemas.microsoft.com/office/drawing/2014/chart" uri="{C3380CC4-5D6E-409C-BE32-E72D297353CC}">
              <c16:uniqueId val="{00000005-3584-43B9-BD14-84245C289908}"/>
            </c:ext>
          </c:extLst>
        </c:ser>
        <c:ser>
          <c:idx val="3"/>
          <c:order val="3"/>
          <c:tx>
            <c:strRef>
              <c:f>Лист1!$E$1</c:f>
              <c:strCache>
                <c:ptCount val="1"/>
                <c:pt idx="0">
                  <c:v>2025г</c:v>
                </c:pt>
              </c:strCache>
            </c:strRef>
          </c:tx>
          <c:spPr>
            <a:gradFill>
              <a:gsLst>
                <a:gs pos="100000">
                  <a:schemeClr val="accent4">
                    <a:alpha val="0"/>
                  </a:schemeClr>
                </a:gs>
                <a:gs pos="50000">
                  <a:schemeClr val="accent4"/>
                </a:gs>
              </a:gsLst>
              <a:lin ang="5400000" scaled="0"/>
            </a:gradFill>
            <a:ln>
              <a:noFill/>
            </a:ln>
            <a:effectLst/>
            <a:sp3d/>
          </c:spPr>
          <c:dLbls>
            <c:dLbl>
              <c:idx val="0"/>
              <c:layout>
                <c:manualLayout>
                  <c:x val="1.2962601567597055E-2"/>
                  <c:y val="-3.803799806315705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3584-43B9-BD14-84245C289908}"/>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Индекс потребительских цен (%)</c:v>
                </c:pt>
              </c:strCache>
            </c:strRef>
          </c:cat>
          <c:val>
            <c:numRef>
              <c:f>Лист1!$E$2</c:f>
              <c:numCache>
                <c:formatCode>General</c:formatCode>
                <c:ptCount val="1"/>
                <c:pt idx="0">
                  <c:v>104</c:v>
                </c:pt>
              </c:numCache>
            </c:numRef>
          </c:val>
          <c:shape val="cylinder"/>
          <c:extLst xmlns:c16r2="http://schemas.microsoft.com/office/drawing/2015/06/chart">
            <c:ext xmlns:c16="http://schemas.microsoft.com/office/drawing/2014/chart" uri="{C3380CC4-5D6E-409C-BE32-E72D297353CC}">
              <c16:uniqueId val="{00000007-3584-43B9-BD14-84245C289908}"/>
            </c:ext>
          </c:extLst>
        </c:ser>
        <c:ser>
          <c:idx val="4"/>
          <c:order val="4"/>
          <c:tx>
            <c:strRef>
              <c:f>Лист1!$F$1</c:f>
              <c:strCache>
                <c:ptCount val="1"/>
                <c:pt idx="0">
                  <c:v>2026г</c:v>
                </c:pt>
              </c:strCache>
            </c:strRef>
          </c:tx>
          <c:spPr>
            <a:gradFill>
              <a:gsLst>
                <a:gs pos="100000">
                  <a:schemeClr val="accent5">
                    <a:alpha val="0"/>
                  </a:schemeClr>
                </a:gs>
                <a:gs pos="50000">
                  <a:schemeClr val="accent5"/>
                </a:gs>
              </a:gsLst>
              <a:lin ang="5400000" scaled="0"/>
            </a:gradFill>
            <a:ln>
              <a:noFill/>
            </a:ln>
            <a:effectLst/>
            <a:sp3d/>
          </c:spPr>
          <c:dLbls>
            <c:dLbl>
              <c:idx val="0"/>
              <c:layout>
                <c:manualLayout>
                  <c:x val="7.7775609405582114E-3"/>
                  <c:y val="-2.1132221146198428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3584-43B9-BD14-84245C28990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Индекс потребительских цен (%)</c:v>
                </c:pt>
              </c:strCache>
            </c:strRef>
          </c:cat>
          <c:val>
            <c:numRef>
              <c:f>Лист1!$F$2</c:f>
              <c:numCache>
                <c:formatCode>General</c:formatCode>
                <c:ptCount val="1"/>
                <c:pt idx="0">
                  <c:v>104</c:v>
                </c:pt>
              </c:numCache>
            </c:numRef>
          </c:val>
          <c:shape val="cylinder"/>
          <c:extLst xmlns:c16r2="http://schemas.microsoft.com/office/drawing/2015/06/chart">
            <c:ext xmlns:c16="http://schemas.microsoft.com/office/drawing/2014/chart" uri="{C3380CC4-5D6E-409C-BE32-E72D297353CC}">
              <c16:uniqueId val="{00000009-3584-43B9-BD14-84245C289908}"/>
            </c:ext>
          </c:extLst>
        </c:ser>
        <c:dLbls>
          <c:showVal val="1"/>
        </c:dLbls>
        <c:gapDepth val="0"/>
        <c:shape val="box"/>
        <c:axId val="166664064"/>
        <c:axId val="166665600"/>
        <c:axId val="0"/>
      </c:bar3DChart>
      <c:catAx>
        <c:axId val="166664064"/>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6665600"/>
        <c:crosses val="autoZero"/>
        <c:auto val="1"/>
        <c:lblAlgn val="ctr"/>
        <c:lblOffset val="100"/>
      </c:catAx>
      <c:valAx>
        <c:axId val="166665600"/>
        <c:scaling>
          <c:orientation val="minMax"/>
        </c:scaling>
        <c:axPos val="l"/>
        <c:majorGridlines>
          <c:spPr>
            <a:ln w="9525" cap="flat" cmpd="sng" algn="ctr">
              <a:solidFill>
                <a:schemeClr val="tx1">
                  <a:lumMod val="5000"/>
                  <a:lumOff val="9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666406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2022г</c:v>
                </c:pt>
              </c:strCache>
            </c:strRef>
          </c:tx>
          <c:spPr>
            <a:gradFill>
              <a:gsLst>
                <a:gs pos="100000">
                  <a:schemeClr val="accent1">
                    <a:alpha val="0"/>
                  </a:schemeClr>
                </a:gs>
                <a:gs pos="50000">
                  <a:schemeClr val="accent1"/>
                </a:gs>
              </a:gsLst>
              <a:lin ang="5400000" scaled="0"/>
            </a:gradFill>
            <a:ln>
              <a:noFill/>
            </a:ln>
            <a:effectLst/>
            <a:sp3d/>
          </c:spPr>
          <c:dLbls>
            <c:dLbl>
              <c:idx val="0"/>
              <c:layout>
                <c:manualLayout>
                  <c:x val="-7.2590568778543293E-2"/>
                  <c:y val="-1.69057769169587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E2AA-4A72-A10B-1A232C5BE80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Инвестиции в основной капитал (млн.руб.)</c:v>
                </c:pt>
              </c:strCache>
            </c:strRef>
          </c:cat>
          <c:val>
            <c:numRef>
              <c:f>Лист1!$B$2</c:f>
              <c:numCache>
                <c:formatCode>General</c:formatCode>
                <c:ptCount val="1"/>
                <c:pt idx="0">
                  <c:v>61.9</c:v>
                </c:pt>
              </c:numCache>
            </c:numRef>
          </c:val>
          <c:shape val="cylinder"/>
          <c:extLst xmlns:c16r2="http://schemas.microsoft.com/office/drawing/2015/06/chart">
            <c:ext xmlns:c16="http://schemas.microsoft.com/office/drawing/2014/chart" uri="{C3380CC4-5D6E-409C-BE32-E72D297353CC}">
              <c16:uniqueId val="{00000001-E2AA-4A72-A10B-1A232C5BE80A}"/>
            </c:ext>
          </c:extLst>
        </c:ser>
        <c:ser>
          <c:idx val="1"/>
          <c:order val="1"/>
          <c:tx>
            <c:strRef>
              <c:f>Лист1!$C$1</c:f>
              <c:strCache>
                <c:ptCount val="1"/>
                <c:pt idx="0">
                  <c:v>2023г</c:v>
                </c:pt>
              </c:strCache>
            </c:strRef>
          </c:tx>
          <c:spPr>
            <a:gradFill>
              <a:gsLst>
                <a:gs pos="100000">
                  <a:schemeClr val="accent2">
                    <a:alpha val="0"/>
                  </a:schemeClr>
                </a:gs>
                <a:gs pos="50000">
                  <a:schemeClr val="accent2"/>
                </a:gs>
              </a:gsLst>
              <a:lin ang="5400000" scaled="0"/>
            </a:gradFill>
            <a:ln>
              <a:noFill/>
            </a:ln>
            <a:effectLst/>
            <a:sp3d/>
          </c:spPr>
          <c:dLbls>
            <c:dLbl>
              <c:idx val="0"/>
              <c:layout>
                <c:manualLayout>
                  <c:x val="-4.7528990022241467E-17"/>
                  <c:y val="-3.803799806315721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E2AA-4A72-A10B-1A232C5BE80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Инвестиции в основной капитал (млн.руб.)</c:v>
                </c:pt>
              </c:strCache>
            </c:strRef>
          </c:cat>
          <c:val>
            <c:numRef>
              <c:f>Лист1!$C$2</c:f>
              <c:numCache>
                <c:formatCode>General</c:formatCode>
                <c:ptCount val="1"/>
                <c:pt idx="0">
                  <c:v>67.5</c:v>
                </c:pt>
              </c:numCache>
            </c:numRef>
          </c:val>
          <c:shape val="cylinder"/>
          <c:extLst xmlns:c16r2="http://schemas.microsoft.com/office/drawing/2015/06/chart">
            <c:ext xmlns:c16="http://schemas.microsoft.com/office/drawing/2014/chart" uri="{C3380CC4-5D6E-409C-BE32-E72D297353CC}">
              <c16:uniqueId val="{00000003-E2AA-4A72-A10B-1A232C5BE80A}"/>
            </c:ext>
          </c:extLst>
        </c:ser>
        <c:ser>
          <c:idx val="2"/>
          <c:order val="2"/>
          <c:tx>
            <c:strRef>
              <c:f>Лист1!$D$1</c:f>
              <c:strCache>
                <c:ptCount val="1"/>
                <c:pt idx="0">
                  <c:v>2024г</c:v>
                </c:pt>
              </c:strCache>
            </c:strRef>
          </c:tx>
          <c:spPr>
            <a:gradFill>
              <a:gsLst>
                <a:gs pos="100000">
                  <a:schemeClr val="accent3">
                    <a:alpha val="0"/>
                  </a:schemeClr>
                </a:gs>
                <a:gs pos="50000">
                  <a:schemeClr val="accent3"/>
                </a:gs>
              </a:gsLst>
              <a:lin ang="5400000" scaled="0"/>
            </a:gradFill>
            <a:ln>
              <a:noFill/>
            </a:ln>
            <a:effectLst/>
            <a:sp3d/>
          </c:spPr>
          <c:dLbls>
            <c:dLbl>
              <c:idx val="0"/>
              <c:layout>
                <c:manualLayout>
                  <c:x val="1.5555121881116463E-2"/>
                  <c:y val="-2.535866537543802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E2AA-4A72-A10B-1A232C5BE80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Инвестиции в основной капитал (млн.руб.)</c:v>
                </c:pt>
              </c:strCache>
            </c:strRef>
          </c:cat>
          <c:val>
            <c:numRef>
              <c:f>Лист1!$D$2</c:f>
              <c:numCache>
                <c:formatCode>General</c:formatCode>
                <c:ptCount val="1"/>
                <c:pt idx="0">
                  <c:v>76.400000000000006</c:v>
                </c:pt>
              </c:numCache>
            </c:numRef>
          </c:val>
          <c:shape val="cylinder"/>
          <c:extLst xmlns:c16r2="http://schemas.microsoft.com/office/drawing/2015/06/chart">
            <c:ext xmlns:c16="http://schemas.microsoft.com/office/drawing/2014/chart" uri="{C3380CC4-5D6E-409C-BE32-E72D297353CC}">
              <c16:uniqueId val="{00000005-E2AA-4A72-A10B-1A232C5BE80A}"/>
            </c:ext>
          </c:extLst>
        </c:ser>
        <c:ser>
          <c:idx val="3"/>
          <c:order val="3"/>
          <c:tx>
            <c:strRef>
              <c:f>Лист1!$E$1</c:f>
              <c:strCache>
                <c:ptCount val="1"/>
                <c:pt idx="0">
                  <c:v>2025г</c:v>
                </c:pt>
              </c:strCache>
            </c:strRef>
          </c:tx>
          <c:spPr>
            <a:gradFill>
              <a:gsLst>
                <a:gs pos="100000">
                  <a:schemeClr val="accent4">
                    <a:alpha val="0"/>
                  </a:schemeClr>
                </a:gs>
                <a:gs pos="50000">
                  <a:schemeClr val="accent4"/>
                </a:gs>
              </a:gsLst>
              <a:lin ang="5400000" scaled="0"/>
            </a:gradFill>
            <a:ln>
              <a:noFill/>
            </a:ln>
            <a:effectLst/>
            <a:sp3d/>
          </c:spPr>
          <c:dLbls>
            <c:dLbl>
              <c:idx val="0"/>
              <c:layout>
                <c:manualLayout>
                  <c:x val="1.2962601567597055E-2"/>
                  <c:y val="-3.803799806315705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E2AA-4A72-A10B-1A232C5BE80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Инвестиции в основной капитал (млн.руб.)</c:v>
                </c:pt>
              </c:strCache>
            </c:strRef>
          </c:cat>
          <c:val>
            <c:numRef>
              <c:f>Лист1!$E$2</c:f>
              <c:numCache>
                <c:formatCode>General</c:formatCode>
                <c:ptCount val="1"/>
                <c:pt idx="0">
                  <c:v>83</c:v>
                </c:pt>
              </c:numCache>
            </c:numRef>
          </c:val>
          <c:shape val="cylinder"/>
          <c:extLst xmlns:c16r2="http://schemas.microsoft.com/office/drawing/2015/06/chart">
            <c:ext xmlns:c16="http://schemas.microsoft.com/office/drawing/2014/chart" uri="{C3380CC4-5D6E-409C-BE32-E72D297353CC}">
              <c16:uniqueId val="{00000007-E2AA-4A72-A10B-1A232C5BE80A}"/>
            </c:ext>
          </c:extLst>
        </c:ser>
        <c:ser>
          <c:idx val="4"/>
          <c:order val="4"/>
          <c:tx>
            <c:strRef>
              <c:f>Лист1!$F$1</c:f>
              <c:strCache>
                <c:ptCount val="1"/>
                <c:pt idx="0">
                  <c:v>2026г</c:v>
                </c:pt>
              </c:strCache>
            </c:strRef>
          </c:tx>
          <c:spPr>
            <a:gradFill>
              <a:gsLst>
                <a:gs pos="100000">
                  <a:schemeClr val="accent5">
                    <a:alpha val="0"/>
                  </a:schemeClr>
                </a:gs>
                <a:gs pos="50000">
                  <a:schemeClr val="accent5"/>
                </a:gs>
              </a:gsLst>
              <a:lin ang="5400000" scaled="0"/>
            </a:gradFill>
            <a:ln>
              <a:noFill/>
            </a:ln>
            <a:effectLst/>
            <a:sp3d/>
          </c:spPr>
          <c:dLbls>
            <c:dLbl>
              <c:idx val="0"/>
              <c:layout>
                <c:manualLayout>
                  <c:x val="7.7775609405582114E-3"/>
                  <c:y val="-2.1132221146198428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E2AA-4A72-A10B-1A232C5BE80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Инвестиции в основной капитал (млн.руб.)</c:v>
                </c:pt>
              </c:strCache>
            </c:strRef>
          </c:cat>
          <c:val>
            <c:numRef>
              <c:f>Лист1!$F$2</c:f>
              <c:numCache>
                <c:formatCode>General</c:formatCode>
                <c:ptCount val="1"/>
                <c:pt idx="0">
                  <c:v>90.8</c:v>
                </c:pt>
              </c:numCache>
            </c:numRef>
          </c:val>
          <c:shape val="cylinder"/>
          <c:extLst xmlns:c16r2="http://schemas.microsoft.com/office/drawing/2015/06/chart">
            <c:ext xmlns:c16="http://schemas.microsoft.com/office/drawing/2014/chart" uri="{C3380CC4-5D6E-409C-BE32-E72D297353CC}">
              <c16:uniqueId val="{00000009-E2AA-4A72-A10B-1A232C5BE80A}"/>
            </c:ext>
          </c:extLst>
        </c:ser>
        <c:dLbls>
          <c:showVal val="1"/>
        </c:dLbls>
        <c:gapDepth val="0"/>
        <c:shape val="box"/>
        <c:axId val="165569664"/>
        <c:axId val="165571200"/>
        <c:axId val="0"/>
      </c:bar3DChart>
      <c:catAx>
        <c:axId val="165569664"/>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5571200"/>
        <c:crosses val="autoZero"/>
        <c:auto val="1"/>
        <c:lblAlgn val="ctr"/>
        <c:lblOffset val="100"/>
      </c:catAx>
      <c:valAx>
        <c:axId val="165571200"/>
        <c:scaling>
          <c:orientation val="minMax"/>
        </c:scaling>
        <c:axPos val="l"/>
        <c:majorGridlines>
          <c:spPr>
            <a:ln w="9525" cap="flat" cmpd="sng" algn="ctr">
              <a:solidFill>
                <a:schemeClr val="tx1">
                  <a:lumMod val="5000"/>
                  <a:lumOff val="9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556966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2022г</c:v>
                </c:pt>
              </c:strCache>
            </c:strRef>
          </c:tx>
          <c:spPr>
            <a:gradFill>
              <a:gsLst>
                <a:gs pos="100000">
                  <a:schemeClr val="accent1">
                    <a:alpha val="0"/>
                  </a:schemeClr>
                </a:gs>
                <a:gs pos="50000">
                  <a:schemeClr val="accent1"/>
                </a:gs>
              </a:gsLst>
              <a:lin ang="5400000" scaled="0"/>
            </a:gradFill>
            <a:ln>
              <a:noFill/>
            </a:ln>
            <a:effectLst/>
            <a:sp3d/>
          </c:spPr>
          <c:dLbls>
            <c:dLbl>
              <c:idx val="0"/>
              <c:layout>
                <c:manualLayout>
                  <c:x val="-7.2590568778543293E-2"/>
                  <c:y val="-1.690577691695876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Прибыль(%)</c:v>
                </c:pt>
              </c:strCache>
            </c:strRef>
          </c:cat>
          <c:val>
            <c:numRef>
              <c:f>Лист1!$B$2</c:f>
              <c:numCache>
                <c:formatCode>General</c:formatCode>
                <c:ptCount val="1"/>
                <c:pt idx="0">
                  <c:v>121.2</c:v>
                </c:pt>
              </c:numCache>
            </c:numRef>
          </c:val>
          <c:shape val="cylinder"/>
          <c:extLst xmlns:c16r2="http://schemas.microsoft.com/office/drawing/2015/06/chart">
            <c:ext xmlns:c16="http://schemas.microsoft.com/office/drawing/2014/chart" uri="{C3380CC4-5D6E-409C-BE32-E72D297353CC}">
              <c16:uniqueId val="{00000001-D54C-4461-B638-9FC0EEB6FE7F}"/>
            </c:ext>
          </c:extLst>
        </c:ser>
        <c:ser>
          <c:idx val="1"/>
          <c:order val="1"/>
          <c:tx>
            <c:strRef>
              <c:f>Лист1!$C$1</c:f>
              <c:strCache>
                <c:ptCount val="1"/>
                <c:pt idx="0">
                  <c:v>2023г</c:v>
                </c:pt>
              </c:strCache>
            </c:strRef>
          </c:tx>
          <c:spPr>
            <a:gradFill>
              <a:gsLst>
                <a:gs pos="100000">
                  <a:schemeClr val="accent2">
                    <a:alpha val="0"/>
                  </a:schemeClr>
                </a:gs>
                <a:gs pos="50000">
                  <a:schemeClr val="accent2"/>
                </a:gs>
              </a:gsLst>
              <a:lin ang="5400000" scaled="0"/>
            </a:gradFill>
            <a:ln>
              <a:noFill/>
            </a:ln>
            <a:effectLst/>
            <a:sp3d/>
          </c:spPr>
          <c:dLbls>
            <c:dLbl>
              <c:idx val="0"/>
              <c:layout>
                <c:manualLayout>
                  <c:x val="-4.7528990022241578E-17"/>
                  <c:y val="-3.803799806315721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Прибыль(%)</c:v>
                </c:pt>
              </c:strCache>
            </c:strRef>
          </c:cat>
          <c:val>
            <c:numRef>
              <c:f>Лист1!$C$2</c:f>
              <c:numCache>
                <c:formatCode>General</c:formatCode>
                <c:ptCount val="1"/>
                <c:pt idx="0">
                  <c:v>104.3</c:v>
                </c:pt>
              </c:numCache>
            </c:numRef>
          </c:val>
          <c:shape val="cylinder"/>
          <c:extLst xmlns:c16r2="http://schemas.microsoft.com/office/drawing/2015/06/chart">
            <c:ext xmlns:c16="http://schemas.microsoft.com/office/drawing/2014/chart" uri="{C3380CC4-5D6E-409C-BE32-E72D297353CC}">
              <c16:uniqueId val="{00000003-D54C-4461-B638-9FC0EEB6FE7F}"/>
            </c:ext>
          </c:extLst>
        </c:ser>
        <c:ser>
          <c:idx val="2"/>
          <c:order val="2"/>
          <c:tx>
            <c:strRef>
              <c:f>Лист1!$D$1</c:f>
              <c:strCache>
                <c:ptCount val="1"/>
                <c:pt idx="0">
                  <c:v>2024г</c:v>
                </c:pt>
              </c:strCache>
            </c:strRef>
          </c:tx>
          <c:spPr>
            <a:gradFill>
              <a:gsLst>
                <a:gs pos="100000">
                  <a:schemeClr val="accent3">
                    <a:alpha val="0"/>
                  </a:schemeClr>
                </a:gs>
                <a:gs pos="50000">
                  <a:schemeClr val="accent3"/>
                </a:gs>
              </a:gsLst>
              <a:lin ang="5400000" scaled="0"/>
            </a:gradFill>
            <a:ln>
              <a:noFill/>
            </a:ln>
            <a:effectLst/>
            <a:sp3d/>
          </c:spPr>
          <c:dLbls>
            <c:dLbl>
              <c:idx val="0"/>
              <c:layout>
                <c:manualLayout>
                  <c:x val="1.5555121881116466E-2"/>
                  <c:y val="-2.535866537543802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Прибыль(%)</c:v>
                </c:pt>
              </c:strCache>
            </c:strRef>
          </c:cat>
          <c:val>
            <c:numRef>
              <c:f>Лист1!$D$2</c:f>
              <c:numCache>
                <c:formatCode>General</c:formatCode>
                <c:ptCount val="1"/>
                <c:pt idx="0">
                  <c:v>104.4</c:v>
                </c:pt>
              </c:numCache>
            </c:numRef>
          </c:val>
          <c:shape val="cylinder"/>
          <c:extLst xmlns:c16r2="http://schemas.microsoft.com/office/drawing/2015/06/chart">
            <c:ext xmlns:c16="http://schemas.microsoft.com/office/drawing/2014/chart" uri="{C3380CC4-5D6E-409C-BE32-E72D297353CC}">
              <c16:uniqueId val="{00000005-D54C-4461-B638-9FC0EEB6FE7F}"/>
            </c:ext>
          </c:extLst>
        </c:ser>
        <c:ser>
          <c:idx val="3"/>
          <c:order val="3"/>
          <c:tx>
            <c:strRef>
              <c:f>Лист1!$E$1</c:f>
              <c:strCache>
                <c:ptCount val="1"/>
                <c:pt idx="0">
                  <c:v>2025г</c:v>
                </c:pt>
              </c:strCache>
            </c:strRef>
          </c:tx>
          <c:spPr>
            <a:gradFill>
              <a:gsLst>
                <a:gs pos="100000">
                  <a:schemeClr val="accent4">
                    <a:alpha val="0"/>
                  </a:schemeClr>
                </a:gs>
                <a:gs pos="50000">
                  <a:schemeClr val="accent4"/>
                </a:gs>
              </a:gsLst>
              <a:lin ang="5400000" scaled="0"/>
            </a:gradFill>
            <a:ln>
              <a:noFill/>
            </a:ln>
            <a:effectLst/>
            <a:sp3d/>
          </c:spPr>
          <c:dLbls>
            <c:dLbl>
              <c:idx val="0"/>
              <c:layout>
                <c:manualLayout>
                  <c:x val="1.2962601567597062E-2"/>
                  <c:y val="-3.803799806315705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Прибыль(%)</c:v>
                </c:pt>
              </c:strCache>
            </c:strRef>
          </c:cat>
          <c:val>
            <c:numRef>
              <c:f>Лист1!$E$2</c:f>
              <c:numCache>
                <c:formatCode>General</c:formatCode>
                <c:ptCount val="1"/>
                <c:pt idx="0">
                  <c:v>104.5</c:v>
                </c:pt>
              </c:numCache>
            </c:numRef>
          </c:val>
          <c:shape val="cylinder"/>
          <c:extLst xmlns:c16r2="http://schemas.microsoft.com/office/drawing/2015/06/chart">
            <c:ext xmlns:c16="http://schemas.microsoft.com/office/drawing/2014/chart" uri="{C3380CC4-5D6E-409C-BE32-E72D297353CC}">
              <c16:uniqueId val="{00000007-D54C-4461-B638-9FC0EEB6FE7F}"/>
            </c:ext>
          </c:extLst>
        </c:ser>
        <c:ser>
          <c:idx val="4"/>
          <c:order val="4"/>
          <c:tx>
            <c:strRef>
              <c:f>Лист1!$F$1</c:f>
              <c:strCache>
                <c:ptCount val="1"/>
                <c:pt idx="0">
                  <c:v>2026г</c:v>
                </c:pt>
              </c:strCache>
            </c:strRef>
          </c:tx>
          <c:spPr>
            <a:gradFill>
              <a:gsLst>
                <a:gs pos="100000">
                  <a:schemeClr val="accent5">
                    <a:alpha val="0"/>
                  </a:schemeClr>
                </a:gs>
                <a:gs pos="50000">
                  <a:schemeClr val="accent5"/>
                </a:gs>
              </a:gsLst>
              <a:lin ang="5400000" scaled="0"/>
            </a:gradFill>
            <a:ln>
              <a:noFill/>
            </a:ln>
            <a:effectLst/>
            <a:sp3d/>
          </c:spPr>
          <c:dLbls>
            <c:dLbl>
              <c:idx val="0"/>
              <c:layout>
                <c:manualLayout>
                  <c:x val="7.7775609405582114E-3"/>
                  <c:y val="-2.1132221146198428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D54C-4461-B638-9FC0EEB6FE7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Прибыль(%)</c:v>
                </c:pt>
              </c:strCache>
            </c:strRef>
          </c:cat>
          <c:val>
            <c:numRef>
              <c:f>Лист1!$F$2</c:f>
              <c:numCache>
                <c:formatCode>General</c:formatCode>
                <c:ptCount val="1"/>
                <c:pt idx="0">
                  <c:v>104.7</c:v>
                </c:pt>
              </c:numCache>
            </c:numRef>
          </c:val>
          <c:shape val="cylinder"/>
          <c:extLst xmlns:c16r2="http://schemas.microsoft.com/office/drawing/2015/06/chart">
            <c:ext xmlns:c16="http://schemas.microsoft.com/office/drawing/2014/chart" uri="{C3380CC4-5D6E-409C-BE32-E72D297353CC}">
              <c16:uniqueId val="{00000009-D54C-4461-B638-9FC0EEB6FE7F}"/>
            </c:ext>
          </c:extLst>
        </c:ser>
        <c:dLbls>
          <c:showVal val="1"/>
        </c:dLbls>
        <c:gapDepth val="0"/>
        <c:shape val="box"/>
        <c:axId val="165826944"/>
        <c:axId val="165828480"/>
        <c:axId val="0"/>
      </c:bar3DChart>
      <c:catAx>
        <c:axId val="165826944"/>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5828480"/>
        <c:crosses val="autoZero"/>
        <c:auto val="1"/>
        <c:lblAlgn val="ctr"/>
        <c:lblOffset val="100"/>
      </c:catAx>
      <c:valAx>
        <c:axId val="165828480"/>
        <c:scaling>
          <c:orientation val="minMax"/>
        </c:scaling>
        <c:axPos val="l"/>
        <c:majorGridlines>
          <c:spPr>
            <a:ln w="9525" cap="flat" cmpd="sng" algn="ctr">
              <a:solidFill>
                <a:schemeClr val="tx1">
                  <a:lumMod val="5000"/>
                  <a:lumOff val="9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582694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2022г</c:v>
                </c:pt>
              </c:strCache>
            </c:strRef>
          </c:tx>
          <c:spPr>
            <a:gradFill>
              <a:gsLst>
                <a:gs pos="100000">
                  <a:schemeClr val="accent1">
                    <a:alpha val="0"/>
                  </a:schemeClr>
                </a:gs>
                <a:gs pos="50000">
                  <a:schemeClr val="accent1"/>
                </a:gs>
              </a:gsLst>
              <a:lin ang="5400000" scaled="0"/>
            </a:gradFill>
            <a:ln>
              <a:noFill/>
            </a:ln>
            <a:effectLst/>
            <a:sp3d/>
          </c:spPr>
          <c:dLbls>
            <c:dLbl>
              <c:idx val="0"/>
              <c:layout>
                <c:manualLayout>
                  <c:x val="-7.2590568778543293E-2"/>
                  <c:y val="-1.690577691695877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Фонд оплаты труда (млн.руб.)</c:v>
                </c:pt>
              </c:strCache>
            </c:strRef>
          </c:cat>
          <c:val>
            <c:numRef>
              <c:f>Лист1!$B$2</c:f>
              <c:numCache>
                <c:formatCode>General</c:formatCode>
                <c:ptCount val="1"/>
                <c:pt idx="0">
                  <c:v>993.7</c:v>
                </c:pt>
              </c:numCache>
            </c:numRef>
          </c:val>
          <c:shape val="cylinder"/>
          <c:extLst xmlns:c16r2="http://schemas.microsoft.com/office/drawing/2015/06/chart">
            <c:ext xmlns:c16="http://schemas.microsoft.com/office/drawing/2014/chart" uri="{C3380CC4-5D6E-409C-BE32-E72D297353CC}">
              <c16:uniqueId val="{00000001-D54C-4461-B638-9FC0EEB6FE7F}"/>
            </c:ext>
          </c:extLst>
        </c:ser>
        <c:ser>
          <c:idx val="1"/>
          <c:order val="1"/>
          <c:tx>
            <c:strRef>
              <c:f>Лист1!$C$1</c:f>
              <c:strCache>
                <c:ptCount val="1"/>
                <c:pt idx="0">
                  <c:v>2023г</c:v>
                </c:pt>
              </c:strCache>
            </c:strRef>
          </c:tx>
          <c:spPr>
            <a:gradFill>
              <a:gsLst>
                <a:gs pos="100000">
                  <a:schemeClr val="accent2">
                    <a:alpha val="0"/>
                  </a:schemeClr>
                </a:gs>
                <a:gs pos="50000">
                  <a:schemeClr val="accent2"/>
                </a:gs>
              </a:gsLst>
              <a:lin ang="5400000" scaled="0"/>
            </a:gradFill>
            <a:ln>
              <a:noFill/>
            </a:ln>
            <a:effectLst/>
            <a:sp3d/>
          </c:spPr>
          <c:dLbls>
            <c:dLbl>
              <c:idx val="0"/>
              <c:layout>
                <c:manualLayout>
                  <c:x val="-4.7528990022241689E-17"/>
                  <c:y val="-3.803799806315721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Фонд оплаты труда (млн.руб.)</c:v>
                </c:pt>
              </c:strCache>
            </c:strRef>
          </c:cat>
          <c:val>
            <c:numRef>
              <c:f>Лист1!$C$2</c:f>
              <c:numCache>
                <c:formatCode>General</c:formatCode>
                <c:ptCount val="1"/>
                <c:pt idx="0">
                  <c:v>1104.5999999999999</c:v>
                </c:pt>
              </c:numCache>
            </c:numRef>
          </c:val>
          <c:shape val="cylinder"/>
          <c:extLst xmlns:c16r2="http://schemas.microsoft.com/office/drawing/2015/06/chart">
            <c:ext xmlns:c16="http://schemas.microsoft.com/office/drawing/2014/chart" uri="{C3380CC4-5D6E-409C-BE32-E72D297353CC}">
              <c16:uniqueId val="{00000003-D54C-4461-B638-9FC0EEB6FE7F}"/>
            </c:ext>
          </c:extLst>
        </c:ser>
        <c:ser>
          <c:idx val="2"/>
          <c:order val="2"/>
          <c:tx>
            <c:strRef>
              <c:f>Лист1!$D$1</c:f>
              <c:strCache>
                <c:ptCount val="1"/>
                <c:pt idx="0">
                  <c:v>2024г</c:v>
                </c:pt>
              </c:strCache>
            </c:strRef>
          </c:tx>
          <c:spPr>
            <a:gradFill>
              <a:gsLst>
                <a:gs pos="100000">
                  <a:schemeClr val="accent3">
                    <a:alpha val="0"/>
                  </a:schemeClr>
                </a:gs>
                <a:gs pos="50000">
                  <a:schemeClr val="accent3"/>
                </a:gs>
              </a:gsLst>
              <a:lin ang="5400000" scaled="0"/>
            </a:gradFill>
            <a:ln>
              <a:noFill/>
            </a:ln>
            <a:effectLst/>
            <a:sp3d/>
          </c:spPr>
          <c:dLbls>
            <c:dLbl>
              <c:idx val="0"/>
              <c:layout>
                <c:manualLayout>
                  <c:x val="1.5555121881116473E-2"/>
                  <c:y val="-2.535866537543802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Фонд оплаты труда (млн.руб.)</c:v>
                </c:pt>
              </c:strCache>
            </c:strRef>
          </c:cat>
          <c:val>
            <c:numRef>
              <c:f>Лист1!$D$2</c:f>
              <c:numCache>
                <c:formatCode>General</c:formatCode>
                <c:ptCount val="1"/>
                <c:pt idx="0">
                  <c:v>1197.4000000000001</c:v>
                </c:pt>
              </c:numCache>
            </c:numRef>
          </c:val>
          <c:shape val="cylinder"/>
          <c:extLst xmlns:c16r2="http://schemas.microsoft.com/office/drawing/2015/06/chart">
            <c:ext xmlns:c16="http://schemas.microsoft.com/office/drawing/2014/chart" uri="{C3380CC4-5D6E-409C-BE32-E72D297353CC}">
              <c16:uniqueId val="{00000005-D54C-4461-B638-9FC0EEB6FE7F}"/>
            </c:ext>
          </c:extLst>
        </c:ser>
        <c:ser>
          <c:idx val="3"/>
          <c:order val="3"/>
          <c:tx>
            <c:strRef>
              <c:f>Лист1!$E$1</c:f>
              <c:strCache>
                <c:ptCount val="1"/>
                <c:pt idx="0">
                  <c:v>2025г</c:v>
                </c:pt>
              </c:strCache>
            </c:strRef>
          </c:tx>
          <c:spPr>
            <a:gradFill>
              <a:gsLst>
                <a:gs pos="100000">
                  <a:schemeClr val="accent4">
                    <a:alpha val="0"/>
                  </a:schemeClr>
                </a:gs>
                <a:gs pos="50000">
                  <a:schemeClr val="accent4"/>
                </a:gs>
              </a:gsLst>
              <a:lin ang="5400000" scaled="0"/>
            </a:gradFill>
            <a:ln>
              <a:noFill/>
            </a:ln>
            <a:effectLst/>
            <a:sp3d/>
          </c:spPr>
          <c:dLbls>
            <c:dLbl>
              <c:idx val="0"/>
              <c:layout>
                <c:manualLayout>
                  <c:x val="1.2962601567597067E-2"/>
                  <c:y val="-3.803799806315705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Фонд оплаты труда (млн.руб.)</c:v>
                </c:pt>
              </c:strCache>
            </c:strRef>
          </c:cat>
          <c:val>
            <c:numRef>
              <c:f>Лист1!$E$2</c:f>
              <c:numCache>
                <c:formatCode>General</c:formatCode>
                <c:ptCount val="1"/>
                <c:pt idx="0">
                  <c:v>1274</c:v>
                </c:pt>
              </c:numCache>
            </c:numRef>
          </c:val>
          <c:shape val="cylinder"/>
          <c:extLst xmlns:c16r2="http://schemas.microsoft.com/office/drawing/2015/06/chart">
            <c:ext xmlns:c16="http://schemas.microsoft.com/office/drawing/2014/chart" uri="{C3380CC4-5D6E-409C-BE32-E72D297353CC}">
              <c16:uniqueId val="{00000007-D54C-4461-B638-9FC0EEB6FE7F}"/>
            </c:ext>
          </c:extLst>
        </c:ser>
        <c:ser>
          <c:idx val="4"/>
          <c:order val="4"/>
          <c:tx>
            <c:strRef>
              <c:f>Лист1!$F$1</c:f>
              <c:strCache>
                <c:ptCount val="1"/>
                <c:pt idx="0">
                  <c:v>2026г</c:v>
                </c:pt>
              </c:strCache>
            </c:strRef>
          </c:tx>
          <c:spPr>
            <a:gradFill>
              <a:gsLst>
                <a:gs pos="100000">
                  <a:schemeClr val="accent5">
                    <a:alpha val="0"/>
                  </a:schemeClr>
                </a:gs>
                <a:gs pos="50000">
                  <a:schemeClr val="accent5"/>
                </a:gs>
              </a:gsLst>
              <a:lin ang="5400000" scaled="0"/>
            </a:gradFill>
            <a:ln>
              <a:noFill/>
            </a:ln>
            <a:effectLst/>
            <a:sp3d/>
          </c:spPr>
          <c:dLbls>
            <c:dLbl>
              <c:idx val="0"/>
              <c:layout>
                <c:manualLayout>
                  <c:x val="7.7775609405582114E-3"/>
                  <c:y val="-2.1132221146198428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D54C-4461-B638-9FC0EEB6FE7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Фонд оплаты труда (млн.руб.)</c:v>
                </c:pt>
              </c:strCache>
            </c:strRef>
          </c:cat>
          <c:val>
            <c:numRef>
              <c:f>Лист1!$F$2</c:f>
              <c:numCache>
                <c:formatCode>General</c:formatCode>
                <c:ptCount val="1"/>
                <c:pt idx="0">
                  <c:v>1363.3</c:v>
                </c:pt>
              </c:numCache>
            </c:numRef>
          </c:val>
          <c:shape val="cylinder"/>
          <c:extLst xmlns:c16r2="http://schemas.microsoft.com/office/drawing/2015/06/chart">
            <c:ext xmlns:c16="http://schemas.microsoft.com/office/drawing/2014/chart" uri="{C3380CC4-5D6E-409C-BE32-E72D297353CC}">
              <c16:uniqueId val="{00000009-D54C-4461-B638-9FC0EEB6FE7F}"/>
            </c:ext>
          </c:extLst>
        </c:ser>
        <c:dLbls>
          <c:showVal val="1"/>
        </c:dLbls>
        <c:gapDepth val="0"/>
        <c:shape val="box"/>
        <c:axId val="165879168"/>
        <c:axId val="165909632"/>
        <c:axId val="0"/>
      </c:bar3DChart>
      <c:catAx>
        <c:axId val="165879168"/>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5909632"/>
        <c:crosses val="autoZero"/>
        <c:auto val="1"/>
        <c:lblAlgn val="ctr"/>
        <c:lblOffset val="100"/>
      </c:catAx>
      <c:valAx>
        <c:axId val="165909632"/>
        <c:scaling>
          <c:orientation val="minMax"/>
        </c:scaling>
        <c:axPos val="l"/>
        <c:majorGridlines>
          <c:spPr>
            <a:ln w="9525" cap="flat" cmpd="sng" algn="ctr">
              <a:solidFill>
                <a:schemeClr val="tx1">
                  <a:lumMod val="5000"/>
                  <a:lumOff val="9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5879168"/>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Динамика доходов бюджета округа (</a:t>
            </a:r>
            <a:r>
              <a:rPr lang="ru-RU" sz="1100" b="1" dirty="0" err="1">
                <a:solidFill>
                  <a:schemeClr val="tx1">
                    <a:lumMod val="95000"/>
                    <a:lumOff val="5000"/>
                  </a:schemeClr>
                </a:solidFill>
                <a:latin typeface="Times New Roman" panose="02020603050405020304" pitchFamily="18" charset="0"/>
                <a:cs typeface="Times New Roman" panose="02020603050405020304" pitchFamily="18" charset="0"/>
              </a:rPr>
              <a:t>тыс.руб</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a:t>
            </a:r>
          </a:p>
        </c:rich>
      </c:tx>
      <c:layout/>
      <c:spPr>
        <a:noFill/>
        <a:ln>
          <a:noFill/>
        </a:ln>
        <a:effectLst/>
      </c:spPr>
    </c:title>
    <c:plotArea>
      <c:layout>
        <c:manualLayout>
          <c:layoutTarget val="inner"/>
          <c:xMode val="edge"/>
          <c:yMode val="edge"/>
          <c:x val="8.9855437992126558E-2"/>
          <c:y val="0.25031248460184158"/>
          <c:w val="0.89295706200787461"/>
          <c:h val="0.69357814384976957"/>
        </c:manualLayout>
      </c:layout>
      <c:lineChart>
        <c:grouping val="standard"/>
        <c:ser>
          <c:idx val="0"/>
          <c:order val="0"/>
          <c:tx>
            <c:strRef>
              <c:f>Лист1!$B$1</c:f>
              <c:strCache>
                <c:ptCount val="1"/>
                <c:pt idx="0">
                  <c:v>Ряд 1</c:v>
                </c:pt>
              </c:strCache>
            </c:strRef>
          </c:tx>
          <c:spPr>
            <a:ln w="28575" cap="rnd">
              <a:solidFill>
                <a:schemeClr val="accent2"/>
              </a:solidFill>
              <a:round/>
            </a:ln>
            <a:effectLst>
              <a:glow rad="127000">
                <a:srgbClr val="FFFF00"/>
              </a:glo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t"/>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 (отчет)</c:v>
                </c:pt>
                <c:pt idx="1">
                  <c:v>2023г (оценка)</c:v>
                </c:pt>
                <c:pt idx="2">
                  <c:v>2024г (план)</c:v>
                </c:pt>
                <c:pt idx="3">
                  <c:v>2025г (прогноз)</c:v>
                </c:pt>
                <c:pt idx="4">
                  <c:v>2026г (прогноз)</c:v>
                </c:pt>
              </c:strCache>
            </c:strRef>
          </c:cat>
          <c:val>
            <c:numRef>
              <c:f>Лист1!$B$2:$B$6</c:f>
              <c:numCache>
                <c:formatCode>0.00</c:formatCode>
                <c:ptCount val="5"/>
                <c:pt idx="0">
                  <c:v>716710</c:v>
                </c:pt>
                <c:pt idx="1">
                  <c:v>752997</c:v>
                </c:pt>
                <c:pt idx="2">
                  <c:v>925571</c:v>
                </c:pt>
                <c:pt idx="3">
                  <c:v>744615</c:v>
                </c:pt>
                <c:pt idx="4">
                  <c:v>770955</c:v>
                </c:pt>
              </c:numCache>
            </c:numRef>
          </c:val>
          <c:extLst xmlns:c16r2="http://schemas.microsoft.com/office/drawing/2015/06/chart">
            <c:ext xmlns:c16="http://schemas.microsoft.com/office/drawing/2014/chart" uri="{C3380CC4-5D6E-409C-BE32-E72D297353CC}">
              <c16:uniqueId val="{00000000-FE21-48BF-BA74-342FCEDBE07D}"/>
            </c:ext>
          </c:extLst>
        </c:ser>
        <c:dLbls>
          <c:showVal val="1"/>
        </c:dLbls>
        <c:marker val="1"/>
        <c:axId val="170676224"/>
        <c:axId val="170677760"/>
      </c:lineChart>
      <c:catAx>
        <c:axId val="17067622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0677760"/>
        <c:crosses val="autoZero"/>
        <c:auto val="1"/>
        <c:lblAlgn val="ctr"/>
        <c:lblOffset val="100"/>
      </c:catAx>
      <c:valAx>
        <c:axId val="170677760"/>
        <c:scaling>
          <c:orientation val="minMax"/>
        </c:scaling>
        <c:axPos val="l"/>
        <c:majorGridlines>
          <c:spPr>
            <a:ln w="9525" cap="flat" cmpd="sng" algn="ctr">
              <a:solidFill>
                <a:schemeClr val="tx1">
                  <a:lumMod val="15000"/>
                  <a:lumOff val="85000"/>
                </a:schemeClr>
              </a:solidFill>
              <a:round/>
            </a:ln>
            <a:effectLst/>
          </c:spPr>
        </c:majorGridlines>
        <c:numFmt formatCode="0.00"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0676224"/>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smtClean="0">
                <a:solidFill>
                  <a:schemeClr val="tx1">
                    <a:lumMod val="95000"/>
                    <a:lumOff val="5000"/>
                  </a:schemeClr>
                </a:solidFill>
                <a:latin typeface="Times New Roman" panose="02020603050405020304" pitchFamily="18" charset="0"/>
                <a:cs typeface="Times New Roman" panose="02020603050405020304" pitchFamily="18" charset="0"/>
              </a:rPr>
              <a:t>2022г </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(в общем объеме доходов)</a:t>
            </a:r>
          </a:p>
        </c:rich>
      </c:tx>
      <c:layout>
        <c:manualLayout>
          <c:xMode val="edge"/>
          <c:yMode val="edge"/>
          <c:x val="0.20820793935848891"/>
          <c:y val="2.5443395479644013E-2"/>
        </c:manualLayout>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Продажи</c:v>
                </c:pt>
              </c:strCache>
            </c:strRef>
          </c:tx>
          <c:dPt>
            <c:idx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5B72-445B-8778-30B4DFD5CB53}"/>
              </c:ext>
            </c:extLst>
          </c:dPt>
          <c:dPt>
            <c:idx val="1"/>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5B72-445B-8778-30B4DFD5CB53}"/>
              </c:ext>
            </c:extLst>
          </c:dPt>
          <c:dPt>
            <c:idx val="2"/>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5B72-445B-8778-30B4DFD5CB53}"/>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0.36800000000000038</c:v>
                </c:pt>
                <c:pt idx="1">
                  <c:v>3.6999999999999998E-2</c:v>
                </c:pt>
                <c:pt idx="2">
                  <c:v>0.59499999999999997</c:v>
                </c:pt>
              </c:numCache>
            </c:numRef>
          </c:val>
          <c:extLst xmlns:c16r2="http://schemas.microsoft.com/office/drawing/2015/06/chart">
            <c:ext xmlns:c16="http://schemas.microsoft.com/office/drawing/2014/chart" uri="{C3380CC4-5D6E-409C-BE32-E72D297353CC}">
              <c16:uniqueId val="{00000000-0671-4D52-8E44-3021658A1A80}"/>
            </c:ext>
          </c:extLst>
        </c:ser>
        <c:dLbls>
          <c:showVal val="1"/>
        </c:dLbls>
      </c:pie3DChart>
      <c:spPr>
        <a:noFill/>
        <a:ln>
          <a:noFill/>
        </a:ln>
        <a:effectLst/>
      </c:spPr>
    </c:plotArea>
    <c:legend>
      <c:legendPos val="b"/>
      <c:layout>
        <c:manualLayout>
          <c:xMode val="edge"/>
          <c:yMode val="edge"/>
          <c:x val="1.7224266646007985E-2"/>
          <c:y val="0.71374522253039541"/>
          <c:w val="0.52543109049835901"/>
          <c:h val="0.18425655505600741"/>
        </c:manualLayout>
      </c:layout>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smtClean="0">
                <a:solidFill>
                  <a:schemeClr val="tx1">
                    <a:lumMod val="95000"/>
                    <a:lumOff val="5000"/>
                  </a:schemeClr>
                </a:solidFill>
                <a:latin typeface="Times New Roman" panose="02020603050405020304" pitchFamily="18" charset="0"/>
                <a:cs typeface="Times New Roman" panose="02020603050405020304" pitchFamily="18" charset="0"/>
              </a:rPr>
              <a:t>20233г </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(в общем объеме доходов)</a:t>
            </a:r>
          </a:p>
        </c:rich>
      </c:tx>
      <c:layout>
        <c:manualLayout>
          <c:xMode val="edge"/>
          <c:yMode val="edge"/>
          <c:x val="0.19106735117448181"/>
          <c:y val="1.406234206893375E-2"/>
        </c:manualLayout>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Столбец1</c:v>
                </c:pt>
              </c:strCache>
            </c:strRef>
          </c:tx>
          <c:dPt>
            <c:idx val="0"/>
            <c:spPr>
              <a:solidFill>
                <a:srgbClr val="FFFF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B87E-4C33-9271-B3D801DABA65}"/>
              </c:ext>
            </c:extLst>
          </c:dPt>
          <c:dPt>
            <c:idx val="1"/>
            <c:spPr>
              <a:solidFill>
                <a:schemeClr val="accent6">
                  <a:lumMod val="60000"/>
                  <a:lumOff val="4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B87E-4C33-9271-B3D801DABA65}"/>
              </c:ext>
            </c:extLst>
          </c:dPt>
          <c:dPt>
            <c:idx val="2"/>
            <c:spPr>
              <a:solidFill>
                <a:schemeClr val="accent2">
                  <a:lumMod val="40000"/>
                  <a:lumOff val="6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B87E-4C33-9271-B3D801DABA65}"/>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0.33400000000000096</c:v>
                </c:pt>
                <c:pt idx="1">
                  <c:v>2.0000000000000011E-2</c:v>
                </c:pt>
                <c:pt idx="2">
                  <c:v>0.64600000000000168</c:v>
                </c:pt>
              </c:numCache>
            </c:numRef>
          </c:val>
          <c:extLst xmlns:c16r2="http://schemas.microsoft.com/office/drawing/2015/06/chart">
            <c:ext xmlns:c16="http://schemas.microsoft.com/office/drawing/2014/chart" uri="{C3380CC4-5D6E-409C-BE32-E72D297353CC}">
              <c16:uniqueId val="{00000006-B87E-4C33-9271-B3D801DABA65}"/>
            </c:ext>
          </c:extLst>
        </c:ser>
        <c:dLbls>
          <c:showVal val="1"/>
        </c:dLbls>
      </c:pie3DChart>
      <c:spPr>
        <a:noFill/>
        <a:ln>
          <a:noFill/>
        </a:ln>
        <a:effectLst/>
      </c:spPr>
    </c:plotArea>
    <c:legend>
      <c:legendPos val="b"/>
      <c:layout>
        <c:manualLayout>
          <c:xMode val="edge"/>
          <c:yMode val="edge"/>
          <c:x val="3.4364854830015237E-2"/>
          <c:y val="0.67996533106958401"/>
          <c:w val="0.52543109049835901"/>
          <c:h val="0.18425655505600741"/>
        </c:manualLayout>
      </c:layout>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smtClean="0">
                <a:solidFill>
                  <a:schemeClr val="tx1">
                    <a:lumMod val="95000"/>
                    <a:lumOff val="5000"/>
                  </a:schemeClr>
                </a:solidFill>
                <a:latin typeface="Times New Roman" panose="02020603050405020304" pitchFamily="18" charset="0"/>
                <a:cs typeface="Times New Roman" panose="02020603050405020304" pitchFamily="18" charset="0"/>
              </a:rPr>
              <a:t>2024г </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(в общем объеме доходов)</a:t>
            </a:r>
          </a:p>
        </c:rich>
      </c:tx>
      <c:layout>
        <c:manualLayout>
          <c:xMode val="edge"/>
          <c:yMode val="edge"/>
          <c:x val="0.19826853377848441"/>
          <c:y val="2.6249022826516821E-2"/>
        </c:manualLayout>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Столбец1</c:v>
                </c:pt>
              </c:strCache>
            </c:strRef>
          </c:tx>
          <c:dPt>
            <c:idx val="0"/>
            <c:spPr>
              <a:solidFill>
                <a:schemeClr val="accent5">
                  <a:lumMod val="40000"/>
                  <a:lumOff val="6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AEAA-4125-A4C0-6A6522231B04}"/>
              </c:ext>
            </c:extLst>
          </c:dPt>
          <c:dPt>
            <c:idx val="1"/>
            <c:spPr>
              <a:solidFill>
                <a:schemeClr val="accent3">
                  <a:lumMod val="20000"/>
                  <a:lumOff val="8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AEAA-4125-A4C0-6A6522231B04}"/>
              </c:ext>
            </c:extLst>
          </c:dPt>
          <c:dPt>
            <c:idx val="2"/>
            <c:spPr>
              <a:solidFill>
                <a:srgbClr val="FA7EDC"/>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AEAA-4125-A4C0-6A6522231B04}"/>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0.32300000000000051</c:v>
                </c:pt>
                <c:pt idx="1">
                  <c:v>1.9300000000000032E-2</c:v>
                </c:pt>
                <c:pt idx="2">
                  <c:v>0.70600000000000063</c:v>
                </c:pt>
              </c:numCache>
            </c:numRef>
          </c:val>
          <c:extLst xmlns:c16r2="http://schemas.microsoft.com/office/drawing/2015/06/chart">
            <c:ext xmlns:c16="http://schemas.microsoft.com/office/drawing/2014/chart" uri="{C3380CC4-5D6E-409C-BE32-E72D297353CC}">
              <c16:uniqueId val="{00000006-AEAA-4125-A4C0-6A6522231B04}"/>
            </c:ext>
          </c:extLst>
        </c:ser>
        <c:dLbls>
          <c:showVal val="1"/>
        </c:dLbls>
      </c:pie3DChart>
      <c:spPr>
        <a:noFill/>
        <a:ln>
          <a:noFill/>
        </a:ln>
        <a:effectLst/>
      </c:spPr>
    </c:plotArea>
    <c:legend>
      <c:legendPos val="b"/>
      <c:layout>
        <c:manualLayout>
          <c:xMode val="edge"/>
          <c:yMode val="edge"/>
          <c:x val="4.1220998340063077E-2"/>
          <c:y val="0.74030033249621263"/>
          <c:w val="0.52543109049835901"/>
          <c:h val="0.18425655505600741"/>
        </c:manualLayout>
      </c:layout>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smtClean="0">
                <a:solidFill>
                  <a:schemeClr val="tx1">
                    <a:lumMod val="95000"/>
                    <a:lumOff val="5000"/>
                  </a:schemeClr>
                </a:solidFill>
                <a:latin typeface="Times New Roman" panose="02020603050405020304" pitchFamily="18" charset="0"/>
                <a:cs typeface="Times New Roman" panose="02020603050405020304" pitchFamily="18" charset="0"/>
              </a:rPr>
              <a:t>2025г </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(в общем объеме доходов)</a:t>
            </a:r>
          </a:p>
        </c:rich>
      </c:tx>
      <c:layout>
        <c:manualLayout>
          <c:xMode val="edge"/>
          <c:yMode val="edge"/>
          <c:x val="0.24001406857393182"/>
          <c:y val="2.9782735773415652E-2"/>
        </c:manualLayout>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Столбец1</c:v>
                </c:pt>
              </c:strCache>
            </c:strRef>
          </c:tx>
          <c:dPt>
            <c:idx val="0"/>
            <c:spPr>
              <a:solidFill>
                <a:srgbClr val="FF33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6476-4DD0-8F6F-E1DC3B0B7CEB}"/>
              </c:ext>
            </c:extLst>
          </c:dPt>
          <c:dPt>
            <c:idx val="1"/>
            <c:spPr>
              <a:solidFill>
                <a:schemeClr val="accent6">
                  <a:lumMod val="75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6476-4DD0-8F6F-E1DC3B0B7CEB}"/>
              </c:ext>
            </c:extLst>
          </c:dPt>
          <c:dPt>
            <c:idx val="2"/>
            <c:spPr>
              <a:solidFill>
                <a:srgbClr val="00B0F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6476-4DD0-8F6F-E1DC3B0B7CEB}"/>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0.41330000000000044</c:v>
                </c:pt>
                <c:pt idx="1">
                  <c:v>2.41E-2</c:v>
                </c:pt>
                <c:pt idx="2">
                  <c:v>0.63700000000000101</c:v>
                </c:pt>
              </c:numCache>
            </c:numRef>
          </c:val>
          <c:extLst xmlns:c16r2="http://schemas.microsoft.com/office/drawing/2015/06/chart">
            <c:ext xmlns:c16="http://schemas.microsoft.com/office/drawing/2014/chart" uri="{C3380CC4-5D6E-409C-BE32-E72D297353CC}">
              <c16:uniqueId val="{00000006-6476-4DD0-8F6F-E1DC3B0B7CEB}"/>
            </c:ext>
          </c:extLst>
        </c:ser>
        <c:dLbls>
          <c:showVal val="1"/>
        </c:dLbls>
      </c:pie3DChart>
      <c:spPr>
        <a:noFill/>
        <a:ln>
          <a:noFill/>
        </a:ln>
        <a:effectLst/>
      </c:spPr>
    </c:plotArea>
    <c:legend>
      <c:legendPos val="b"/>
      <c:layout>
        <c:manualLayout>
          <c:xMode val="edge"/>
          <c:yMode val="edge"/>
          <c:x val="4.1220998340063077E-2"/>
          <c:y val="0.74030033249621263"/>
          <c:w val="0.52543109049835901"/>
          <c:h val="0.18425655505600741"/>
        </c:manualLayout>
      </c:layout>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smtClean="0">
                <a:solidFill>
                  <a:schemeClr val="tx1">
                    <a:lumMod val="95000"/>
                    <a:lumOff val="5000"/>
                  </a:schemeClr>
                </a:solidFill>
                <a:latin typeface="Times New Roman" panose="02020603050405020304" pitchFamily="18" charset="0"/>
                <a:cs typeface="Times New Roman" panose="02020603050405020304" pitchFamily="18" charset="0"/>
              </a:rPr>
              <a:t>2026г </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(в общем объеме доходов)</a:t>
            </a:r>
          </a:p>
        </c:rich>
      </c:tx>
      <c:layout>
        <c:manualLayout>
          <c:xMode val="edge"/>
          <c:yMode val="edge"/>
          <c:x val="0.24001406857393182"/>
          <c:y val="2.9782735773415652E-2"/>
        </c:manualLayout>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Столбец1</c:v>
                </c:pt>
              </c:strCache>
            </c:strRef>
          </c:tx>
          <c:dPt>
            <c:idx val="0"/>
            <c:spPr>
              <a:solidFill>
                <a:srgbClr val="FFFFCC"/>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0673-4939-8040-7FF757F12FBC}"/>
              </c:ext>
            </c:extLst>
          </c:dPt>
          <c:dPt>
            <c:idx val="1"/>
            <c:spPr>
              <a:solidFill>
                <a:srgbClr val="3AB40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0673-4939-8040-7FF757F12FBC}"/>
              </c:ext>
            </c:extLst>
          </c:dPt>
          <c:dPt>
            <c:idx val="2"/>
            <c:spPr>
              <a:solidFill>
                <a:schemeClr val="accent1">
                  <a:lumMod val="40000"/>
                  <a:lumOff val="6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0673-4939-8040-7FF757F12FBC}"/>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0.40800000000000008</c:v>
                </c:pt>
                <c:pt idx="1">
                  <c:v>2.3299999999999998E-2</c:v>
                </c:pt>
                <c:pt idx="2">
                  <c:v>0.56870000000000065</c:v>
                </c:pt>
              </c:numCache>
            </c:numRef>
          </c:val>
          <c:extLst xmlns:c16r2="http://schemas.microsoft.com/office/drawing/2015/06/chart">
            <c:ext xmlns:c16="http://schemas.microsoft.com/office/drawing/2014/chart" uri="{C3380CC4-5D6E-409C-BE32-E72D297353CC}">
              <c16:uniqueId val="{00000006-0673-4939-8040-7FF757F12FBC}"/>
            </c:ext>
          </c:extLst>
        </c:ser>
        <c:dLbls>
          <c:showVal val="1"/>
        </c:dLbls>
      </c:pie3DChart>
      <c:spPr>
        <a:noFill/>
        <a:ln>
          <a:noFill/>
        </a:ln>
        <a:effectLst/>
      </c:spPr>
    </c:plotArea>
    <c:legend>
      <c:legendPos val="b"/>
      <c:layout>
        <c:manualLayout>
          <c:xMode val="edge"/>
          <c:yMode val="edge"/>
          <c:x val="4.1220998340063077E-2"/>
          <c:y val="0.74030033249621263"/>
          <c:w val="0.52543109049835901"/>
          <c:h val="0.18425655505600741"/>
        </c:manualLayout>
      </c:layout>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ru-RU"/>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200" dirty="0" smtClean="0">
                <a:solidFill>
                  <a:schemeClr val="tx1">
                    <a:lumMod val="95000"/>
                    <a:lumOff val="5000"/>
                  </a:schemeClr>
                </a:solidFill>
                <a:latin typeface="Times New Roman" panose="02020603050405020304" pitchFamily="18" charset="0"/>
                <a:cs typeface="Times New Roman" panose="02020603050405020304" pitchFamily="18" charset="0"/>
              </a:rPr>
              <a:t>Динамика </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поступлений (тыс.руб.)</a:t>
            </a:r>
          </a:p>
        </c:rich>
      </c:tx>
      <c:layout/>
      <c:spPr>
        <a:noFill/>
        <a:ln>
          <a:noFill/>
        </a:ln>
        <a:effectLst/>
      </c:spPr>
    </c:title>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stacked"/>
        <c:ser>
          <c:idx val="0"/>
          <c:order val="0"/>
          <c:tx>
            <c:strRef>
              <c:f>Лист1!$B$1</c:f>
              <c:strCache>
                <c:ptCount val="1"/>
                <c:pt idx="0">
                  <c:v>ндфл</c:v>
                </c:pt>
              </c:strCache>
            </c:strRef>
          </c:tx>
          <c:spPr>
            <a:solidFill>
              <a:srgbClr val="FFFF00"/>
            </a:solidFill>
            <a:ln>
              <a:noFill/>
            </a:ln>
            <a:effectLst>
              <a:outerShdw blurRad="57150" dist="19050" dir="5400000" algn="ctr" rotWithShape="0">
                <a:srgbClr val="000000">
                  <a:alpha val="63000"/>
                </a:srgbClr>
              </a:outerShdw>
            </a:effectLst>
            <a:sp3d/>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 (отчет)</c:v>
                </c:pt>
                <c:pt idx="1">
                  <c:v>2023г (оценка)</c:v>
                </c:pt>
                <c:pt idx="2">
                  <c:v>2024г(план)</c:v>
                </c:pt>
                <c:pt idx="3">
                  <c:v>2025г(прогноз)</c:v>
                </c:pt>
                <c:pt idx="4">
                  <c:v>2026г(прогноз)</c:v>
                </c:pt>
              </c:strCache>
            </c:strRef>
          </c:cat>
          <c:val>
            <c:numRef>
              <c:f>Лист1!$B$2:$B$6</c:f>
              <c:numCache>
                <c:formatCode>0.00</c:formatCode>
                <c:ptCount val="5"/>
                <c:pt idx="0">
                  <c:v>214397</c:v>
                </c:pt>
                <c:pt idx="1">
                  <c:v>210000</c:v>
                </c:pt>
                <c:pt idx="2">
                  <c:v>254620</c:v>
                </c:pt>
                <c:pt idx="3">
                  <c:v>259713</c:v>
                </c:pt>
                <c:pt idx="4">
                  <c:v>264907</c:v>
                </c:pt>
              </c:numCache>
            </c:numRef>
          </c:val>
          <c:extLst xmlns:c16r2="http://schemas.microsoft.com/office/drawing/2015/06/chart">
            <c:ext xmlns:c16="http://schemas.microsoft.com/office/drawing/2014/chart" uri="{C3380CC4-5D6E-409C-BE32-E72D297353CC}">
              <c16:uniqueId val="{00000000-3909-498E-99B1-9D9841B1E4A9}"/>
            </c:ext>
          </c:extLst>
        </c:ser>
        <c:ser>
          <c:idx val="1"/>
          <c:order val="1"/>
          <c:tx>
            <c:strRef>
              <c:f>Лист1!$C$1</c:f>
              <c:strCache>
                <c:ptCount val="1"/>
                <c:pt idx="0">
                  <c:v>акцизы</c:v>
                </c:pt>
              </c:strCache>
            </c:strRef>
          </c:tx>
          <c:spPr>
            <a:solidFill>
              <a:srgbClr val="FCAAE8"/>
            </a:solidFill>
            <a:ln>
              <a:noFill/>
            </a:ln>
            <a:effectLst>
              <a:outerShdw blurRad="57150" dist="19050" dir="5400000" algn="ctr" rotWithShape="0">
                <a:srgbClr val="000000">
                  <a:alpha val="63000"/>
                </a:srgbClr>
              </a:outerShdw>
            </a:effectLst>
            <a:sp3d/>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 (отчет)</c:v>
                </c:pt>
                <c:pt idx="1">
                  <c:v>2023г (оценка)</c:v>
                </c:pt>
                <c:pt idx="2">
                  <c:v>2024г(план)</c:v>
                </c:pt>
                <c:pt idx="3">
                  <c:v>2025г(прогноз)</c:v>
                </c:pt>
                <c:pt idx="4">
                  <c:v>2026г(прогноз)</c:v>
                </c:pt>
              </c:strCache>
            </c:strRef>
          </c:cat>
          <c:val>
            <c:numRef>
              <c:f>Лист1!$C$2:$C$6</c:f>
              <c:numCache>
                <c:formatCode>0.00</c:formatCode>
                <c:ptCount val="5"/>
                <c:pt idx="0">
                  <c:v>27826</c:v>
                </c:pt>
                <c:pt idx="1">
                  <c:v>30911</c:v>
                </c:pt>
                <c:pt idx="2">
                  <c:v>33064</c:v>
                </c:pt>
                <c:pt idx="3">
                  <c:v>35413</c:v>
                </c:pt>
                <c:pt idx="4">
                  <c:v>36861</c:v>
                </c:pt>
              </c:numCache>
            </c:numRef>
          </c:val>
          <c:extLst xmlns:c16r2="http://schemas.microsoft.com/office/drawing/2015/06/chart">
            <c:ext xmlns:c16="http://schemas.microsoft.com/office/drawing/2014/chart" uri="{C3380CC4-5D6E-409C-BE32-E72D297353CC}">
              <c16:uniqueId val="{00000001-3909-498E-99B1-9D9841B1E4A9}"/>
            </c:ext>
          </c:extLst>
        </c:ser>
        <c:ser>
          <c:idx val="2"/>
          <c:order val="2"/>
          <c:tx>
            <c:strRef>
              <c:f>Лист1!$D$1</c:f>
              <c:strCache>
                <c:ptCount val="1"/>
                <c:pt idx="0">
                  <c:v>налоги на имущество</c:v>
                </c:pt>
              </c:strCache>
            </c:strRef>
          </c:tx>
          <c:spPr>
            <a:solidFill>
              <a:srgbClr val="92D050"/>
            </a:solidFill>
            <a:ln>
              <a:noFill/>
            </a:ln>
            <a:effectLst>
              <a:outerShdw blurRad="57150" dist="19050" dir="5400000" algn="ctr" rotWithShape="0">
                <a:srgbClr val="000000">
                  <a:alpha val="63000"/>
                </a:srgbClr>
              </a:outerShdw>
            </a:effectLst>
            <a:sp3d/>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 (отчет)</c:v>
                </c:pt>
                <c:pt idx="1">
                  <c:v>2023г (оценка)</c:v>
                </c:pt>
                <c:pt idx="2">
                  <c:v>2024г(план)</c:v>
                </c:pt>
                <c:pt idx="3">
                  <c:v>2025г(прогноз)</c:v>
                </c:pt>
                <c:pt idx="4">
                  <c:v>2026г(прогноз)</c:v>
                </c:pt>
              </c:strCache>
            </c:strRef>
          </c:cat>
          <c:val>
            <c:numRef>
              <c:f>Лист1!$D$2:$D$6</c:f>
              <c:numCache>
                <c:formatCode>0.00</c:formatCode>
                <c:ptCount val="5"/>
                <c:pt idx="0">
                  <c:v>6127</c:v>
                </c:pt>
                <c:pt idx="1">
                  <c:v>6468</c:v>
                </c:pt>
                <c:pt idx="2">
                  <c:v>6889</c:v>
                </c:pt>
                <c:pt idx="3">
                  <c:v>7239</c:v>
                </c:pt>
                <c:pt idx="4">
                  <c:v>7239</c:v>
                </c:pt>
              </c:numCache>
            </c:numRef>
          </c:val>
          <c:extLst xmlns:c16r2="http://schemas.microsoft.com/office/drawing/2015/06/chart">
            <c:ext xmlns:c16="http://schemas.microsoft.com/office/drawing/2014/chart" uri="{C3380CC4-5D6E-409C-BE32-E72D297353CC}">
              <c16:uniqueId val="{00000002-3909-498E-99B1-9D9841B1E4A9}"/>
            </c:ext>
          </c:extLst>
        </c:ser>
        <c:ser>
          <c:idx val="3"/>
          <c:order val="3"/>
          <c:tx>
            <c:strRef>
              <c:f>Лист1!$E$1</c:f>
              <c:strCache>
                <c:ptCount val="1"/>
                <c:pt idx="0">
                  <c:v>прочие поступления</c:v>
                </c:pt>
              </c:strCache>
            </c:strRef>
          </c:tx>
          <c:spPr>
            <a:solidFill>
              <a:schemeClr val="accent2">
                <a:lumMod val="40000"/>
                <a:lumOff val="60000"/>
              </a:schemeClr>
            </a:solidFill>
            <a:ln>
              <a:noFill/>
            </a:ln>
            <a:effectLst>
              <a:outerShdw blurRad="57150" dist="19050" dir="5400000" algn="ctr" rotWithShape="0">
                <a:srgbClr val="000000">
                  <a:alpha val="63000"/>
                </a:srgbClr>
              </a:outerShdw>
            </a:effectLst>
            <a:sp3d/>
          </c:spPr>
          <c:dLbls>
            <c:dLbl>
              <c:idx val="0"/>
              <c:layout>
                <c:manualLayout>
                  <c:x val="-4.302536768903323E-3"/>
                  <c:y val="-4.471502595885856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3909-498E-99B1-9D9841B1E4A9}"/>
                </c:ext>
              </c:extLst>
            </c:dLbl>
            <c:dLbl>
              <c:idx val="1"/>
              <c:layout>
                <c:manualLayout>
                  <c:x val="-1.434178922967774E-3"/>
                  <c:y val="-3.513323468196012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3909-498E-99B1-9D9841B1E4A9}"/>
                </c:ext>
              </c:extLst>
            </c:dLbl>
            <c:dLbl>
              <c:idx val="2"/>
              <c:layout>
                <c:manualLayout>
                  <c:x val="-5.7367156918710976E-3"/>
                  <c:y val="-3.193930425632741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3909-498E-99B1-9D9841B1E4A9}"/>
                </c:ext>
              </c:extLst>
            </c:dLbl>
            <c:dLbl>
              <c:idx val="3"/>
              <c:layout>
                <c:manualLayout>
                  <c:x val="1.434178922967774E-3"/>
                  <c:y val="-3.832716510759270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3909-498E-99B1-9D9841B1E4A9}"/>
                </c:ext>
              </c:extLst>
            </c:dLbl>
            <c:dLbl>
              <c:idx val="4"/>
              <c:layout>
                <c:manualLayout>
                  <c:x val="-1.051719060628045E-16"/>
                  <c:y val="-2.874537383069455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3909-498E-99B1-9D9841B1E4A9}"/>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 (отчет)</c:v>
                </c:pt>
                <c:pt idx="1">
                  <c:v>2023г (оценка)</c:v>
                </c:pt>
                <c:pt idx="2">
                  <c:v>2024г(план)</c:v>
                </c:pt>
                <c:pt idx="3">
                  <c:v>2025г(прогноз)</c:v>
                </c:pt>
                <c:pt idx="4">
                  <c:v>2026г(прогноз)</c:v>
                </c:pt>
              </c:strCache>
            </c:strRef>
          </c:cat>
          <c:val>
            <c:numRef>
              <c:f>Лист1!$E$2:$E$6</c:f>
              <c:numCache>
                <c:formatCode>0.00</c:formatCode>
                <c:ptCount val="5"/>
                <c:pt idx="0">
                  <c:v>15268</c:v>
                </c:pt>
                <c:pt idx="1">
                  <c:v>4304</c:v>
                </c:pt>
                <c:pt idx="2">
                  <c:v>5109</c:v>
                </c:pt>
                <c:pt idx="3">
                  <c:v>5381</c:v>
                </c:pt>
                <c:pt idx="4">
                  <c:v>5606</c:v>
                </c:pt>
              </c:numCache>
            </c:numRef>
          </c:val>
          <c:extLst xmlns:c16r2="http://schemas.microsoft.com/office/drawing/2015/06/chart">
            <c:ext xmlns:c16="http://schemas.microsoft.com/office/drawing/2014/chart" uri="{C3380CC4-5D6E-409C-BE32-E72D297353CC}">
              <c16:uniqueId val="{00000003-3909-498E-99B1-9D9841B1E4A9}"/>
            </c:ext>
          </c:extLst>
        </c:ser>
        <c:dLbls>
          <c:showVal val="1"/>
        </c:dLbls>
        <c:shape val="box"/>
        <c:axId val="171464960"/>
        <c:axId val="171474944"/>
        <c:axId val="0"/>
      </c:bar3DChart>
      <c:catAx>
        <c:axId val="171464960"/>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1474944"/>
        <c:crosses val="autoZero"/>
        <c:auto val="1"/>
        <c:lblAlgn val="ctr"/>
        <c:lblOffset val="100"/>
      </c:catAx>
      <c:valAx>
        <c:axId val="171474944"/>
        <c:scaling>
          <c:orientation val="minMax"/>
        </c:scaling>
        <c:axPos val="l"/>
        <c:majorGridlines>
          <c:spPr>
            <a:ln w="9525" cap="flat" cmpd="sng" algn="ctr">
              <a:solidFill>
                <a:schemeClr val="tx1">
                  <a:lumMod val="15000"/>
                  <a:lumOff val="85000"/>
                </a:schemeClr>
              </a:solidFill>
              <a:round/>
            </a:ln>
            <a:effectLst/>
          </c:spPr>
        </c:majorGridlines>
        <c:numFmt formatCode="0.00"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1464960"/>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2022г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(отчет)</a:t>
            </a:r>
          </a:p>
        </c:rich>
      </c:tx>
      <c:layout/>
      <c:spPr>
        <a:noFill/>
        <a:ln>
          <a:noFill/>
        </a:ln>
        <a:effectLst/>
      </c:spPr>
    </c:title>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spPr>
              <a:gradFill>
                <a:gsLst>
                  <a:gs pos="100000">
                    <a:schemeClr val="accent2">
                      <a:lumMod val="60000"/>
                      <a:lumOff val="40000"/>
                    </a:schemeClr>
                  </a:gs>
                  <a:gs pos="0">
                    <a:schemeClr val="accent2"/>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1-ABFD-4850-8EA0-6588C5F2D772}"/>
              </c:ext>
            </c:extLst>
          </c:dPt>
          <c:dPt>
            <c:idx val="1"/>
            <c:spPr>
              <a:gradFill>
                <a:gsLst>
                  <a:gs pos="100000">
                    <a:schemeClr val="accent4">
                      <a:lumMod val="60000"/>
                      <a:lumOff val="40000"/>
                    </a:schemeClr>
                  </a:gs>
                  <a:gs pos="0">
                    <a:schemeClr val="accent4"/>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3-ABFD-4850-8EA0-6588C5F2D772}"/>
              </c:ext>
            </c:extLst>
          </c:dPt>
          <c:dPt>
            <c:idx val="2"/>
            <c:spPr>
              <a:gradFill>
                <a:gsLst>
                  <a:gs pos="100000">
                    <a:schemeClr val="accent6">
                      <a:lumMod val="60000"/>
                      <a:lumOff val="40000"/>
                    </a:schemeClr>
                  </a:gs>
                  <a:gs pos="0">
                    <a:schemeClr val="accent6"/>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5-ABFD-4850-8EA0-6588C5F2D772}"/>
              </c:ext>
            </c:extLst>
          </c:dPt>
          <c:dPt>
            <c:idx val="3"/>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7-ABFD-4850-8EA0-6588C5F2D772}"/>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dk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0.81299999999999994</c:v>
                </c:pt>
                <c:pt idx="1">
                  <c:v>0.10600000000000002</c:v>
                </c:pt>
                <c:pt idx="2">
                  <c:v>2.3E-2</c:v>
                </c:pt>
                <c:pt idx="3">
                  <c:v>5.8000000000000003E-2</c:v>
                </c:pt>
              </c:numCache>
            </c:numRef>
          </c:val>
          <c:extLst xmlns:c16r2="http://schemas.microsoft.com/office/drawing/2015/06/chart">
            <c:ext xmlns:c16="http://schemas.microsoft.com/office/drawing/2014/chart" uri="{C3380CC4-5D6E-409C-BE32-E72D297353CC}">
              <c16:uniqueId val="{00000000-382C-4A9D-9410-FF38676051DF}"/>
            </c:ext>
          </c:extLst>
        </c:ser>
        <c:dLbls>
          <c:showVal val="1"/>
        </c:dLbls>
        <c:firstSliceAng val="0"/>
      </c:pie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ru-RU" sz="1100" b="1" dirty="0" smtClean="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(оценка)</a:t>
            </a:r>
          </a:p>
        </c:rich>
      </c:tx>
      <c:layout/>
      <c:spPr>
        <a:noFill/>
        <a:ln>
          <a:noFill/>
        </a:ln>
        <a:effectLst/>
      </c:spPr>
    </c:title>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spPr>
              <a:gradFill>
                <a:gsLst>
                  <a:gs pos="100000">
                    <a:schemeClr val="accent2">
                      <a:lumMod val="60000"/>
                      <a:lumOff val="40000"/>
                    </a:schemeClr>
                  </a:gs>
                  <a:gs pos="0">
                    <a:schemeClr val="accent2"/>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1-00AF-44A5-88A1-425D6D5B365F}"/>
              </c:ext>
            </c:extLst>
          </c:dPt>
          <c:dPt>
            <c:idx val="1"/>
            <c:spPr>
              <a:gradFill>
                <a:gsLst>
                  <a:gs pos="100000">
                    <a:schemeClr val="accent4">
                      <a:lumMod val="60000"/>
                      <a:lumOff val="40000"/>
                    </a:schemeClr>
                  </a:gs>
                  <a:gs pos="0">
                    <a:schemeClr val="accent4"/>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3-00AF-44A5-88A1-425D6D5B365F}"/>
              </c:ext>
            </c:extLst>
          </c:dPt>
          <c:dPt>
            <c:idx val="2"/>
            <c:spPr>
              <a:gradFill>
                <a:gsLst>
                  <a:gs pos="100000">
                    <a:schemeClr val="accent6">
                      <a:lumMod val="60000"/>
                      <a:lumOff val="40000"/>
                    </a:schemeClr>
                  </a:gs>
                  <a:gs pos="0">
                    <a:schemeClr val="accent6"/>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5-00AF-44A5-88A1-425D6D5B365F}"/>
              </c:ext>
            </c:extLst>
          </c:dPt>
          <c:dPt>
            <c:idx val="3"/>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7-00AF-44A5-88A1-425D6D5B365F}"/>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dk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0.83400000000000063</c:v>
                </c:pt>
                <c:pt idx="1">
                  <c:v>0.12300000000000012</c:v>
                </c:pt>
                <c:pt idx="2">
                  <c:v>2.5999999999999999E-2</c:v>
                </c:pt>
                <c:pt idx="3">
                  <c:v>1.7000000000000001E-2</c:v>
                </c:pt>
              </c:numCache>
            </c:numRef>
          </c:val>
          <c:extLst xmlns:c16r2="http://schemas.microsoft.com/office/drawing/2015/06/chart">
            <c:ext xmlns:c16="http://schemas.microsoft.com/office/drawing/2014/chart" uri="{C3380CC4-5D6E-409C-BE32-E72D297353CC}">
              <c16:uniqueId val="{00000008-00AF-44A5-88A1-425D6D5B365F}"/>
            </c:ext>
          </c:extLst>
        </c:ser>
        <c:dLbls>
          <c:showVal val="1"/>
        </c:dLbls>
        <c:firstSliceAng val="0"/>
      </c:pie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1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sz="1100" b="1" dirty="0" smtClean="0">
                <a:solidFill>
                  <a:schemeClr val="tx1">
                    <a:lumMod val="95000"/>
                    <a:lumOff val="5000"/>
                  </a:schemeClr>
                </a:solidFill>
                <a:latin typeface="Times New Roman" panose="02020603050405020304" pitchFamily="18" charset="0"/>
                <a:cs typeface="Times New Roman" panose="02020603050405020304" pitchFamily="18" charset="0"/>
              </a:rPr>
              <a:t>2024г </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(план)</a:t>
            </a:r>
          </a:p>
        </c:rich>
      </c:tx>
      <c:layout/>
      <c:spPr>
        <a:noFill/>
        <a:ln>
          <a:noFill/>
        </a:ln>
        <a:effectLst/>
      </c:spPr>
    </c:title>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spPr>
              <a:gradFill>
                <a:gsLst>
                  <a:gs pos="100000">
                    <a:schemeClr val="accent2">
                      <a:lumMod val="60000"/>
                      <a:lumOff val="40000"/>
                    </a:schemeClr>
                  </a:gs>
                  <a:gs pos="0">
                    <a:schemeClr val="accent2"/>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1-8F09-4069-A853-E8CD6F8CB365}"/>
              </c:ext>
            </c:extLst>
          </c:dPt>
          <c:dPt>
            <c:idx val="1"/>
            <c:spPr>
              <a:gradFill>
                <a:gsLst>
                  <a:gs pos="100000">
                    <a:schemeClr val="accent4">
                      <a:lumMod val="60000"/>
                      <a:lumOff val="40000"/>
                    </a:schemeClr>
                  </a:gs>
                  <a:gs pos="0">
                    <a:schemeClr val="accent4"/>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3-8F09-4069-A853-E8CD6F8CB365}"/>
              </c:ext>
            </c:extLst>
          </c:dPt>
          <c:dPt>
            <c:idx val="2"/>
            <c:spPr>
              <a:gradFill>
                <a:gsLst>
                  <a:gs pos="100000">
                    <a:schemeClr val="accent6">
                      <a:lumMod val="60000"/>
                      <a:lumOff val="40000"/>
                    </a:schemeClr>
                  </a:gs>
                  <a:gs pos="0">
                    <a:schemeClr val="accent6"/>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5-8F09-4069-A853-E8CD6F8CB365}"/>
              </c:ext>
            </c:extLst>
          </c:dPt>
          <c:dPt>
            <c:idx val="3"/>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7-8F09-4069-A853-E8CD6F8CB365}"/>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dk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0.84700000000000064</c:v>
                </c:pt>
                <c:pt idx="1">
                  <c:v>0.11</c:v>
                </c:pt>
                <c:pt idx="2">
                  <c:v>2.3E-2</c:v>
                </c:pt>
                <c:pt idx="3">
                  <c:v>2.0000000000000011E-2</c:v>
                </c:pt>
              </c:numCache>
            </c:numRef>
          </c:val>
          <c:extLst xmlns:c16r2="http://schemas.microsoft.com/office/drawing/2015/06/chart">
            <c:ext xmlns:c16="http://schemas.microsoft.com/office/drawing/2014/chart" uri="{C3380CC4-5D6E-409C-BE32-E72D297353CC}">
              <c16:uniqueId val="{00000008-8F09-4069-A853-E8CD6F8CB365}"/>
            </c:ext>
          </c:extLst>
        </c:ser>
        <c:dLbls>
          <c:showVal val="1"/>
        </c:dLbls>
        <c:firstSliceAng val="0"/>
      </c:pie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1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sz="1100" b="1" dirty="0" smtClean="0">
                <a:solidFill>
                  <a:schemeClr val="tx1">
                    <a:lumMod val="95000"/>
                    <a:lumOff val="5000"/>
                  </a:schemeClr>
                </a:solidFill>
                <a:latin typeface="Times New Roman" panose="02020603050405020304" pitchFamily="18" charset="0"/>
                <a:cs typeface="Times New Roman" panose="02020603050405020304" pitchFamily="18" charset="0"/>
              </a:rPr>
              <a:t>2025г </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(прогноз)</a:t>
            </a:r>
          </a:p>
        </c:rich>
      </c:tx>
      <c:layout/>
      <c:spPr>
        <a:noFill/>
        <a:ln>
          <a:noFill/>
        </a:ln>
        <a:effectLst/>
      </c:spPr>
    </c:title>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spPr>
              <a:gradFill>
                <a:gsLst>
                  <a:gs pos="100000">
                    <a:schemeClr val="accent2">
                      <a:lumMod val="60000"/>
                      <a:lumOff val="40000"/>
                    </a:schemeClr>
                  </a:gs>
                  <a:gs pos="0">
                    <a:schemeClr val="accent2"/>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1-2C6E-4A01-8173-DAA9A2300975}"/>
              </c:ext>
            </c:extLst>
          </c:dPt>
          <c:dPt>
            <c:idx val="1"/>
            <c:spPr>
              <a:gradFill>
                <a:gsLst>
                  <a:gs pos="100000">
                    <a:schemeClr val="accent4">
                      <a:lumMod val="60000"/>
                      <a:lumOff val="40000"/>
                    </a:schemeClr>
                  </a:gs>
                  <a:gs pos="0">
                    <a:schemeClr val="accent4"/>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3-2C6E-4A01-8173-DAA9A2300975}"/>
              </c:ext>
            </c:extLst>
          </c:dPt>
          <c:dPt>
            <c:idx val="2"/>
            <c:spPr>
              <a:gradFill>
                <a:gsLst>
                  <a:gs pos="100000">
                    <a:schemeClr val="accent6">
                      <a:lumMod val="60000"/>
                      <a:lumOff val="40000"/>
                    </a:schemeClr>
                  </a:gs>
                  <a:gs pos="0">
                    <a:schemeClr val="accent6"/>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5-2C6E-4A01-8173-DAA9A2300975}"/>
              </c:ext>
            </c:extLst>
          </c:dPt>
          <c:dPt>
            <c:idx val="3"/>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7-2C6E-4A01-8173-DAA9A2300975}"/>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dk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0.84400000000000064</c:v>
                </c:pt>
                <c:pt idx="1">
                  <c:v>0.115</c:v>
                </c:pt>
                <c:pt idx="2">
                  <c:v>2.4E-2</c:v>
                </c:pt>
                <c:pt idx="3">
                  <c:v>1.7000000000000001E-2</c:v>
                </c:pt>
              </c:numCache>
            </c:numRef>
          </c:val>
          <c:extLst xmlns:c16r2="http://schemas.microsoft.com/office/drawing/2015/06/chart">
            <c:ext xmlns:c16="http://schemas.microsoft.com/office/drawing/2014/chart" uri="{C3380CC4-5D6E-409C-BE32-E72D297353CC}">
              <c16:uniqueId val="{00000008-2C6E-4A01-8173-DAA9A2300975}"/>
            </c:ext>
          </c:extLst>
        </c:ser>
        <c:dLbls>
          <c:showVal val="1"/>
        </c:dLbls>
        <c:firstSliceAng val="0"/>
      </c:pie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1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sz="1100" b="1" dirty="0" smtClean="0">
                <a:solidFill>
                  <a:schemeClr val="tx1">
                    <a:lumMod val="95000"/>
                    <a:lumOff val="5000"/>
                  </a:schemeClr>
                </a:solidFill>
                <a:latin typeface="Times New Roman" panose="02020603050405020304" pitchFamily="18" charset="0"/>
                <a:cs typeface="Times New Roman" panose="02020603050405020304" pitchFamily="18" charset="0"/>
              </a:rPr>
              <a:t>2026г </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(прогноз)</a:t>
            </a:r>
          </a:p>
        </c:rich>
      </c:tx>
      <c:layout/>
      <c:spPr>
        <a:noFill/>
        <a:ln>
          <a:noFill/>
        </a:ln>
        <a:effectLst/>
      </c:spPr>
    </c:title>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spPr>
              <a:gradFill>
                <a:gsLst>
                  <a:gs pos="100000">
                    <a:schemeClr val="accent2">
                      <a:lumMod val="60000"/>
                      <a:lumOff val="40000"/>
                    </a:schemeClr>
                  </a:gs>
                  <a:gs pos="0">
                    <a:schemeClr val="accent2"/>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1-608B-4700-BC12-F70A6E97034B}"/>
              </c:ext>
            </c:extLst>
          </c:dPt>
          <c:dPt>
            <c:idx val="1"/>
            <c:spPr>
              <a:gradFill>
                <a:gsLst>
                  <a:gs pos="100000">
                    <a:schemeClr val="accent4">
                      <a:lumMod val="60000"/>
                      <a:lumOff val="40000"/>
                    </a:schemeClr>
                  </a:gs>
                  <a:gs pos="0">
                    <a:schemeClr val="accent4"/>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3-608B-4700-BC12-F70A6E97034B}"/>
              </c:ext>
            </c:extLst>
          </c:dPt>
          <c:dPt>
            <c:idx val="2"/>
            <c:spPr>
              <a:gradFill>
                <a:gsLst>
                  <a:gs pos="100000">
                    <a:schemeClr val="accent6">
                      <a:lumMod val="60000"/>
                      <a:lumOff val="40000"/>
                    </a:schemeClr>
                  </a:gs>
                  <a:gs pos="0">
                    <a:schemeClr val="accent6"/>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5-608B-4700-BC12-F70A6E97034B}"/>
              </c:ext>
            </c:extLst>
          </c:dPt>
          <c:dPt>
            <c:idx val="3"/>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a:scene3d>
                <a:camera prst="orthographicFront"/>
                <a:lightRig rig="threePt" dir="t"/>
              </a:scene3d>
              <a:sp3d>
                <a:bevelT w="139700" h="139700" prst="divot"/>
              </a:sp3d>
            </c:spPr>
            <c:extLst xmlns:c16r2="http://schemas.microsoft.com/office/drawing/2015/06/chart">
              <c:ext xmlns:c16="http://schemas.microsoft.com/office/drawing/2014/chart" uri="{C3380CC4-5D6E-409C-BE32-E72D297353CC}">
                <c16:uniqueId val="{00000007-608B-4700-BC12-F70A6E97034B}"/>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dk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0.84200000000000064</c:v>
                </c:pt>
                <c:pt idx="1">
                  <c:v>0.11700000000000002</c:v>
                </c:pt>
                <c:pt idx="2">
                  <c:v>2.3E-2</c:v>
                </c:pt>
                <c:pt idx="3">
                  <c:v>2.0000000000000011E-2</c:v>
                </c:pt>
              </c:numCache>
            </c:numRef>
          </c:val>
          <c:extLst xmlns:c16r2="http://schemas.microsoft.com/office/drawing/2015/06/chart">
            <c:ext xmlns:c16="http://schemas.microsoft.com/office/drawing/2014/chart" uri="{C3380CC4-5D6E-409C-BE32-E72D297353CC}">
              <c16:uniqueId val="{00000008-608B-4700-BC12-F70A6E97034B}"/>
            </c:ext>
          </c:extLst>
        </c:ser>
        <c:dLbls>
          <c:showVal val="1"/>
        </c:dLbls>
        <c:firstSliceAng val="0"/>
      </c:pie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1"/>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200" dirty="0" smtClean="0">
                <a:solidFill>
                  <a:schemeClr val="tx1">
                    <a:lumMod val="95000"/>
                    <a:lumOff val="5000"/>
                  </a:schemeClr>
                </a:solidFill>
                <a:latin typeface="Times New Roman" panose="02020603050405020304" pitchFamily="18" charset="0"/>
                <a:cs typeface="Times New Roman" panose="02020603050405020304" pitchFamily="18" charset="0"/>
              </a:rPr>
              <a:t>Динамика </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поступлений (тыс.руб.)</a:t>
            </a:r>
          </a:p>
        </c:rich>
      </c:tx>
      <c:layout/>
      <c:spPr>
        <a:noFill/>
        <a:ln>
          <a:noFill/>
        </a:ln>
        <a:effectLst/>
      </c:spPr>
    </c:title>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stacked"/>
        <c:ser>
          <c:idx val="0"/>
          <c:order val="0"/>
          <c:tx>
            <c:strRef>
              <c:f>Лист1!$B$1</c:f>
              <c:strCache>
                <c:ptCount val="1"/>
                <c:pt idx="0">
                  <c:v>доходы от использования имущества</c:v>
                </c:pt>
              </c:strCache>
            </c:strRef>
          </c:tx>
          <c:spPr>
            <a:solidFill>
              <a:srgbClr val="FCAAE8"/>
            </a:solidFill>
            <a:ln>
              <a:noFill/>
            </a:ln>
            <a:effectLst>
              <a:outerShdw blurRad="57150" dist="19050" dir="5400000" algn="ctr" rotWithShape="0">
                <a:srgbClr val="000000">
                  <a:alpha val="63000"/>
                </a:srgbClr>
              </a:outerShdw>
            </a:effectLst>
            <a:sp3d/>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 (отчет)</c:v>
                </c:pt>
                <c:pt idx="1">
                  <c:v>2023г (оценка)</c:v>
                </c:pt>
                <c:pt idx="2">
                  <c:v>2024г план</c:v>
                </c:pt>
                <c:pt idx="3">
                  <c:v>2025г прогноз</c:v>
                </c:pt>
                <c:pt idx="4">
                  <c:v>2026г прогноз</c:v>
                </c:pt>
              </c:strCache>
            </c:strRef>
          </c:cat>
          <c:val>
            <c:numRef>
              <c:f>Лист1!$B$2:$B$6</c:f>
              <c:numCache>
                <c:formatCode>0.00</c:formatCode>
                <c:ptCount val="5"/>
                <c:pt idx="0">
                  <c:v>17808</c:v>
                </c:pt>
                <c:pt idx="1">
                  <c:v>17497</c:v>
                </c:pt>
                <c:pt idx="2">
                  <c:v>15178</c:v>
                </c:pt>
                <c:pt idx="3">
                  <c:v>15178</c:v>
                </c:pt>
                <c:pt idx="4">
                  <c:v>15178</c:v>
                </c:pt>
              </c:numCache>
            </c:numRef>
          </c:val>
          <c:extLst xmlns:c16r2="http://schemas.microsoft.com/office/drawing/2015/06/chart">
            <c:ext xmlns:c16="http://schemas.microsoft.com/office/drawing/2014/chart" uri="{C3380CC4-5D6E-409C-BE32-E72D297353CC}">
              <c16:uniqueId val="{00000000-1ED3-4ED8-BDFF-D8F689E6F87C}"/>
            </c:ext>
          </c:extLst>
        </c:ser>
        <c:ser>
          <c:idx val="1"/>
          <c:order val="1"/>
          <c:tx>
            <c:strRef>
              <c:f>Лист1!$C$1</c:f>
              <c:strCache>
                <c:ptCount val="1"/>
                <c:pt idx="0">
                  <c:v>доходы от продажи имущества</c:v>
                </c:pt>
              </c:strCache>
            </c:strRef>
          </c:tx>
          <c:spPr>
            <a:solidFill>
              <a:srgbClr val="FFFF99"/>
            </a:solidFill>
            <a:ln>
              <a:noFill/>
            </a:ln>
            <a:effectLst>
              <a:outerShdw blurRad="57150" dist="19050" dir="5400000" algn="ctr" rotWithShape="0">
                <a:srgbClr val="000000">
                  <a:alpha val="63000"/>
                </a:srgbClr>
              </a:outerShdw>
            </a:effectLst>
            <a:sp3d/>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 (отчет)</c:v>
                </c:pt>
                <c:pt idx="1">
                  <c:v>2023г (оценка)</c:v>
                </c:pt>
                <c:pt idx="2">
                  <c:v>2024г план</c:v>
                </c:pt>
                <c:pt idx="3">
                  <c:v>2025г прогноз</c:v>
                </c:pt>
                <c:pt idx="4">
                  <c:v>2026г прогноз</c:v>
                </c:pt>
              </c:strCache>
            </c:strRef>
          </c:cat>
          <c:val>
            <c:numRef>
              <c:f>Лист1!$C$2:$C$6</c:f>
              <c:numCache>
                <c:formatCode>0.00</c:formatCode>
                <c:ptCount val="5"/>
                <c:pt idx="0">
                  <c:v>5885</c:v>
                </c:pt>
                <c:pt idx="1">
                  <c:v>6360</c:v>
                </c:pt>
                <c:pt idx="2">
                  <c:v>700</c:v>
                </c:pt>
                <c:pt idx="3">
                  <c:v>700</c:v>
                </c:pt>
                <c:pt idx="4">
                  <c:v>700</c:v>
                </c:pt>
              </c:numCache>
            </c:numRef>
          </c:val>
          <c:extLst xmlns:c16r2="http://schemas.microsoft.com/office/drawing/2015/06/chart">
            <c:ext xmlns:c16="http://schemas.microsoft.com/office/drawing/2014/chart" uri="{C3380CC4-5D6E-409C-BE32-E72D297353CC}">
              <c16:uniqueId val="{00000001-1ED3-4ED8-BDFF-D8F689E6F87C}"/>
            </c:ext>
          </c:extLst>
        </c:ser>
        <c:ser>
          <c:idx val="2"/>
          <c:order val="2"/>
          <c:tx>
            <c:strRef>
              <c:f>Лист1!$D$1</c:f>
              <c:strCache>
                <c:ptCount val="1"/>
                <c:pt idx="0">
                  <c:v>прочие поступления</c:v>
                </c:pt>
              </c:strCache>
            </c:strRef>
          </c:tx>
          <c:spPr>
            <a:solidFill>
              <a:schemeClr val="accent6">
                <a:lumMod val="20000"/>
                <a:lumOff val="80000"/>
              </a:schemeClr>
            </a:solidFill>
            <a:ln>
              <a:noFill/>
            </a:ln>
            <a:effectLst>
              <a:outerShdw blurRad="57150" dist="19050" dir="5400000" algn="ctr" rotWithShape="0">
                <a:srgbClr val="000000">
                  <a:alpha val="63000"/>
                </a:srgbClr>
              </a:outerShdw>
            </a:effectLst>
            <a:sp3d/>
          </c:spPr>
          <c:dLbls>
            <c:dLbl>
              <c:idx val="0"/>
              <c:layout>
                <c:manualLayout>
                  <c:x val="-4.302536768903323E-3"/>
                  <c:y val="-4.471502595885856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ED3C-4131-B403-A5C4ACA87009}"/>
                </c:ext>
              </c:extLst>
            </c:dLbl>
            <c:dLbl>
              <c:idx val="1"/>
              <c:layout>
                <c:manualLayout>
                  <c:x val="-1.434178922967774E-3"/>
                  <c:y val="-3.513323468196012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ED3C-4131-B403-A5C4ACA87009}"/>
                </c:ext>
              </c:extLst>
            </c:dLbl>
            <c:dLbl>
              <c:idx val="2"/>
              <c:layout>
                <c:manualLayout>
                  <c:x val="-5.7367156918710976E-3"/>
                  <c:y val="-3.193930425632741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ED3C-4131-B403-A5C4ACA87009}"/>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 (отчет)</c:v>
                </c:pt>
                <c:pt idx="1">
                  <c:v>2023г (оценка)</c:v>
                </c:pt>
                <c:pt idx="2">
                  <c:v>2024г план</c:v>
                </c:pt>
                <c:pt idx="3">
                  <c:v>2025г прогноз</c:v>
                </c:pt>
                <c:pt idx="4">
                  <c:v>2026г прогноз</c:v>
                </c:pt>
              </c:strCache>
            </c:strRef>
          </c:cat>
          <c:val>
            <c:numRef>
              <c:f>Лист1!$D$2:$D$6</c:f>
              <c:numCache>
                <c:formatCode>0.00</c:formatCode>
                <c:ptCount val="5"/>
                <c:pt idx="0">
                  <c:v>3019</c:v>
                </c:pt>
                <c:pt idx="1">
                  <c:v>3111</c:v>
                </c:pt>
                <c:pt idx="2">
                  <c:v>2073</c:v>
                </c:pt>
                <c:pt idx="3">
                  <c:v>2081</c:v>
                </c:pt>
                <c:pt idx="4">
                  <c:v>2086</c:v>
                </c:pt>
              </c:numCache>
            </c:numRef>
          </c:val>
          <c:extLst xmlns:c16r2="http://schemas.microsoft.com/office/drawing/2015/06/chart">
            <c:ext xmlns:c16="http://schemas.microsoft.com/office/drawing/2014/chart" uri="{C3380CC4-5D6E-409C-BE32-E72D297353CC}">
              <c16:uniqueId val="{00000002-1ED3-4ED8-BDFF-D8F689E6F87C}"/>
            </c:ext>
          </c:extLst>
        </c:ser>
        <c:dLbls>
          <c:showVal val="1"/>
        </c:dLbls>
        <c:shape val="cylinder"/>
        <c:axId val="172071552"/>
        <c:axId val="172089728"/>
        <c:axId val="0"/>
      </c:bar3DChart>
      <c:catAx>
        <c:axId val="172071552"/>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2089728"/>
        <c:crosses val="autoZero"/>
        <c:auto val="1"/>
        <c:lblAlgn val="ctr"/>
        <c:lblOffset val="100"/>
      </c:catAx>
      <c:valAx>
        <c:axId val="172089728"/>
        <c:scaling>
          <c:orientation val="minMax"/>
        </c:scaling>
        <c:axPos val="l"/>
        <c:majorGridlines>
          <c:spPr>
            <a:ln w="9525" cap="flat" cmpd="sng" algn="ctr">
              <a:solidFill>
                <a:schemeClr val="tx1">
                  <a:lumMod val="15000"/>
                  <a:lumOff val="85000"/>
                </a:schemeClr>
              </a:solidFill>
              <a:round/>
            </a:ln>
            <a:effectLst/>
          </c:spPr>
        </c:majorGridlines>
        <c:numFmt formatCode="0.00"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2071552"/>
        <c:crosses val="autoZero"/>
        <c:crossBetween val="between"/>
      </c:valAx>
      <c:spPr>
        <a:noFill/>
        <a:ln>
          <a:noFill/>
        </a:ln>
        <a:effectLst/>
      </c:spPr>
    </c:plotArea>
    <c:legend>
      <c:legendPos val="b"/>
      <c:layout>
        <c:manualLayout>
          <c:xMode val="edge"/>
          <c:yMode val="edge"/>
          <c:x val="5.7099355865561079E-2"/>
          <c:y val="0.88540942463105676"/>
          <c:w val="0.46293424683258172"/>
          <c:h val="9.6699005327320744E-2"/>
        </c:manualLayout>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24.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2022г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(отчет)</a:t>
            </a:r>
          </a:p>
        </c:rich>
      </c:tx>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2021г (отчет)</c:v>
                </c:pt>
              </c:strCache>
            </c:strRef>
          </c:tx>
          <c:dPt>
            <c:idx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xmlns:c16r2="http://schemas.microsoft.com/office/drawing/2015/06/chart">
              <c:ext xmlns:c16="http://schemas.microsoft.com/office/drawing/2014/chart" uri="{C3380CC4-5D6E-409C-BE32-E72D297353CC}">
                <c16:uniqueId val="{00000001-7203-46E4-BB87-175BEAD6E767}"/>
              </c:ext>
            </c:extLst>
          </c:dPt>
          <c:dPt>
            <c:idx val="1"/>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xmlns:c16r2="http://schemas.microsoft.com/office/drawing/2015/06/chart">
              <c:ext xmlns:c16="http://schemas.microsoft.com/office/drawing/2014/chart" uri="{C3380CC4-5D6E-409C-BE32-E72D297353CC}">
                <c16:uniqueId val="{00000003-7203-46E4-BB87-175BEAD6E767}"/>
              </c:ext>
            </c:extLst>
          </c:dPt>
          <c:dPt>
            <c:idx val="2"/>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xmlns:c16r2="http://schemas.microsoft.com/office/drawing/2015/06/chart">
              <c:ext xmlns:c16="http://schemas.microsoft.com/office/drawing/2014/chart" uri="{C3380CC4-5D6E-409C-BE32-E72D297353CC}">
                <c16:uniqueId val="{00000005-7203-46E4-BB87-175BEAD6E767}"/>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Лист1!$A$2:$A$4</c:f>
              <c:strCache>
                <c:ptCount val="3"/>
                <c:pt idx="0">
                  <c:v>доходы от использования имущества</c:v>
                </c:pt>
                <c:pt idx="1">
                  <c:v>доходы от продажи имущества</c:v>
                </c:pt>
                <c:pt idx="2">
                  <c:v>Прочие поступления</c:v>
                </c:pt>
              </c:strCache>
            </c:strRef>
          </c:cat>
          <c:val>
            <c:numRef>
              <c:f>Лист1!$B$2:$B$4</c:f>
              <c:numCache>
                <c:formatCode>0.0%</c:formatCode>
                <c:ptCount val="3"/>
                <c:pt idx="0">
                  <c:v>0.66700000000000192</c:v>
                </c:pt>
                <c:pt idx="1">
                  <c:v>0.22</c:v>
                </c:pt>
                <c:pt idx="2">
                  <c:v>0.113</c:v>
                </c:pt>
              </c:numCache>
            </c:numRef>
          </c:val>
          <c:extLst xmlns:c16r2="http://schemas.microsoft.com/office/drawing/2015/06/chart">
            <c:ext xmlns:c16="http://schemas.microsoft.com/office/drawing/2014/chart" uri="{C3380CC4-5D6E-409C-BE32-E72D297353CC}">
              <c16:uniqueId val="{00000008-7203-46E4-BB87-175BEAD6E767}"/>
            </c:ext>
          </c:extLst>
        </c:ser>
        <c:dLbls>
          <c:showVal val="1"/>
        </c:dLbls>
      </c:pie3DChart>
      <c:spPr>
        <a:noFill/>
        <a:ln>
          <a:noFill/>
        </a:ln>
        <a:effectLst/>
      </c:spPr>
    </c:plotArea>
    <c:legend>
      <c:legendPos val="b"/>
      <c:layout>
        <c:manualLayout>
          <c:xMode val="edge"/>
          <c:yMode val="edge"/>
          <c:x val="7.1542981340320583E-2"/>
          <c:y val="0.72343076709227749"/>
          <c:w val="0.51984725746017202"/>
          <c:h val="0.21834169813547213"/>
        </c:manualLayout>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25.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(оценка)</a:t>
            </a:r>
          </a:p>
        </c:rich>
      </c:tx>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2021г (отчет)</c:v>
                </c:pt>
              </c:strCache>
            </c:strRef>
          </c:tx>
          <c:dPt>
            <c:idx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xmlns:c16r2="http://schemas.microsoft.com/office/drawing/2015/06/chart">
              <c:ext xmlns:c16="http://schemas.microsoft.com/office/drawing/2014/chart" uri="{C3380CC4-5D6E-409C-BE32-E72D297353CC}">
                <c16:uniqueId val="{00000001-6AAF-4155-9B49-6C499FDB02CD}"/>
              </c:ext>
            </c:extLst>
          </c:dPt>
          <c:dPt>
            <c:idx val="1"/>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xmlns:c16r2="http://schemas.microsoft.com/office/drawing/2015/06/chart">
              <c:ext xmlns:c16="http://schemas.microsoft.com/office/drawing/2014/chart" uri="{C3380CC4-5D6E-409C-BE32-E72D297353CC}">
                <c16:uniqueId val="{00000003-6AAF-4155-9B49-6C499FDB02CD}"/>
              </c:ext>
            </c:extLst>
          </c:dPt>
          <c:dPt>
            <c:idx val="2"/>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xmlns:c16r2="http://schemas.microsoft.com/office/drawing/2015/06/chart">
              <c:ext xmlns:c16="http://schemas.microsoft.com/office/drawing/2014/chart" uri="{C3380CC4-5D6E-409C-BE32-E72D297353CC}">
                <c16:uniqueId val="{00000005-6AAF-4155-9B49-6C499FDB02CD}"/>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Лист1!$A$2:$A$4</c:f>
              <c:strCache>
                <c:ptCount val="3"/>
                <c:pt idx="0">
                  <c:v>доходы от использования имущества</c:v>
                </c:pt>
                <c:pt idx="1">
                  <c:v>доходы от продажи имущества</c:v>
                </c:pt>
                <c:pt idx="2">
                  <c:v>Прочие поступления</c:v>
                </c:pt>
              </c:strCache>
            </c:strRef>
          </c:cat>
          <c:val>
            <c:numRef>
              <c:f>Лист1!$B$2:$B$4</c:f>
              <c:numCache>
                <c:formatCode>0.0%</c:formatCode>
                <c:ptCount val="3"/>
                <c:pt idx="0">
                  <c:v>0.64900000000000169</c:v>
                </c:pt>
                <c:pt idx="1">
                  <c:v>0.23600000000000004</c:v>
                </c:pt>
                <c:pt idx="2">
                  <c:v>0.115</c:v>
                </c:pt>
              </c:numCache>
            </c:numRef>
          </c:val>
          <c:extLst xmlns:c16r2="http://schemas.microsoft.com/office/drawing/2015/06/chart">
            <c:ext xmlns:c16="http://schemas.microsoft.com/office/drawing/2014/chart" uri="{C3380CC4-5D6E-409C-BE32-E72D297353CC}">
              <c16:uniqueId val="{00000006-6AAF-4155-9B49-6C499FDB02CD}"/>
            </c:ext>
          </c:extLst>
        </c:ser>
        <c:dLbls>
          <c:showVal val="1"/>
        </c:dLbls>
      </c:pie3DChart>
      <c:spPr>
        <a:noFill/>
        <a:ln>
          <a:noFill/>
        </a:ln>
        <a:effectLst/>
      </c:spPr>
    </c:plotArea>
    <c:legend>
      <c:legendPos val="b"/>
      <c:layout>
        <c:manualLayout>
          <c:xMode val="edge"/>
          <c:yMode val="edge"/>
          <c:x val="7.668707635573449E-2"/>
          <c:y val="0.64462150590107803"/>
          <c:w val="0.51984725746017202"/>
          <c:h val="0.21834169813547213"/>
        </c:manualLayout>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26.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2024</a:t>
            </a:r>
            <a:r>
              <a:rPr lang="ru-RU" sz="1100" baseline="0" dirty="0" smtClean="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baseline="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baseline="0" dirty="0" smtClean="0">
                <a:solidFill>
                  <a:schemeClr val="tx1">
                    <a:lumMod val="95000"/>
                    <a:lumOff val="5000"/>
                  </a:schemeClr>
                </a:solidFill>
                <a:latin typeface="Times New Roman" panose="02020603050405020304" pitchFamily="18" charset="0"/>
                <a:cs typeface="Times New Roman" panose="02020603050405020304" pitchFamily="18" charset="0"/>
              </a:rPr>
              <a:t>2026 </a:t>
            </a:r>
            <a:r>
              <a:rPr lang="ru-RU" sz="1100" baseline="0" dirty="0" err="1">
                <a:solidFill>
                  <a:schemeClr val="tx1">
                    <a:lumMod val="95000"/>
                    <a:lumOff val="5000"/>
                  </a:schemeClr>
                </a:solidFill>
                <a:latin typeface="Times New Roman" panose="02020603050405020304" pitchFamily="18" charset="0"/>
                <a:cs typeface="Times New Roman" panose="02020603050405020304" pitchFamily="18" charset="0"/>
              </a:rPr>
              <a:t>гг</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(прогноз)</a:t>
            </a:r>
          </a:p>
        </c:rich>
      </c:tx>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2021г (отчет)</c:v>
                </c:pt>
              </c:strCache>
            </c:strRef>
          </c:tx>
          <c:dPt>
            <c:idx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xmlns:c16r2="http://schemas.microsoft.com/office/drawing/2015/06/chart">
              <c:ext xmlns:c16="http://schemas.microsoft.com/office/drawing/2014/chart" uri="{C3380CC4-5D6E-409C-BE32-E72D297353CC}">
                <c16:uniqueId val="{00000001-055E-44C6-85D1-0B0852F5271E}"/>
              </c:ext>
            </c:extLst>
          </c:dPt>
          <c:dPt>
            <c:idx val="1"/>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xmlns:c16r2="http://schemas.microsoft.com/office/drawing/2015/06/chart">
              <c:ext xmlns:c16="http://schemas.microsoft.com/office/drawing/2014/chart" uri="{C3380CC4-5D6E-409C-BE32-E72D297353CC}">
                <c16:uniqueId val="{00000003-055E-44C6-85D1-0B0852F5271E}"/>
              </c:ext>
            </c:extLst>
          </c:dPt>
          <c:dPt>
            <c:idx val="2"/>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xmlns:c16r2="http://schemas.microsoft.com/office/drawing/2015/06/chart">
              <c:ext xmlns:c16="http://schemas.microsoft.com/office/drawing/2014/chart" uri="{C3380CC4-5D6E-409C-BE32-E72D297353CC}">
                <c16:uniqueId val="{00000005-055E-44C6-85D1-0B0852F5271E}"/>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Лист1!$A$2:$A$4</c:f>
              <c:strCache>
                <c:ptCount val="3"/>
                <c:pt idx="0">
                  <c:v>доходы от использования имущества</c:v>
                </c:pt>
                <c:pt idx="1">
                  <c:v>доходы от продажи имущества</c:v>
                </c:pt>
                <c:pt idx="2">
                  <c:v>Прочие поступления</c:v>
                </c:pt>
              </c:strCache>
            </c:strRef>
          </c:cat>
          <c:val>
            <c:numRef>
              <c:f>Лист1!$B$2:$B$4</c:f>
              <c:numCache>
                <c:formatCode>0.0%</c:formatCode>
                <c:ptCount val="3"/>
                <c:pt idx="0">
                  <c:v>0.84600000000000064</c:v>
                </c:pt>
                <c:pt idx="1">
                  <c:v>3.9000000000000014E-2</c:v>
                </c:pt>
                <c:pt idx="2">
                  <c:v>0.115</c:v>
                </c:pt>
              </c:numCache>
            </c:numRef>
          </c:val>
          <c:extLst xmlns:c16r2="http://schemas.microsoft.com/office/drawing/2015/06/chart">
            <c:ext xmlns:c16="http://schemas.microsoft.com/office/drawing/2014/chart" uri="{C3380CC4-5D6E-409C-BE32-E72D297353CC}">
              <c16:uniqueId val="{00000006-055E-44C6-85D1-0B0852F5271E}"/>
            </c:ext>
          </c:extLst>
        </c:ser>
        <c:dLbls>
          <c:showVal val="1"/>
        </c:dLbls>
      </c:pie3DChart>
      <c:spPr>
        <a:noFill/>
        <a:ln>
          <a:noFill/>
        </a:ln>
        <a:effectLst/>
      </c:spPr>
    </c:plotArea>
    <c:legend>
      <c:legendPos val="b"/>
      <c:layout>
        <c:manualLayout>
          <c:xMode val="edge"/>
          <c:yMode val="edge"/>
          <c:x val="7.668707635573449E-2"/>
          <c:y val="0.64462150590107803"/>
          <c:w val="0.51984725746017202"/>
          <c:h val="0.21834169813547213"/>
        </c:manualLayout>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27.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ru-RU" sz="1100" dirty="0">
                <a:latin typeface="Times New Roman" panose="02020603050405020304" pitchFamily="18" charset="0"/>
                <a:cs typeface="Times New Roman" panose="02020603050405020304" pitchFamily="18" charset="0"/>
              </a:rPr>
              <a:t>Динамика поступлений (</a:t>
            </a:r>
            <a:r>
              <a:rPr lang="ru-RU" sz="1100" dirty="0" err="1">
                <a:latin typeface="Times New Roman" panose="02020603050405020304" pitchFamily="18" charset="0"/>
                <a:cs typeface="Times New Roman" panose="02020603050405020304" pitchFamily="18" charset="0"/>
              </a:rPr>
              <a:t>тыс.руб</a:t>
            </a:r>
            <a:r>
              <a:rPr lang="ru-RU" sz="1100" dirty="0">
                <a:latin typeface="Times New Roman" panose="02020603050405020304" pitchFamily="18" charset="0"/>
                <a:cs typeface="Times New Roman" panose="02020603050405020304" pitchFamily="18" charset="0"/>
              </a:rPr>
              <a:t>.)</a:t>
            </a:r>
          </a:p>
        </c:rich>
      </c:tx>
      <c:layout/>
      <c:spPr>
        <a:noFill/>
        <a:ln>
          <a:noFill/>
        </a:ln>
        <a:effectLst/>
      </c:spPr>
    </c:title>
    <c:view3D>
      <c:rotX val="0"/>
      <c:rotY val="0"/>
      <c:depthPercent val="60"/>
      <c:perspective val="100"/>
    </c:view3D>
    <c:floor>
      <c:spPr>
        <a:solidFill>
          <a:schemeClr val="lt1">
            <a:lumMod val="95000"/>
          </a:schemeClr>
        </a:solid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дотации</c:v>
                </c:pt>
              </c:strCache>
            </c:strRef>
          </c:tx>
          <c:spPr>
            <a:solidFill>
              <a:srgbClr val="00B0F0"/>
            </a:solidFill>
            <a:ln w="9525" cap="flat" cmpd="sng" algn="ctr">
              <a:solidFill>
                <a:schemeClr val="accent1">
                  <a:lumMod val="75000"/>
                </a:schemeClr>
              </a:solidFill>
              <a:round/>
            </a:ln>
            <a:effectLst/>
            <a:sp3d contourW="9525">
              <a:contourClr>
                <a:schemeClr val="accent1">
                  <a:lumMod val="75000"/>
                </a:schemeClr>
              </a:contourClr>
            </a:sp3d>
          </c:spPr>
          <c:cat>
            <c:strRef>
              <c:f>Лист1!$A$2:$A$6</c:f>
              <c:strCache>
                <c:ptCount val="5"/>
                <c:pt idx="0">
                  <c:v>2022г (отчет)</c:v>
                </c:pt>
                <c:pt idx="1">
                  <c:v>2023г (оценка)</c:v>
                </c:pt>
                <c:pt idx="2">
                  <c:v>2024г(план)</c:v>
                </c:pt>
                <c:pt idx="3">
                  <c:v>2025г(прогноз)</c:v>
                </c:pt>
                <c:pt idx="4">
                  <c:v>2026г(прогноз)</c:v>
                </c:pt>
              </c:strCache>
            </c:strRef>
          </c:cat>
          <c:val>
            <c:numRef>
              <c:f>Лист1!$B$2:$B$6</c:f>
              <c:numCache>
                <c:formatCode>0.00</c:formatCode>
                <c:ptCount val="5"/>
                <c:pt idx="0">
                  <c:v>116757</c:v>
                </c:pt>
                <c:pt idx="1">
                  <c:v>112771</c:v>
                </c:pt>
                <c:pt idx="2">
                  <c:v>137030</c:v>
                </c:pt>
                <c:pt idx="3">
                  <c:v>71637</c:v>
                </c:pt>
                <c:pt idx="4">
                  <c:v>71637</c:v>
                </c:pt>
              </c:numCache>
            </c:numRef>
          </c:val>
          <c:extLst xmlns:c16r2="http://schemas.microsoft.com/office/drawing/2015/06/chart">
            <c:ext xmlns:c16="http://schemas.microsoft.com/office/drawing/2014/chart" uri="{C3380CC4-5D6E-409C-BE32-E72D297353CC}">
              <c16:uniqueId val="{00000006-456A-46C2-A0E8-EAD8AD06F335}"/>
            </c:ext>
          </c:extLst>
        </c:ser>
        <c:ser>
          <c:idx val="1"/>
          <c:order val="1"/>
          <c:tx>
            <c:strRef>
              <c:f>Лист1!$C$1</c:f>
              <c:strCache>
                <c:ptCount val="1"/>
                <c:pt idx="0">
                  <c:v>субсидии</c:v>
                </c:pt>
              </c:strCache>
            </c:strRef>
          </c:tx>
          <c:spPr>
            <a:solidFill>
              <a:srgbClr val="FFFF00"/>
            </a:solidFill>
            <a:ln w="9525" cap="flat" cmpd="sng" algn="ctr">
              <a:solidFill>
                <a:schemeClr val="accent2">
                  <a:lumMod val="75000"/>
                </a:schemeClr>
              </a:solidFill>
              <a:round/>
            </a:ln>
            <a:effectLst/>
            <a:sp3d contourW="9525">
              <a:contourClr>
                <a:schemeClr val="accent2">
                  <a:lumMod val="75000"/>
                </a:schemeClr>
              </a:contourClr>
            </a:sp3d>
          </c:spPr>
          <c:cat>
            <c:strRef>
              <c:f>Лист1!$A$2:$A$6</c:f>
              <c:strCache>
                <c:ptCount val="5"/>
                <c:pt idx="0">
                  <c:v>2022г (отчет)</c:v>
                </c:pt>
                <c:pt idx="1">
                  <c:v>2023г (оценка)</c:v>
                </c:pt>
                <c:pt idx="2">
                  <c:v>2024г(план)</c:v>
                </c:pt>
                <c:pt idx="3">
                  <c:v>2025г(прогноз)</c:v>
                </c:pt>
                <c:pt idx="4">
                  <c:v>2026г(прогноз)</c:v>
                </c:pt>
              </c:strCache>
            </c:strRef>
          </c:cat>
          <c:val>
            <c:numRef>
              <c:f>Лист1!$C$2:$C$6</c:f>
              <c:numCache>
                <c:formatCode>0.00</c:formatCode>
                <c:ptCount val="5"/>
                <c:pt idx="0">
                  <c:v>72067</c:v>
                </c:pt>
                <c:pt idx="1">
                  <c:v>70668</c:v>
                </c:pt>
                <c:pt idx="2">
                  <c:v>145529</c:v>
                </c:pt>
                <c:pt idx="3">
                  <c:v>129459</c:v>
                </c:pt>
                <c:pt idx="4">
                  <c:v>12659</c:v>
                </c:pt>
              </c:numCache>
            </c:numRef>
          </c:val>
          <c:extLst xmlns:c16r2="http://schemas.microsoft.com/office/drawing/2015/06/chart">
            <c:ext xmlns:c16="http://schemas.microsoft.com/office/drawing/2014/chart" uri="{C3380CC4-5D6E-409C-BE32-E72D297353CC}">
              <c16:uniqueId val="{0000000D-456A-46C2-A0E8-EAD8AD06F335}"/>
            </c:ext>
          </c:extLst>
        </c:ser>
        <c:ser>
          <c:idx val="2"/>
          <c:order val="2"/>
          <c:tx>
            <c:strRef>
              <c:f>Лист1!$D$1</c:f>
              <c:strCache>
                <c:ptCount val="1"/>
                <c:pt idx="0">
                  <c:v>субвенции</c:v>
                </c:pt>
              </c:strCache>
            </c:strRef>
          </c:tx>
          <c:spPr>
            <a:solidFill>
              <a:srgbClr val="FF00FF"/>
            </a:solidFill>
            <a:ln w="9525" cap="flat" cmpd="sng" algn="ctr">
              <a:solidFill>
                <a:schemeClr val="accent3">
                  <a:lumMod val="75000"/>
                </a:schemeClr>
              </a:solidFill>
              <a:round/>
            </a:ln>
            <a:effectLst/>
            <a:sp3d contourW="9525">
              <a:contourClr>
                <a:schemeClr val="accent3">
                  <a:lumMod val="75000"/>
                </a:schemeClr>
              </a:contourClr>
            </a:sp3d>
          </c:spPr>
          <c:cat>
            <c:strRef>
              <c:f>Лист1!$A$2:$A$6</c:f>
              <c:strCache>
                <c:ptCount val="5"/>
                <c:pt idx="0">
                  <c:v>2022г (отчет)</c:v>
                </c:pt>
                <c:pt idx="1">
                  <c:v>2023г (оценка)</c:v>
                </c:pt>
                <c:pt idx="2">
                  <c:v>2024г(план)</c:v>
                </c:pt>
                <c:pt idx="3">
                  <c:v>2025г(прогноз)</c:v>
                </c:pt>
                <c:pt idx="4">
                  <c:v>2026г(прогноз)</c:v>
                </c:pt>
              </c:strCache>
            </c:strRef>
          </c:cat>
          <c:val>
            <c:numRef>
              <c:f>Лист1!$D$2:$D$6</c:f>
              <c:numCache>
                <c:formatCode>0.00</c:formatCode>
                <c:ptCount val="5"/>
                <c:pt idx="0">
                  <c:v>225786</c:v>
                </c:pt>
                <c:pt idx="1">
                  <c:v>287649</c:v>
                </c:pt>
                <c:pt idx="2">
                  <c:v>307399</c:v>
                </c:pt>
                <c:pt idx="3">
                  <c:v>316793</c:v>
                </c:pt>
                <c:pt idx="4">
                  <c:v>335254</c:v>
                </c:pt>
              </c:numCache>
            </c:numRef>
          </c:val>
          <c:extLst xmlns:c16r2="http://schemas.microsoft.com/office/drawing/2015/06/chart">
            <c:ext xmlns:c16="http://schemas.microsoft.com/office/drawing/2014/chart" uri="{C3380CC4-5D6E-409C-BE32-E72D297353CC}">
              <c16:uniqueId val="{00000011-456A-46C2-A0E8-EAD8AD06F335}"/>
            </c:ext>
          </c:extLst>
        </c:ser>
        <c:ser>
          <c:idx val="3"/>
          <c:order val="3"/>
          <c:tx>
            <c:strRef>
              <c:f>Лист1!$E$1</c:f>
              <c:strCache>
                <c:ptCount val="1"/>
                <c:pt idx="0">
                  <c:v>иные межбюджетные трансферты</c:v>
                </c:pt>
              </c:strCache>
            </c:strRef>
          </c:tx>
          <c:spPr>
            <a:solidFill>
              <a:schemeClr val="accent6">
                <a:lumMod val="75000"/>
              </a:schemeClr>
            </a:solidFill>
            <a:ln w="9525" cap="flat" cmpd="sng" algn="ctr">
              <a:solidFill>
                <a:schemeClr val="accent4">
                  <a:lumMod val="75000"/>
                </a:schemeClr>
              </a:solidFill>
              <a:round/>
            </a:ln>
            <a:effectLst/>
            <a:sp3d contourW="9525">
              <a:contourClr>
                <a:schemeClr val="accent4">
                  <a:lumMod val="75000"/>
                </a:schemeClr>
              </a:contourClr>
            </a:sp3d>
          </c:spPr>
          <c:cat>
            <c:strRef>
              <c:f>Лист1!$A$2:$A$6</c:f>
              <c:strCache>
                <c:ptCount val="5"/>
                <c:pt idx="0">
                  <c:v>2022г (отчет)</c:v>
                </c:pt>
                <c:pt idx="1">
                  <c:v>2023г (оценка)</c:v>
                </c:pt>
                <c:pt idx="2">
                  <c:v>2024г(план)</c:v>
                </c:pt>
                <c:pt idx="3">
                  <c:v>2025г(прогноз)</c:v>
                </c:pt>
                <c:pt idx="4">
                  <c:v>2026г(прогноз)</c:v>
                </c:pt>
              </c:strCache>
            </c:strRef>
          </c:cat>
          <c:val>
            <c:numRef>
              <c:f>Лист1!$E$2:$E$6</c:f>
              <c:numCache>
                <c:formatCode>0.00</c:formatCode>
                <c:ptCount val="5"/>
                <c:pt idx="0">
                  <c:v>11770</c:v>
                </c:pt>
                <c:pt idx="1">
                  <c:v>15696</c:v>
                </c:pt>
                <c:pt idx="2">
                  <c:v>17981</c:v>
                </c:pt>
                <c:pt idx="3">
                  <c:v>17981</c:v>
                </c:pt>
                <c:pt idx="4">
                  <c:v>18827</c:v>
                </c:pt>
              </c:numCache>
            </c:numRef>
          </c:val>
          <c:extLst xmlns:c16r2="http://schemas.microsoft.com/office/drawing/2015/06/chart">
            <c:ext xmlns:c16="http://schemas.microsoft.com/office/drawing/2014/chart" uri="{C3380CC4-5D6E-409C-BE32-E72D297353CC}">
              <c16:uniqueId val="{00000012-456A-46C2-A0E8-EAD8AD06F335}"/>
            </c:ext>
          </c:extLst>
        </c:ser>
        <c:gapWidth val="65"/>
        <c:shape val="box"/>
        <c:axId val="172504192"/>
        <c:axId val="172505728"/>
        <c:axId val="0"/>
      </c:bar3DChart>
      <c:catAx>
        <c:axId val="172504192"/>
        <c:scaling>
          <c:orientation val="minMax"/>
        </c:scaling>
        <c:axPos val="b"/>
        <c:numFmt formatCode="General" sourceLinked="1"/>
        <c:maj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00" b="0" i="0" u="none" strike="noStrike" kern="1200" cap="all"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2505728"/>
        <c:crosses val="autoZero"/>
        <c:auto val="1"/>
        <c:lblAlgn val="ctr"/>
        <c:lblOffset val="100"/>
      </c:catAx>
      <c:valAx>
        <c:axId val="172505728"/>
        <c:scaling>
          <c:orientation val="minMax"/>
        </c:scaling>
        <c:axPos val="l"/>
        <c:majorGridlines>
          <c:spPr>
            <a:ln w="9525" cap="flat" cmpd="sng" algn="ctr">
              <a:solidFill>
                <a:schemeClr val="dk1">
                  <a:lumMod val="15000"/>
                  <a:lumOff val="85000"/>
                </a:schemeClr>
              </a:solidFill>
              <a:round/>
            </a:ln>
            <a:effectLst/>
          </c:spPr>
        </c:majorGridlines>
        <c:numFmt formatCode="0.00"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2504192"/>
        <c:crosses val="autoZero"/>
        <c:crossBetween val="between"/>
      </c:valAx>
      <c:spPr>
        <a:noFill/>
        <a:ln>
          <a:noFill/>
        </a:ln>
        <a:effectLst/>
      </c:spPr>
    </c:plotArea>
    <c:legend>
      <c:legendPos val="b"/>
      <c:layout/>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1"/>
</c:chartSpace>
</file>

<file path=ppt/charts/chart28.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200" b="1" i="0" u="none" strike="noStrike" kern="1200" spc="0" baseline="0">
                <a:solidFill>
                  <a:srgbClr val="0000CC"/>
                </a:solidFill>
                <a:latin typeface="+mn-lt"/>
                <a:ea typeface="+mn-ea"/>
                <a:cs typeface="+mn-cs"/>
              </a:defRPr>
            </a:pPr>
            <a:r>
              <a:rPr lang="ru-RU" sz="1200" b="1" dirty="0">
                <a:solidFill>
                  <a:srgbClr val="0000CC"/>
                </a:solidFill>
                <a:latin typeface="Times New Roman" panose="02020603050405020304" pitchFamily="18" charset="0"/>
                <a:cs typeface="Times New Roman" panose="02020603050405020304" pitchFamily="18" charset="0"/>
              </a:rPr>
              <a:t>Динамика расходов бюджета округа (</a:t>
            </a:r>
            <a:r>
              <a:rPr lang="ru-RU" sz="1200" b="1" dirty="0" err="1">
                <a:solidFill>
                  <a:srgbClr val="0000CC"/>
                </a:solidFill>
                <a:latin typeface="Times New Roman" panose="02020603050405020304" pitchFamily="18" charset="0"/>
                <a:cs typeface="Times New Roman" panose="02020603050405020304" pitchFamily="18" charset="0"/>
              </a:rPr>
              <a:t>тыс.руб</a:t>
            </a:r>
            <a:r>
              <a:rPr lang="ru-RU" sz="1200" b="1" dirty="0">
                <a:solidFill>
                  <a:srgbClr val="0000CC"/>
                </a:solidFill>
                <a:latin typeface="Times New Roman" panose="02020603050405020304" pitchFamily="18" charset="0"/>
                <a:cs typeface="Times New Roman" panose="02020603050405020304" pitchFamily="18" charset="0"/>
              </a:rPr>
              <a:t>.)</a:t>
            </a:r>
          </a:p>
        </c:rich>
      </c:tx>
      <c:layout/>
      <c:spPr>
        <a:noFill/>
        <a:ln>
          <a:noFill/>
        </a:ln>
        <a:effectLst/>
      </c:spPr>
    </c:title>
    <c:plotArea>
      <c:layout>
        <c:manualLayout>
          <c:layoutTarget val="inner"/>
          <c:xMode val="edge"/>
          <c:yMode val="edge"/>
          <c:x val="8.9855437992126558E-2"/>
          <c:y val="0.25031248460184158"/>
          <c:w val="0.89295706200787461"/>
          <c:h val="0.69357814384976957"/>
        </c:manualLayout>
      </c:layout>
      <c:lineChart>
        <c:grouping val="standard"/>
        <c:ser>
          <c:idx val="0"/>
          <c:order val="0"/>
          <c:tx>
            <c:strRef>
              <c:f>Лист1!$B$1</c:f>
              <c:strCache>
                <c:ptCount val="1"/>
                <c:pt idx="0">
                  <c:v>Ряд 1</c:v>
                </c:pt>
              </c:strCache>
            </c:strRef>
          </c:tx>
          <c:spPr>
            <a:ln w="28575" cap="rnd">
              <a:solidFill>
                <a:schemeClr val="accent2"/>
              </a:solidFill>
              <a:round/>
            </a:ln>
            <a:effectLst>
              <a:glow rad="127000">
                <a:schemeClr val="accent4">
                  <a:lumMod val="75000"/>
                </a:schemeClr>
              </a:glo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t"/>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 (отчет)</c:v>
                </c:pt>
                <c:pt idx="1">
                  <c:v>2023г (оценка)</c:v>
                </c:pt>
                <c:pt idx="2">
                  <c:v>2024г (план)</c:v>
                </c:pt>
                <c:pt idx="3">
                  <c:v>2025г (прогноз)</c:v>
                </c:pt>
                <c:pt idx="4">
                  <c:v>2026г (прогноз)</c:v>
                </c:pt>
              </c:strCache>
            </c:strRef>
          </c:cat>
          <c:val>
            <c:numRef>
              <c:f>Лист1!$B$2:$B$6</c:f>
              <c:numCache>
                <c:formatCode>0.00</c:formatCode>
                <c:ptCount val="5"/>
                <c:pt idx="0">
                  <c:v>693508</c:v>
                </c:pt>
                <c:pt idx="1">
                  <c:v>815570</c:v>
                </c:pt>
                <c:pt idx="2">
                  <c:v>925571</c:v>
                </c:pt>
                <c:pt idx="3">
                  <c:v>744615</c:v>
                </c:pt>
                <c:pt idx="4">
                  <c:v>770955</c:v>
                </c:pt>
              </c:numCache>
            </c:numRef>
          </c:val>
          <c:extLst xmlns:c16r2="http://schemas.microsoft.com/office/drawing/2015/06/chart">
            <c:ext xmlns:c16="http://schemas.microsoft.com/office/drawing/2014/chart" uri="{C3380CC4-5D6E-409C-BE32-E72D297353CC}">
              <c16:uniqueId val="{00000000-25C9-4D4C-8307-38898C13C670}"/>
            </c:ext>
          </c:extLst>
        </c:ser>
        <c:dLbls>
          <c:showVal val="1"/>
        </c:dLbls>
        <c:marker val="1"/>
        <c:axId val="174793472"/>
        <c:axId val="174795008"/>
      </c:lineChart>
      <c:catAx>
        <c:axId val="17479347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4795008"/>
        <c:crosses val="autoZero"/>
        <c:auto val="1"/>
        <c:lblAlgn val="ctr"/>
        <c:lblOffset val="100"/>
      </c:catAx>
      <c:valAx>
        <c:axId val="174795008"/>
        <c:scaling>
          <c:orientation val="minMax"/>
        </c:scaling>
        <c:axPos val="l"/>
        <c:majorGridlines>
          <c:spPr>
            <a:ln w="9525" cap="flat" cmpd="sng" algn="ctr">
              <a:solidFill>
                <a:schemeClr val="tx1">
                  <a:lumMod val="15000"/>
                  <a:lumOff val="85000"/>
                </a:schemeClr>
              </a:solidFill>
              <a:round/>
            </a:ln>
            <a:effectLst/>
          </c:spPr>
        </c:majorGridlines>
        <c:numFmt formatCode="0.00"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4793472"/>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solidFill>
        <a:schemeClr val="bg1"/>
      </a:solidFill>
    </a:ln>
    <a:effectLst>
      <a:glow rad="127000">
        <a:schemeClr val="accent1">
          <a:lumMod val="20000"/>
          <a:lumOff val="80000"/>
        </a:schemeClr>
      </a:glow>
    </a:effectLst>
  </c:spPr>
  <c:txPr>
    <a:bodyPr/>
    <a:lstStyle/>
    <a:p>
      <a:pPr>
        <a:defRPr/>
      </a:pPr>
      <a:endParaRPr lang="ru-RU"/>
    </a:p>
  </c:txPr>
  <c:externalData r:id="rId1"/>
</c:chartSpace>
</file>

<file path=ppt/charts/chart29.xml><?xml version="1.0" encoding="utf-8"?>
<c:chartSpace xmlns:c="http://schemas.openxmlformats.org/drawingml/2006/chart" xmlns:a="http://schemas.openxmlformats.org/drawingml/2006/main" xmlns:r="http://schemas.openxmlformats.org/officeDocument/2006/relationships">
  <c:lang val="ru-RU"/>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a:latin typeface="Times New Roman" panose="02020603050405020304" pitchFamily="18" charset="0"/>
                <a:cs typeface="Times New Roman" panose="02020603050405020304" pitchFamily="18" charset="0"/>
              </a:rPr>
              <a:t>Динамика расходов (</a:t>
            </a:r>
            <a:r>
              <a:rPr lang="ru-RU" sz="1100" dirty="0" err="1">
                <a:latin typeface="Times New Roman" panose="02020603050405020304" pitchFamily="18" charset="0"/>
                <a:cs typeface="Times New Roman" panose="02020603050405020304" pitchFamily="18" charset="0"/>
              </a:rPr>
              <a:t>тыс.руб</a:t>
            </a:r>
            <a:r>
              <a:rPr lang="ru-RU" sz="1100" dirty="0">
                <a:latin typeface="Times New Roman" panose="02020603050405020304" pitchFamily="18" charset="0"/>
                <a:cs typeface="Times New Roman" panose="02020603050405020304" pitchFamily="18" charset="0"/>
              </a:rPr>
              <a:t>.)</a:t>
            </a:r>
          </a:p>
        </c:rich>
      </c:tx>
      <c:layout/>
      <c:spPr>
        <a:noFill/>
        <a:ln>
          <a:noFill/>
        </a:ln>
        <a:effectLst/>
      </c:spPr>
    </c:title>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8.9824680118110248E-2"/>
          <c:y val="9.8519617463114079E-2"/>
          <c:w val="0.88512032480314951"/>
          <c:h val="0.63040736329526048"/>
        </c:manualLayout>
      </c:layout>
      <c:bar3DChart>
        <c:barDir val="col"/>
        <c:grouping val="clustered"/>
        <c:ser>
          <c:idx val="0"/>
          <c:order val="0"/>
          <c:tx>
            <c:strRef>
              <c:f>Лист1!$B$1</c:f>
              <c:strCache>
                <c:ptCount val="1"/>
                <c:pt idx="0">
                  <c:v>2022г</c:v>
                </c:pt>
              </c:strCache>
            </c:strRef>
          </c:tx>
          <c:spPr>
            <a:solidFill>
              <a:schemeClr val="accent6">
                <a:lumMod val="20000"/>
                <a:lumOff val="80000"/>
              </a:schemeClr>
            </a:solidFill>
            <a:ln>
              <a:noFill/>
            </a:ln>
            <a:effectLst>
              <a:outerShdw blurRad="57150" dist="19050" dir="5400000" algn="ctr" rotWithShape="0">
                <a:srgbClr val="000000">
                  <a:alpha val="63000"/>
                </a:srgbClr>
              </a:outerShdw>
            </a:effectLst>
            <a:sp3d/>
          </c:spPr>
          <c:dLbls>
            <c:dLbl>
              <c:idx val="0"/>
              <c:layout>
                <c:manualLayout>
                  <c:x val="-1.4062500000000021E-2"/>
                  <c:y val="4.687499711644941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6A87-4570-9A00-BE53F71E4E04}"/>
                </c:ext>
              </c:extLst>
            </c:dLbl>
            <c:dLbl>
              <c:idx val="1"/>
              <c:layout>
                <c:manualLayout>
                  <c:x val="-2.5000000000000081E-2"/>
                  <c:y val="5.859374639556186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6A87-4570-9A00-BE53F71E4E04}"/>
                </c:ext>
              </c:extLst>
            </c:dLbl>
            <c:dLbl>
              <c:idx val="2"/>
              <c:layout>
                <c:manualLayout>
                  <c:x val="-1.4062500000000021E-2"/>
                  <c:y val="3.515624783733711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6A87-4570-9A00-BE53F71E4E04}"/>
                </c:ext>
              </c:extLst>
            </c:dLbl>
            <c:dLbl>
              <c:idx val="3"/>
              <c:layout>
                <c:manualLayout>
                  <c:x val="-9.3750000000000638E-3"/>
                  <c:y val="1.640624899075724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6A87-4570-9A00-BE53F71E4E04}"/>
                </c:ext>
              </c:extLst>
            </c:dLbl>
            <c:dLbl>
              <c:idx val="4"/>
              <c:layout>
                <c:manualLayout>
                  <c:x val="-9.3750000000000638E-3"/>
                  <c:y val="3.046874812569218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6A87-4570-9A00-BE53F71E4E0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Лист1!$B$2:$B$5</c:f>
              <c:numCache>
                <c:formatCode>General</c:formatCode>
                <c:ptCount val="4"/>
                <c:pt idx="0">
                  <c:v>85716</c:v>
                </c:pt>
                <c:pt idx="1">
                  <c:v>509301</c:v>
                </c:pt>
                <c:pt idx="2">
                  <c:v>93428</c:v>
                </c:pt>
                <c:pt idx="3">
                  <c:v>5063</c:v>
                </c:pt>
              </c:numCache>
            </c:numRef>
          </c:val>
          <c:shape val="cylinder"/>
          <c:extLst xmlns:c16r2="http://schemas.microsoft.com/office/drawing/2015/06/chart">
            <c:ext xmlns:c16="http://schemas.microsoft.com/office/drawing/2014/chart" uri="{C3380CC4-5D6E-409C-BE32-E72D297353CC}">
              <c16:uniqueId val="{00000000-D76E-435B-9450-6C3B4154A2B1}"/>
            </c:ext>
          </c:extLst>
        </c:ser>
        <c:ser>
          <c:idx val="1"/>
          <c:order val="1"/>
          <c:tx>
            <c:strRef>
              <c:f>Лист1!$C$1</c:f>
              <c:strCache>
                <c:ptCount val="1"/>
                <c:pt idx="0">
                  <c:v>2023г</c:v>
                </c:pt>
              </c:strCache>
            </c:strRef>
          </c:tx>
          <c:spPr>
            <a:solidFill>
              <a:schemeClr val="accent2">
                <a:lumMod val="40000"/>
                <a:lumOff val="60000"/>
              </a:schemeClr>
            </a:solidFill>
            <a:ln>
              <a:noFill/>
            </a:ln>
            <a:effectLst>
              <a:outerShdw blurRad="57150" dist="19050" dir="5400000" algn="ctr" rotWithShape="0">
                <a:srgbClr val="000000">
                  <a:alpha val="63000"/>
                </a:srgbClr>
              </a:outerShdw>
            </a:effectLst>
            <a:sp3d/>
          </c:spPr>
          <c:dLbls>
            <c:dLbl>
              <c:idx val="0"/>
              <c:layout>
                <c:manualLayout>
                  <c:x val="-2.6562500000000031E-2"/>
                  <c:y val="-1.8749998846579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6A87-4570-9A00-BE53F71E4E04}"/>
                </c:ext>
              </c:extLst>
            </c:dLbl>
            <c:dLbl>
              <c:idx val="1"/>
              <c:layout>
                <c:manualLayout>
                  <c:x val="-2.8124999999999987E-2"/>
                  <c:y val="3.515624783733711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A87-4570-9A00-BE53F71E4E04}"/>
                </c:ext>
              </c:extLst>
            </c:dLbl>
            <c:dLbl>
              <c:idx val="2"/>
              <c:layout>
                <c:manualLayout>
                  <c:x val="-2.2656250000000072E-2"/>
                  <c:y val="2.8124998269869694E-2"/>
                </c:manualLayout>
              </c:layout>
              <c:showVal val="1"/>
              <c:extLst xmlns:c16r2="http://schemas.microsoft.com/office/drawing/2015/06/chart">
                <c:ext xmlns:c15="http://schemas.microsoft.com/office/drawing/2012/chart" uri="{CE6537A1-D6FC-4f65-9D91-7224C49458BB}">
                  <c15:layout>
                    <c:manualLayout>
                      <c:w val="6.7968749999999994E-2"/>
                      <c:h val="3.3984372909425881E-2"/>
                    </c:manualLayout>
                  </c15:layout>
                </c:ext>
                <c:ext xmlns:c16="http://schemas.microsoft.com/office/drawing/2014/chart" uri="{C3380CC4-5D6E-409C-BE32-E72D297353CC}">
                  <c16:uniqueId val="{00000005-6A87-4570-9A00-BE53F71E4E04}"/>
                </c:ext>
              </c:extLst>
            </c:dLbl>
            <c:dLbl>
              <c:idx val="3"/>
              <c:layout>
                <c:manualLayout>
                  <c:x val="0"/>
                  <c:y val="-3.749999769315989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6A87-4570-9A00-BE53F71E4E04}"/>
                </c:ext>
              </c:extLst>
            </c:dLbl>
            <c:dLbl>
              <c:idx val="4"/>
              <c:layout>
                <c:manualLayout>
                  <c:x val="-2.5000000000000001E-2"/>
                  <c:y val="2.109374870240221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6A87-4570-9A00-BE53F71E4E0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Лист1!$C$2:$C$5</c:f>
              <c:numCache>
                <c:formatCode>General</c:formatCode>
                <c:ptCount val="4"/>
                <c:pt idx="0">
                  <c:v>114374</c:v>
                </c:pt>
                <c:pt idx="1">
                  <c:v>552919</c:v>
                </c:pt>
                <c:pt idx="2">
                  <c:v>139656</c:v>
                </c:pt>
                <c:pt idx="3">
                  <c:v>8621</c:v>
                </c:pt>
              </c:numCache>
            </c:numRef>
          </c:val>
          <c:shape val="cylinder"/>
          <c:extLst xmlns:c16r2="http://schemas.microsoft.com/office/drawing/2015/06/chart">
            <c:ext xmlns:c16="http://schemas.microsoft.com/office/drawing/2014/chart" uri="{C3380CC4-5D6E-409C-BE32-E72D297353CC}">
              <c16:uniqueId val="{00000001-D76E-435B-9450-6C3B4154A2B1}"/>
            </c:ext>
          </c:extLst>
        </c:ser>
        <c:ser>
          <c:idx val="2"/>
          <c:order val="2"/>
          <c:tx>
            <c:strRef>
              <c:f>Лист1!$D$1</c:f>
              <c:strCache>
                <c:ptCount val="1"/>
                <c:pt idx="0">
                  <c:v>2024г</c:v>
                </c:pt>
              </c:strCache>
            </c:strRef>
          </c:tx>
          <c:spPr>
            <a:solidFill>
              <a:srgbClr val="6CF410"/>
            </a:solidFill>
            <a:ln>
              <a:noFill/>
            </a:ln>
            <a:effectLst>
              <a:outerShdw blurRad="57150" dist="19050" dir="5400000" algn="ctr" rotWithShape="0">
                <a:srgbClr val="000000">
                  <a:alpha val="63000"/>
                </a:srgbClr>
              </a:outerShdw>
            </a:effectLst>
            <a:sp3d/>
          </c:spPr>
          <c:dLbls>
            <c:dLbl>
              <c:idx val="0"/>
              <c:layout>
                <c:manualLayout>
                  <c:x val="0"/>
                  <c:y val="-3.515624783733711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6A87-4570-9A00-BE53F71E4E04}"/>
                </c:ext>
              </c:extLst>
            </c:dLbl>
            <c:dLbl>
              <c:idx val="1"/>
              <c:layout>
                <c:manualLayout>
                  <c:x val="-3.125E-2"/>
                  <c:y val="-4.6874997116449534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6A87-4570-9A00-BE53F71E4E04}"/>
                </c:ext>
              </c:extLst>
            </c:dLbl>
            <c:dLbl>
              <c:idx val="2"/>
              <c:layout>
                <c:manualLayout>
                  <c:x val="2.1875000000000113E-2"/>
                  <c:y val="-2.109374870240229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6A87-4570-9A00-BE53F71E4E04}"/>
                </c:ext>
              </c:extLst>
            </c:dLbl>
            <c:dLbl>
              <c:idx val="3"/>
              <c:layout>
                <c:manualLayout>
                  <c:x val="3.2812500000000001E-2"/>
                  <c:y val="-3.749999769315982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6A87-4570-9A00-BE53F71E4E04}"/>
                </c:ext>
              </c:extLst>
            </c:dLbl>
            <c:dLbl>
              <c:idx val="4"/>
              <c:layout>
                <c:manualLayout>
                  <c:x val="1.1458200967218196E-16"/>
                  <c:y val="-4.4531247260627099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6A87-4570-9A00-BE53F71E4E0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Лист1!$D$2:$D$5</c:f>
              <c:numCache>
                <c:formatCode>General</c:formatCode>
                <c:ptCount val="4"/>
                <c:pt idx="0">
                  <c:v>120198</c:v>
                </c:pt>
                <c:pt idx="1">
                  <c:v>593647</c:v>
                </c:pt>
                <c:pt idx="2">
                  <c:v>206310</c:v>
                </c:pt>
                <c:pt idx="3">
                  <c:v>5416</c:v>
                </c:pt>
              </c:numCache>
            </c:numRef>
          </c:val>
          <c:shape val="cylinder"/>
          <c:extLst xmlns:c16r2="http://schemas.microsoft.com/office/drawing/2015/06/chart">
            <c:ext xmlns:c16="http://schemas.microsoft.com/office/drawing/2014/chart" uri="{C3380CC4-5D6E-409C-BE32-E72D297353CC}">
              <c16:uniqueId val="{00000002-D76E-435B-9450-6C3B4154A2B1}"/>
            </c:ext>
          </c:extLst>
        </c:ser>
        <c:ser>
          <c:idx val="3"/>
          <c:order val="3"/>
          <c:tx>
            <c:strRef>
              <c:f>Лист1!$E$1</c:f>
              <c:strCache>
                <c:ptCount val="1"/>
                <c:pt idx="0">
                  <c:v>2025г</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Lbls>
            <c:dLbl>
              <c:idx val="0"/>
              <c:layout>
                <c:manualLayout>
                  <c:x val="3.5937499999999997E-2"/>
                  <c:y val="-2.109374870240229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6A87-4570-9A00-BE53F71E4E04}"/>
                </c:ext>
              </c:extLst>
            </c:dLbl>
            <c:dLbl>
              <c:idx val="1"/>
              <c:layout>
                <c:manualLayout>
                  <c:x val="-4.6874999999999998E-3"/>
                  <c:y val="-3.281249798151482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6A87-4570-9A00-BE53F71E4E04}"/>
                </c:ext>
              </c:extLst>
            </c:dLbl>
            <c:dLbl>
              <c:idx val="2"/>
              <c:layout>
                <c:manualLayout>
                  <c:x val="1.093749999999988E-2"/>
                  <c:y val="0.112499993079478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6A87-4570-9A00-BE53F71E4E04}"/>
                </c:ext>
              </c:extLst>
            </c:dLbl>
            <c:dLbl>
              <c:idx val="3"/>
              <c:layout>
                <c:manualLayout>
                  <c:x val="8.7143439065236281E-3"/>
                  <c:y val="6.065010475342061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6A87-4570-9A00-BE53F71E4E04}"/>
                </c:ext>
              </c:extLst>
            </c:dLbl>
            <c:dLbl>
              <c:idx val="4"/>
              <c:layout>
                <c:manualLayout>
                  <c:x val="4.3749999999999886E-2"/>
                  <c:y val="-1.17187492791124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6A87-4570-9A00-BE53F71E4E0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Лист1!$E$2:$E$5</c:f>
              <c:numCache>
                <c:formatCode>General</c:formatCode>
                <c:ptCount val="4"/>
                <c:pt idx="0">
                  <c:v>106795</c:v>
                </c:pt>
                <c:pt idx="1">
                  <c:v>519541</c:v>
                </c:pt>
                <c:pt idx="2">
                  <c:v>135893</c:v>
                </c:pt>
                <c:pt idx="3">
                  <c:v>5319</c:v>
                </c:pt>
              </c:numCache>
            </c:numRef>
          </c:val>
          <c:shape val="cylinder"/>
          <c:extLst xmlns:c16r2="http://schemas.microsoft.com/office/drawing/2015/06/chart">
            <c:ext xmlns:c16="http://schemas.microsoft.com/office/drawing/2014/chart" uri="{C3380CC4-5D6E-409C-BE32-E72D297353CC}">
              <c16:uniqueId val="{00000003-D76E-435B-9450-6C3B4154A2B1}"/>
            </c:ext>
          </c:extLst>
        </c:ser>
        <c:ser>
          <c:idx val="4"/>
          <c:order val="4"/>
          <c:tx>
            <c:strRef>
              <c:f>Лист1!$F$1</c:f>
              <c:strCache>
                <c:ptCount val="1"/>
                <c:pt idx="0">
                  <c:v>2026г</c:v>
                </c:pt>
              </c:strCache>
            </c:strRef>
          </c:tx>
          <c:spPr>
            <a:solidFill>
              <a:srgbClr val="00B0F0"/>
            </a:solidFill>
            <a:ln>
              <a:noFill/>
            </a:ln>
            <a:effectLst>
              <a:outerShdw blurRad="57150" dist="19050" dir="5400000" algn="ctr" rotWithShape="0">
                <a:srgbClr val="000000">
                  <a:alpha val="63000"/>
                </a:srgbClr>
              </a:outerShdw>
            </a:effectLst>
            <a:sp3d/>
          </c:spPr>
          <c:dLbls>
            <c:dLbl>
              <c:idx val="0"/>
              <c:layout>
                <c:manualLayout>
                  <c:x val="1.8749999999999972E-2"/>
                  <c:y val="0.1429687412051715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6A87-4570-9A00-BE53F71E4E04}"/>
                </c:ext>
              </c:extLst>
            </c:dLbl>
            <c:dLbl>
              <c:idx val="1"/>
              <c:layout>
                <c:manualLayout>
                  <c:x val="4.0624999999999988E-2"/>
                  <c:y val="-1.1718749279112449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6A87-4570-9A00-BE53F71E4E04}"/>
                </c:ext>
              </c:extLst>
            </c:dLbl>
            <c:dLbl>
              <c:idx val="2"/>
              <c:layout>
                <c:manualLayout>
                  <c:x val="2.343750000000001E-2"/>
                  <c:y val="-1.17187492791124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6A87-4570-9A00-BE53F71E4E04}"/>
                </c:ext>
              </c:extLst>
            </c:dLbl>
            <c:dLbl>
              <c:idx val="3"/>
              <c:layout>
                <c:manualLayout>
                  <c:x val="1.8749999999999999E-2"/>
                  <c:y val="-2.109374870240229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6A87-4570-9A00-BE53F71E4E04}"/>
                </c:ext>
              </c:extLst>
            </c:dLbl>
            <c:dLbl>
              <c:idx val="4"/>
              <c:layout>
                <c:manualLayout>
                  <c:x val="3.7500000000000006E-2"/>
                  <c:y val="4.921874697227188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6A87-4570-9A00-BE53F71E4E0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Лист1!$F$2:$F$5</c:f>
              <c:numCache>
                <c:formatCode>General</c:formatCode>
                <c:ptCount val="4"/>
                <c:pt idx="0">
                  <c:v>108307</c:v>
                </c:pt>
                <c:pt idx="1">
                  <c:v>569284</c:v>
                </c:pt>
                <c:pt idx="2">
                  <c:v>67710</c:v>
                </c:pt>
                <c:pt idx="3">
                  <c:v>5443</c:v>
                </c:pt>
              </c:numCache>
            </c:numRef>
          </c:val>
          <c:shape val="cylinder"/>
          <c:extLst xmlns:c16r2="http://schemas.microsoft.com/office/drawing/2015/06/chart">
            <c:ext xmlns:c16="http://schemas.microsoft.com/office/drawing/2014/chart" uri="{C3380CC4-5D6E-409C-BE32-E72D297353CC}">
              <c16:uniqueId val="{00000004-D76E-435B-9450-6C3B4154A2B1}"/>
            </c:ext>
          </c:extLst>
        </c:ser>
        <c:shape val="box"/>
        <c:axId val="176225280"/>
        <c:axId val="176124672"/>
        <c:axId val="0"/>
      </c:bar3DChart>
      <c:catAx>
        <c:axId val="176225280"/>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6124672"/>
        <c:crosses val="autoZero"/>
        <c:auto val="1"/>
        <c:lblAlgn val="ctr"/>
        <c:lblOffset val="100"/>
      </c:catAx>
      <c:valAx>
        <c:axId val="176124672"/>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6225280"/>
        <c:crosses val="autoZero"/>
        <c:crossBetween val="between"/>
      </c:valAx>
      <c:spPr>
        <a:noFill/>
        <a:ln>
          <a:noFill/>
        </a:ln>
        <a:effectLst/>
      </c:spPr>
    </c:plotArea>
    <c:legend>
      <c:legendPos val="b"/>
      <c:layout>
        <c:manualLayout>
          <c:xMode val="edge"/>
          <c:yMode val="edge"/>
          <c:x val="0.38194756741815888"/>
          <c:y val="0.82756207405613358"/>
          <c:w val="0.22721223094311124"/>
          <c:h val="3.6205343256298012E-2"/>
        </c:manualLayout>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userShapes r:id="rId2"/>
</c:chartSpace>
</file>

<file path=ppt/charts/chart30.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smtClean="0">
                <a:solidFill>
                  <a:schemeClr val="tx1">
                    <a:lumMod val="95000"/>
                    <a:lumOff val="5000"/>
                  </a:schemeClr>
                </a:solidFill>
                <a:latin typeface="Times New Roman" panose="02020603050405020304" pitchFamily="18" charset="0"/>
                <a:cs typeface="Times New Roman" panose="02020603050405020304" pitchFamily="18" charset="0"/>
              </a:rPr>
              <a:t>2022г</a:t>
            </a:r>
            <a:endParaRPr lang="ru-RU" sz="1100" b="1" dirty="0">
              <a:solidFill>
                <a:schemeClr val="tx1">
                  <a:lumMod val="95000"/>
                  <a:lumOff val="5000"/>
                </a:schemeClr>
              </a:solidFill>
              <a:latin typeface="Times New Roman" panose="02020603050405020304" pitchFamily="18" charset="0"/>
              <a:cs typeface="Times New Roman" panose="02020603050405020304" pitchFamily="18" charset="0"/>
            </a:endParaRPr>
          </a:p>
        </c:rich>
      </c:tx>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Продажи</c:v>
                </c:pt>
              </c:strCache>
            </c:strRef>
          </c:tx>
          <c:dPt>
            <c:idx val="0"/>
            <c:spPr>
              <a:solidFill>
                <a:srgbClr val="00B0F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4-4498-4910-9466-FACA6E9B43F6}"/>
              </c:ext>
            </c:extLst>
          </c:dPt>
          <c:dPt>
            <c:idx val="1"/>
            <c:spPr>
              <a:solidFill>
                <a:srgbClr val="FCAAE8"/>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4498-4910-9466-FACA6E9B43F6}"/>
              </c:ext>
            </c:extLst>
          </c:dPt>
          <c:dPt>
            <c:idx val="2"/>
            <c:spPr>
              <a:solidFill>
                <a:srgbClr val="6CF41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2-4498-4910-9466-FACA6E9B43F6}"/>
              </c:ext>
            </c:extLst>
          </c:dPt>
          <c:dPt>
            <c:idx val="3"/>
            <c:spPr>
              <a:solidFill>
                <a:srgbClr val="FFFF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4498-4910-9466-FACA6E9B43F6}"/>
              </c:ext>
            </c:extLst>
          </c:dPt>
          <c:dPt>
            <c:idx val="4"/>
            <c:spPr>
              <a:solidFill>
                <a:schemeClr val="accent4">
                  <a:lumMod val="20000"/>
                  <a:lumOff val="8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4498-4910-9466-FACA6E9B43F6}"/>
              </c:ext>
            </c:extLst>
          </c:dPt>
          <c:dLbls>
            <c:dLbl>
              <c:idx val="4"/>
              <c:delete val="1"/>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Лист1!$A$2:$A$6</c:f>
              <c:strCache>
                <c:ptCount val="4"/>
                <c:pt idx="0">
                  <c:v>Кв.1</c:v>
                </c:pt>
                <c:pt idx="1">
                  <c:v>Кв. 2</c:v>
                </c:pt>
                <c:pt idx="2">
                  <c:v>Кв. 3</c:v>
                </c:pt>
                <c:pt idx="3">
                  <c:v>Кв. 4</c:v>
                </c:pt>
              </c:strCache>
            </c:strRef>
          </c:cat>
          <c:val>
            <c:numRef>
              <c:f>Лист1!$B$2:$B$6</c:f>
              <c:numCache>
                <c:formatCode>0.00%</c:formatCode>
                <c:ptCount val="5"/>
                <c:pt idx="0">
                  <c:v>0.13</c:v>
                </c:pt>
                <c:pt idx="1">
                  <c:v>0.64100000000000046</c:v>
                </c:pt>
                <c:pt idx="2">
                  <c:v>0.223</c:v>
                </c:pt>
                <c:pt idx="3">
                  <c:v>6.0000000000000036E-3</c:v>
                </c:pt>
              </c:numCache>
            </c:numRef>
          </c:val>
          <c:extLst xmlns:c16r2="http://schemas.microsoft.com/office/drawing/2015/06/chart">
            <c:ext xmlns:c16="http://schemas.microsoft.com/office/drawing/2014/chart" uri="{C3380CC4-5D6E-409C-BE32-E72D297353CC}">
              <c16:uniqueId val="{00000000-4498-4910-9466-FACA6E9B43F6}"/>
            </c:ext>
          </c:extLst>
        </c:ser>
        <c:dLbls>
          <c:showVal val="1"/>
        </c:dLbls>
      </c:pie3D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a:glow rad="127000">
        <a:schemeClr val="accent1">
          <a:lumMod val="60000"/>
          <a:lumOff val="40000"/>
        </a:schemeClr>
      </a:glow>
      <a:softEdge rad="12700"/>
    </a:effectLst>
  </c:spPr>
  <c:txPr>
    <a:bodyPr/>
    <a:lstStyle/>
    <a:p>
      <a:pPr>
        <a:defRPr/>
      </a:pPr>
      <a:endParaRPr lang="ru-RU"/>
    </a:p>
  </c:txPr>
  <c:externalData r:id="rId1"/>
</c:chartSpace>
</file>

<file path=ppt/charts/chart31.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smtClean="0">
                <a:solidFill>
                  <a:schemeClr val="tx1">
                    <a:lumMod val="95000"/>
                    <a:lumOff val="5000"/>
                  </a:schemeClr>
                </a:solidFill>
                <a:latin typeface="Times New Roman" panose="02020603050405020304" pitchFamily="18" charset="0"/>
                <a:cs typeface="Times New Roman" panose="02020603050405020304" pitchFamily="18" charset="0"/>
              </a:rPr>
              <a:t>2023г</a:t>
            </a:r>
            <a:endParaRPr lang="ru-RU" sz="1100" b="1" dirty="0">
              <a:solidFill>
                <a:schemeClr val="tx1">
                  <a:lumMod val="95000"/>
                  <a:lumOff val="5000"/>
                </a:schemeClr>
              </a:solidFill>
              <a:latin typeface="Times New Roman" panose="02020603050405020304" pitchFamily="18" charset="0"/>
              <a:cs typeface="Times New Roman" panose="02020603050405020304" pitchFamily="18" charset="0"/>
            </a:endParaRPr>
          </a:p>
        </c:rich>
      </c:tx>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Продажи</c:v>
                </c:pt>
              </c:strCache>
            </c:strRef>
          </c:tx>
          <c:dPt>
            <c:idx val="0"/>
            <c:spPr>
              <a:solidFill>
                <a:srgbClr val="00B0F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4-4498-4910-9466-FACA6E9B43F6}"/>
              </c:ext>
            </c:extLst>
          </c:dPt>
          <c:dPt>
            <c:idx val="1"/>
            <c:spPr>
              <a:solidFill>
                <a:srgbClr val="FCAAE8"/>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4498-4910-9466-FACA6E9B43F6}"/>
              </c:ext>
            </c:extLst>
          </c:dPt>
          <c:dPt>
            <c:idx val="2"/>
            <c:spPr>
              <a:solidFill>
                <a:srgbClr val="6CF41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2-4498-4910-9466-FACA6E9B43F6}"/>
              </c:ext>
            </c:extLst>
          </c:dPt>
          <c:dPt>
            <c:idx val="3"/>
            <c:spPr>
              <a:solidFill>
                <a:srgbClr val="FFFF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4498-4910-9466-FACA6E9B43F6}"/>
              </c:ext>
            </c:extLst>
          </c:dPt>
          <c:dPt>
            <c:idx val="4"/>
            <c:spPr>
              <a:solidFill>
                <a:schemeClr val="accent4">
                  <a:lumMod val="20000"/>
                  <a:lumOff val="8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4498-4910-9466-FACA6E9B43F6}"/>
              </c:ext>
            </c:extLst>
          </c:dPt>
          <c:dLbls>
            <c:dLbl>
              <c:idx val="4"/>
              <c:delete val="1"/>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Лист1!$A$2:$A$6</c:f>
              <c:strCache>
                <c:ptCount val="4"/>
                <c:pt idx="0">
                  <c:v>Кв.1</c:v>
                </c:pt>
                <c:pt idx="1">
                  <c:v>Кв. 2</c:v>
                </c:pt>
                <c:pt idx="2">
                  <c:v>Кв. 3</c:v>
                </c:pt>
                <c:pt idx="3">
                  <c:v>Кв. 4</c:v>
                </c:pt>
              </c:strCache>
            </c:strRef>
          </c:cat>
          <c:val>
            <c:numRef>
              <c:f>Лист1!$B$2:$B$6</c:f>
              <c:numCache>
                <c:formatCode>0.00%</c:formatCode>
                <c:ptCount val="5"/>
                <c:pt idx="0">
                  <c:v>0.1450000000000001</c:v>
                </c:pt>
                <c:pt idx="1">
                  <c:v>0.70700000000000041</c:v>
                </c:pt>
                <c:pt idx="2">
                  <c:v>0.18500000000000011</c:v>
                </c:pt>
                <c:pt idx="3">
                  <c:v>1.0999999999999998E-2</c:v>
                </c:pt>
              </c:numCache>
            </c:numRef>
          </c:val>
          <c:extLst xmlns:c16r2="http://schemas.microsoft.com/office/drawing/2015/06/chart">
            <c:ext xmlns:c16="http://schemas.microsoft.com/office/drawing/2014/chart" uri="{C3380CC4-5D6E-409C-BE32-E72D297353CC}">
              <c16:uniqueId val="{00000000-4498-4910-9466-FACA6E9B43F6}"/>
            </c:ext>
          </c:extLst>
        </c:ser>
        <c:dLbls>
          <c:showVal val="1"/>
        </c:dLbls>
      </c:pie3D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a:glow rad="127000">
        <a:schemeClr val="accent1">
          <a:lumMod val="60000"/>
          <a:lumOff val="40000"/>
        </a:schemeClr>
      </a:glow>
      <a:softEdge rad="12700"/>
    </a:effectLst>
  </c:spPr>
  <c:txPr>
    <a:bodyPr/>
    <a:lstStyle/>
    <a:p>
      <a:pPr>
        <a:defRPr/>
      </a:pPr>
      <a:endParaRPr lang="ru-RU"/>
    </a:p>
  </c:txPr>
  <c:externalData r:id="rId1"/>
</c:chartSpace>
</file>

<file path=ppt/charts/chart32.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smtClean="0">
                <a:solidFill>
                  <a:schemeClr val="tx1">
                    <a:lumMod val="95000"/>
                    <a:lumOff val="5000"/>
                  </a:schemeClr>
                </a:solidFill>
                <a:latin typeface="Times New Roman" panose="02020603050405020304" pitchFamily="18" charset="0"/>
                <a:cs typeface="Times New Roman" panose="02020603050405020304" pitchFamily="18" charset="0"/>
              </a:rPr>
              <a:t>2024г</a:t>
            </a:r>
            <a:endParaRPr lang="ru-RU" sz="1100" b="1" dirty="0">
              <a:solidFill>
                <a:schemeClr val="tx1">
                  <a:lumMod val="95000"/>
                  <a:lumOff val="5000"/>
                </a:schemeClr>
              </a:solidFill>
              <a:latin typeface="Times New Roman" panose="02020603050405020304" pitchFamily="18" charset="0"/>
              <a:cs typeface="Times New Roman" panose="02020603050405020304" pitchFamily="18" charset="0"/>
            </a:endParaRPr>
          </a:p>
        </c:rich>
      </c:tx>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Продажи</c:v>
                </c:pt>
              </c:strCache>
            </c:strRef>
          </c:tx>
          <c:dPt>
            <c:idx val="0"/>
            <c:spPr>
              <a:solidFill>
                <a:srgbClr val="00B0F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4-4498-4910-9466-FACA6E9B43F6}"/>
              </c:ext>
            </c:extLst>
          </c:dPt>
          <c:dPt>
            <c:idx val="1"/>
            <c:spPr>
              <a:solidFill>
                <a:srgbClr val="FCAAE8"/>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4498-4910-9466-FACA6E9B43F6}"/>
              </c:ext>
            </c:extLst>
          </c:dPt>
          <c:dPt>
            <c:idx val="2"/>
            <c:spPr>
              <a:solidFill>
                <a:srgbClr val="6CF41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2-4498-4910-9466-FACA6E9B43F6}"/>
              </c:ext>
            </c:extLst>
          </c:dPt>
          <c:dPt>
            <c:idx val="3"/>
            <c:spPr>
              <a:solidFill>
                <a:srgbClr val="FFFF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4498-4910-9466-FACA6E9B43F6}"/>
              </c:ext>
            </c:extLst>
          </c:dPt>
          <c:dPt>
            <c:idx val="4"/>
            <c:spPr>
              <a:solidFill>
                <a:schemeClr val="accent4">
                  <a:lumMod val="20000"/>
                  <a:lumOff val="8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4498-4910-9466-FACA6E9B43F6}"/>
              </c:ext>
            </c:extLst>
          </c:dPt>
          <c:dLbls>
            <c:dLbl>
              <c:idx val="4"/>
              <c:delete val="1"/>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Лист1!$A$2:$A$6</c:f>
              <c:strCache>
                <c:ptCount val="4"/>
                <c:pt idx="0">
                  <c:v>Кв.1</c:v>
                </c:pt>
                <c:pt idx="1">
                  <c:v>Кв. 2</c:v>
                </c:pt>
                <c:pt idx="2">
                  <c:v>Кв. 3</c:v>
                </c:pt>
                <c:pt idx="3">
                  <c:v>Кв. 4</c:v>
                </c:pt>
              </c:strCache>
            </c:strRef>
          </c:cat>
          <c:val>
            <c:numRef>
              <c:f>Лист1!$B$2:$B$6</c:f>
              <c:numCache>
                <c:formatCode>0.00%</c:formatCode>
                <c:ptCount val="5"/>
                <c:pt idx="0">
                  <c:v>0.13</c:v>
                </c:pt>
                <c:pt idx="1">
                  <c:v>0.64100000000000046</c:v>
                </c:pt>
                <c:pt idx="2">
                  <c:v>0.223</c:v>
                </c:pt>
                <c:pt idx="3">
                  <c:v>6.0000000000000036E-3</c:v>
                </c:pt>
              </c:numCache>
            </c:numRef>
          </c:val>
          <c:extLst xmlns:c16r2="http://schemas.microsoft.com/office/drawing/2015/06/chart">
            <c:ext xmlns:c16="http://schemas.microsoft.com/office/drawing/2014/chart" uri="{C3380CC4-5D6E-409C-BE32-E72D297353CC}">
              <c16:uniqueId val="{00000000-4498-4910-9466-FACA6E9B43F6}"/>
            </c:ext>
          </c:extLst>
        </c:ser>
        <c:dLbls>
          <c:showVal val="1"/>
        </c:dLbls>
      </c:pie3D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a:glow rad="127000">
        <a:schemeClr val="accent1">
          <a:lumMod val="60000"/>
          <a:lumOff val="40000"/>
        </a:schemeClr>
      </a:glow>
      <a:softEdge rad="12700"/>
    </a:effectLst>
  </c:spPr>
  <c:txPr>
    <a:bodyPr/>
    <a:lstStyle/>
    <a:p>
      <a:pPr>
        <a:defRPr/>
      </a:pPr>
      <a:endParaRPr lang="ru-RU"/>
    </a:p>
  </c:txPr>
  <c:externalData r:id="rId1"/>
</c:chartSpace>
</file>

<file path=ppt/charts/chart33.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smtClean="0">
                <a:solidFill>
                  <a:schemeClr val="tx1">
                    <a:lumMod val="95000"/>
                    <a:lumOff val="5000"/>
                  </a:schemeClr>
                </a:solidFill>
                <a:latin typeface="Times New Roman" panose="02020603050405020304" pitchFamily="18" charset="0"/>
                <a:cs typeface="Times New Roman" panose="02020603050405020304" pitchFamily="18" charset="0"/>
              </a:rPr>
              <a:t>2025г</a:t>
            </a:r>
            <a:endParaRPr lang="ru-RU" sz="1100" b="1" dirty="0">
              <a:solidFill>
                <a:schemeClr val="tx1">
                  <a:lumMod val="95000"/>
                  <a:lumOff val="5000"/>
                </a:schemeClr>
              </a:solidFill>
              <a:latin typeface="Times New Roman" panose="02020603050405020304" pitchFamily="18" charset="0"/>
              <a:cs typeface="Times New Roman" panose="02020603050405020304" pitchFamily="18" charset="0"/>
            </a:endParaRPr>
          </a:p>
        </c:rich>
      </c:tx>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Продажи</c:v>
                </c:pt>
              </c:strCache>
            </c:strRef>
          </c:tx>
          <c:dPt>
            <c:idx val="0"/>
            <c:spPr>
              <a:solidFill>
                <a:srgbClr val="00B0F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4-4498-4910-9466-FACA6E9B43F6}"/>
              </c:ext>
            </c:extLst>
          </c:dPt>
          <c:dPt>
            <c:idx val="1"/>
            <c:spPr>
              <a:solidFill>
                <a:srgbClr val="FCAAE8"/>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4498-4910-9466-FACA6E9B43F6}"/>
              </c:ext>
            </c:extLst>
          </c:dPt>
          <c:dPt>
            <c:idx val="2"/>
            <c:spPr>
              <a:solidFill>
                <a:srgbClr val="6CF41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2-4498-4910-9466-FACA6E9B43F6}"/>
              </c:ext>
            </c:extLst>
          </c:dPt>
          <c:dPt>
            <c:idx val="3"/>
            <c:spPr>
              <a:solidFill>
                <a:srgbClr val="FFFF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4498-4910-9466-FACA6E9B43F6}"/>
              </c:ext>
            </c:extLst>
          </c:dPt>
          <c:dPt>
            <c:idx val="4"/>
            <c:spPr>
              <a:solidFill>
                <a:schemeClr val="accent4">
                  <a:lumMod val="20000"/>
                  <a:lumOff val="8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4498-4910-9466-FACA6E9B43F6}"/>
              </c:ext>
            </c:extLst>
          </c:dPt>
          <c:dLbls>
            <c:dLbl>
              <c:idx val="4"/>
              <c:delete val="1"/>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Лист1!$A$2:$A$6</c:f>
              <c:strCache>
                <c:ptCount val="4"/>
                <c:pt idx="0">
                  <c:v>Кв.1</c:v>
                </c:pt>
                <c:pt idx="1">
                  <c:v>Кв. 2</c:v>
                </c:pt>
                <c:pt idx="2">
                  <c:v>Кв. 3</c:v>
                </c:pt>
                <c:pt idx="3">
                  <c:v>Кв. 4</c:v>
                </c:pt>
              </c:strCache>
            </c:strRef>
          </c:cat>
          <c:val>
            <c:numRef>
              <c:f>Лист1!$B$2:$B$6</c:f>
              <c:numCache>
                <c:formatCode>0.00%</c:formatCode>
                <c:ptCount val="5"/>
                <c:pt idx="0">
                  <c:v>0.1450000000000001</c:v>
                </c:pt>
                <c:pt idx="1">
                  <c:v>0.70700000000000041</c:v>
                </c:pt>
                <c:pt idx="2">
                  <c:v>0.18500000000000011</c:v>
                </c:pt>
                <c:pt idx="3">
                  <c:v>3.6999999999999998E-2</c:v>
                </c:pt>
              </c:numCache>
            </c:numRef>
          </c:val>
          <c:extLst xmlns:c16r2="http://schemas.microsoft.com/office/drawing/2015/06/chart">
            <c:ext xmlns:c16="http://schemas.microsoft.com/office/drawing/2014/chart" uri="{C3380CC4-5D6E-409C-BE32-E72D297353CC}">
              <c16:uniqueId val="{00000000-4498-4910-9466-FACA6E9B43F6}"/>
            </c:ext>
          </c:extLst>
        </c:ser>
        <c:dLbls>
          <c:showVal val="1"/>
        </c:dLbls>
      </c:pie3D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a:glow rad="127000">
        <a:schemeClr val="accent1">
          <a:lumMod val="60000"/>
          <a:lumOff val="40000"/>
        </a:schemeClr>
      </a:glow>
      <a:softEdge rad="12700"/>
    </a:effectLst>
  </c:spPr>
  <c:txPr>
    <a:bodyPr/>
    <a:lstStyle/>
    <a:p>
      <a:pPr>
        <a:defRPr/>
      </a:pPr>
      <a:endParaRPr lang="ru-RU"/>
    </a:p>
  </c:txPr>
  <c:externalData r:id="rId1"/>
</c:chartSpace>
</file>

<file path=ppt/charts/chart34.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smtClean="0">
                <a:solidFill>
                  <a:schemeClr val="tx1">
                    <a:lumMod val="95000"/>
                    <a:lumOff val="5000"/>
                  </a:schemeClr>
                </a:solidFill>
                <a:latin typeface="Times New Roman" panose="02020603050405020304" pitchFamily="18" charset="0"/>
                <a:cs typeface="Times New Roman" panose="02020603050405020304" pitchFamily="18" charset="0"/>
              </a:rPr>
              <a:t>2026г</a:t>
            </a:r>
            <a:endParaRPr lang="ru-RU" sz="1100" b="1" dirty="0">
              <a:solidFill>
                <a:schemeClr val="tx1">
                  <a:lumMod val="95000"/>
                  <a:lumOff val="5000"/>
                </a:schemeClr>
              </a:solidFill>
              <a:latin typeface="Times New Roman" panose="02020603050405020304" pitchFamily="18" charset="0"/>
              <a:cs typeface="Times New Roman" panose="02020603050405020304" pitchFamily="18" charset="0"/>
            </a:endParaRPr>
          </a:p>
        </c:rich>
      </c:tx>
      <c:layout/>
      <c:spPr>
        <a:noFill/>
        <a:ln>
          <a:noFill/>
        </a:ln>
        <a:effectLst/>
      </c:spPr>
    </c:title>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pie3DChart>
        <c:varyColors val="1"/>
        <c:ser>
          <c:idx val="0"/>
          <c:order val="0"/>
          <c:tx>
            <c:strRef>
              <c:f>Лист1!$B$1</c:f>
              <c:strCache>
                <c:ptCount val="1"/>
                <c:pt idx="0">
                  <c:v>Продажи</c:v>
                </c:pt>
              </c:strCache>
            </c:strRef>
          </c:tx>
          <c:dPt>
            <c:idx val="0"/>
            <c:spPr>
              <a:solidFill>
                <a:srgbClr val="00B0F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4-4498-4910-9466-FACA6E9B43F6}"/>
              </c:ext>
            </c:extLst>
          </c:dPt>
          <c:dPt>
            <c:idx val="1"/>
            <c:spPr>
              <a:solidFill>
                <a:srgbClr val="FCAAE8"/>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4498-4910-9466-FACA6E9B43F6}"/>
              </c:ext>
            </c:extLst>
          </c:dPt>
          <c:dPt>
            <c:idx val="2"/>
            <c:spPr>
              <a:solidFill>
                <a:srgbClr val="6CF41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2-4498-4910-9466-FACA6E9B43F6}"/>
              </c:ext>
            </c:extLst>
          </c:dPt>
          <c:dPt>
            <c:idx val="3"/>
            <c:spPr>
              <a:solidFill>
                <a:srgbClr val="FFFF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4498-4910-9466-FACA6E9B43F6}"/>
              </c:ext>
            </c:extLst>
          </c:dPt>
          <c:dPt>
            <c:idx val="4"/>
            <c:spPr>
              <a:solidFill>
                <a:schemeClr val="accent4">
                  <a:lumMod val="20000"/>
                  <a:lumOff val="8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4498-4910-9466-FACA6E9B43F6}"/>
              </c:ext>
            </c:extLst>
          </c:dPt>
          <c:dLbls>
            <c:dLbl>
              <c:idx val="4"/>
              <c:delete val="1"/>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Лист1!$A$2:$A$6</c:f>
              <c:strCache>
                <c:ptCount val="4"/>
                <c:pt idx="0">
                  <c:v>Кв.1</c:v>
                </c:pt>
                <c:pt idx="1">
                  <c:v>Кв. 2</c:v>
                </c:pt>
                <c:pt idx="2">
                  <c:v>Кв. 3</c:v>
                </c:pt>
                <c:pt idx="3">
                  <c:v>Кв. 4</c:v>
                </c:pt>
              </c:strCache>
            </c:strRef>
          </c:cat>
          <c:val>
            <c:numRef>
              <c:f>Лист1!$B$2:$B$6</c:f>
              <c:numCache>
                <c:formatCode>0.00%</c:formatCode>
                <c:ptCount val="5"/>
                <c:pt idx="0">
                  <c:v>0.14400000000000004</c:v>
                </c:pt>
                <c:pt idx="1">
                  <c:v>0.75800000000000045</c:v>
                </c:pt>
                <c:pt idx="2">
                  <c:v>9.0000000000000024E-2</c:v>
                </c:pt>
                <c:pt idx="3">
                  <c:v>8.0000000000000088E-3</c:v>
                </c:pt>
              </c:numCache>
            </c:numRef>
          </c:val>
          <c:extLst xmlns:c16r2="http://schemas.microsoft.com/office/drawing/2015/06/chart">
            <c:ext xmlns:c16="http://schemas.microsoft.com/office/drawing/2014/chart" uri="{C3380CC4-5D6E-409C-BE32-E72D297353CC}">
              <c16:uniqueId val="{00000000-4498-4910-9466-FACA6E9B43F6}"/>
            </c:ext>
          </c:extLst>
        </c:ser>
        <c:dLbls>
          <c:showVal val="1"/>
        </c:dLbls>
      </c:pie3D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a:glow rad="127000">
        <a:schemeClr val="accent1">
          <a:lumMod val="60000"/>
          <a:lumOff val="40000"/>
        </a:schemeClr>
      </a:glow>
      <a:softEdge rad="12700"/>
    </a:effectLst>
  </c:spPr>
  <c:txPr>
    <a:bodyPr/>
    <a:lstStyle/>
    <a:p>
      <a:pPr>
        <a:defRPr/>
      </a:pPr>
      <a:endParaRPr lang="ru-RU"/>
    </a:p>
  </c:txPr>
  <c:externalData r:id="rId1"/>
</c:chartSpace>
</file>

<file path=ppt/charts/chart35.xml><?xml version="1.0" encoding="utf-8"?>
<c:chartSpace xmlns:c="http://schemas.openxmlformats.org/drawingml/2006/chart" xmlns:a="http://schemas.openxmlformats.org/drawingml/2006/main" xmlns:r="http://schemas.openxmlformats.org/officeDocument/2006/relationships">
  <c:lang val="ru-RU"/>
  <c:chart>
    <c:title>
      <c:tx>
        <c:rich>
          <a:bodyPr rot="0" spcFirstLastPara="1" vertOverflow="ellipsis" vert="horz" wrap="square" anchor="ctr" anchorCtr="1"/>
          <a:lstStyle/>
          <a:p>
            <a:pPr>
              <a:defRPr sz="12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200">
                <a:solidFill>
                  <a:schemeClr val="tx1">
                    <a:lumMod val="95000"/>
                    <a:lumOff val="5000"/>
                  </a:schemeClr>
                </a:solidFill>
                <a:latin typeface="Times New Roman" panose="02020603050405020304" pitchFamily="18" charset="0"/>
                <a:cs typeface="Times New Roman" panose="02020603050405020304" pitchFamily="18" charset="0"/>
              </a:rPr>
              <a:t>Динамика расходов (тыс.руб)</a:t>
            </a:r>
          </a:p>
        </c:rich>
      </c:tx>
      <c:layout/>
      <c:spPr>
        <a:noFill/>
        <a:ln>
          <a:noFill/>
        </a:ln>
        <a:effectLst/>
      </c:spPr>
    </c:title>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stacked"/>
        <c:ser>
          <c:idx val="0"/>
          <c:order val="0"/>
          <c:tx>
            <c:strRef>
              <c:f>Лист1!$B$1</c:f>
              <c:strCache>
                <c:ptCount val="1"/>
                <c:pt idx="0">
                  <c:v>программные</c:v>
                </c:pt>
              </c:strCache>
            </c:strRef>
          </c:tx>
          <c:spPr>
            <a:solidFill>
              <a:srgbClr val="FCAAE8"/>
            </a:solidFill>
            <a:ln>
              <a:noFill/>
            </a:ln>
            <a:effectLst>
              <a:outerShdw blurRad="57150" dist="19050" dir="5400000" algn="ctr" rotWithShape="0">
                <a:srgbClr val="000000">
                  <a:alpha val="63000"/>
                </a:srgbClr>
              </a:outerShdw>
            </a:effectLst>
            <a:sp3d/>
          </c:spP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c:v>
                </c:pt>
                <c:pt idx="1">
                  <c:v>2023г</c:v>
                </c:pt>
                <c:pt idx="2">
                  <c:v>2024г</c:v>
                </c:pt>
                <c:pt idx="3">
                  <c:v>2025г</c:v>
                </c:pt>
                <c:pt idx="4">
                  <c:v>2026г</c:v>
                </c:pt>
              </c:strCache>
            </c:strRef>
          </c:cat>
          <c:val>
            <c:numRef>
              <c:f>Лист1!$B$2:$B$6</c:f>
              <c:numCache>
                <c:formatCode>0.00</c:formatCode>
                <c:ptCount val="5"/>
                <c:pt idx="0">
                  <c:v>656944</c:v>
                </c:pt>
                <c:pt idx="1">
                  <c:v>779677</c:v>
                </c:pt>
                <c:pt idx="2">
                  <c:v>885876</c:v>
                </c:pt>
                <c:pt idx="3">
                  <c:v>700588</c:v>
                </c:pt>
                <c:pt idx="4">
                  <c:v>715566</c:v>
                </c:pt>
              </c:numCache>
            </c:numRef>
          </c:val>
          <c:extLst xmlns:c16r2="http://schemas.microsoft.com/office/drawing/2015/06/chart">
            <c:ext xmlns:c16="http://schemas.microsoft.com/office/drawing/2014/chart" uri="{C3380CC4-5D6E-409C-BE32-E72D297353CC}">
              <c16:uniqueId val="{00000000-0676-4F03-9449-E1A6BC97F9C3}"/>
            </c:ext>
          </c:extLst>
        </c:ser>
        <c:ser>
          <c:idx val="1"/>
          <c:order val="1"/>
          <c:tx>
            <c:strRef>
              <c:f>Лист1!$C$1</c:f>
              <c:strCache>
                <c:ptCount val="1"/>
                <c:pt idx="0">
                  <c:v>непрограммные</c:v>
                </c:pt>
              </c:strCache>
            </c:strRef>
          </c:tx>
          <c:spPr>
            <a:solidFill>
              <a:srgbClr val="FF0000"/>
            </a:solidFill>
            <a:ln>
              <a:noFill/>
            </a:ln>
            <a:effectLst>
              <a:outerShdw blurRad="57150" dist="19050" dir="5400000" algn="ctr" rotWithShape="0">
                <a:srgbClr val="000000">
                  <a:alpha val="63000"/>
                </a:srgbClr>
              </a:outerShdw>
            </a:effectLst>
            <a:sp3d/>
          </c:spPr>
          <c:dLbls>
            <c:dLbl>
              <c:idx val="0"/>
              <c:layout>
                <c:manualLayout>
                  <c:x val="3.1250000000000093E-3"/>
                  <c:y val="-5.15624968280947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0676-4F03-9449-E1A6BC97F9C3}"/>
                </c:ext>
              </c:extLst>
            </c:dLbl>
            <c:dLbl>
              <c:idx val="1"/>
              <c:layout>
                <c:manualLayout>
                  <c:x val="1.5625000000000051E-3"/>
                  <c:y val="-5.624999653973939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0676-4F03-9449-E1A6BC97F9C3}"/>
                </c:ext>
              </c:extLst>
            </c:dLbl>
            <c:dLbl>
              <c:idx val="2"/>
              <c:layout>
                <c:manualLayout>
                  <c:x val="0"/>
                  <c:y val="-6.562499596302930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0676-4F03-9449-E1A6BC97F9C3}"/>
                </c:ext>
              </c:extLst>
            </c:dLbl>
            <c:dLbl>
              <c:idx val="3"/>
              <c:layout>
                <c:manualLayout>
                  <c:x val="3.1250000000000093E-3"/>
                  <c:y val="-5.15624968280947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0676-4F03-9449-E1A6BC97F9C3}"/>
                </c:ext>
              </c:extLst>
            </c:dLbl>
            <c:dLbl>
              <c:idx val="4"/>
              <c:layout>
                <c:manualLayout>
                  <c:x val="0"/>
                  <c:y val="-5.859374639556188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0676-4F03-9449-E1A6BC97F9C3}"/>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c:v>
                </c:pt>
                <c:pt idx="1">
                  <c:v>2023г</c:v>
                </c:pt>
                <c:pt idx="2">
                  <c:v>2024г</c:v>
                </c:pt>
                <c:pt idx="3">
                  <c:v>2025г</c:v>
                </c:pt>
                <c:pt idx="4">
                  <c:v>2026г</c:v>
                </c:pt>
              </c:strCache>
            </c:strRef>
          </c:cat>
          <c:val>
            <c:numRef>
              <c:f>Лист1!$C$2:$C$6</c:f>
              <c:numCache>
                <c:formatCode>0.00</c:formatCode>
                <c:ptCount val="5"/>
                <c:pt idx="0">
                  <c:v>36564</c:v>
                </c:pt>
                <c:pt idx="1">
                  <c:v>35815</c:v>
                </c:pt>
                <c:pt idx="2">
                  <c:v>39696</c:v>
                </c:pt>
                <c:pt idx="3">
                  <c:v>34094</c:v>
                </c:pt>
                <c:pt idx="4">
                  <c:v>35178</c:v>
                </c:pt>
              </c:numCache>
            </c:numRef>
          </c:val>
          <c:extLst xmlns:c16r2="http://schemas.microsoft.com/office/drawing/2015/06/chart">
            <c:ext xmlns:c16="http://schemas.microsoft.com/office/drawing/2014/chart" uri="{C3380CC4-5D6E-409C-BE32-E72D297353CC}">
              <c16:uniqueId val="{00000001-0676-4F03-9449-E1A6BC97F9C3}"/>
            </c:ext>
          </c:extLst>
        </c:ser>
        <c:dLbls>
          <c:showVal val="1"/>
        </c:dLbls>
        <c:shape val="cylinder"/>
        <c:axId val="177511040"/>
        <c:axId val="177521024"/>
        <c:axId val="0"/>
      </c:bar3DChart>
      <c:catAx>
        <c:axId val="177511040"/>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521024"/>
        <c:crosses val="autoZero"/>
        <c:auto val="1"/>
        <c:lblAlgn val="ctr"/>
        <c:lblOffset val="100"/>
      </c:catAx>
      <c:valAx>
        <c:axId val="177521024"/>
        <c:scaling>
          <c:orientation val="minMax"/>
        </c:scaling>
        <c:axPos val="l"/>
        <c:majorGridlines>
          <c:spPr>
            <a:ln w="9525" cap="flat" cmpd="sng" algn="ctr">
              <a:solidFill>
                <a:schemeClr val="tx1">
                  <a:lumMod val="15000"/>
                  <a:lumOff val="85000"/>
                </a:schemeClr>
              </a:solidFill>
              <a:round/>
            </a:ln>
            <a:effectLst/>
          </c:spPr>
        </c:majorGridlines>
        <c:numFmt formatCode="0.00"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511040"/>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36.xml><?xml version="1.0" encoding="utf-8"?>
<c:chartSpace xmlns:c="http://schemas.openxmlformats.org/drawingml/2006/chart" xmlns:a="http://schemas.openxmlformats.org/drawingml/2006/main" xmlns:r="http://schemas.openxmlformats.org/officeDocument/2006/relationships">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социальная сфера</c:v>
                </c:pt>
              </c:strCache>
            </c:strRef>
          </c:tx>
          <c:spPr>
            <a:solidFill>
              <a:schemeClr val="accent2">
                <a:lumMod val="40000"/>
                <a:lumOff val="60000"/>
              </a:schemeClr>
            </a:solidFill>
            <a:ln>
              <a:noFill/>
            </a:ln>
            <a:effectLst/>
            <a:sp3d/>
          </c:spP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c:v>
                </c:pt>
                <c:pt idx="1">
                  <c:v>2023г</c:v>
                </c:pt>
                <c:pt idx="2">
                  <c:v>2024г</c:v>
                </c:pt>
                <c:pt idx="3">
                  <c:v>2025г</c:v>
                </c:pt>
                <c:pt idx="4">
                  <c:v>2026г</c:v>
                </c:pt>
              </c:strCache>
            </c:strRef>
          </c:cat>
          <c:val>
            <c:numRef>
              <c:f>Лист1!$B$2:$B$6</c:f>
              <c:numCache>
                <c:formatCode>General</c:formatCode>
                <c:ptCount val="5"/>
                <c:pt idx="0">
                  <c:v>485302</c:v>
                </c:pt>
                <c:pt idx="1">
                  <c:v>521161</c:v>
                </c:pt>
                <c:pt idx="2">
                  <c:v>546238</c:v>
                </c:pt>
                <c:pt idx="3">
                  <c:v>520982</c:v>
                </c:pt>
                <c:pt idx="4">
                  <c:v>559409</c:v>
                </c:pt>
              </c:numCache>
            </c:numRef>
          </c:val>
          <c:extLst xmlns:c16r2="http://schemas.microsoft.com/office/drawing/2015/06/chart">
            <c:ext xmlns:c16="http://schemas.microsoft.com/office/drawing/2014/chart" uri="{C3380CC4-5D6E-409C-BE32-E72D297353CC}">
              <c16:uniqueId val="{00000000-775E-4A66-A0F1-C8A7643641F5}"/>
            </c:ext>
          </c:extLst>
        </c:ser>
        <c:ser>
          <c:idx val="1"/>
          <c:order val="1"/>
          <c:tx>
            <c:strRef>
              <c:f>Лист1!$C$1</c:f>
              <c:strCache>
                <c:ptCount val="1"/>
                <c:pt idx="0">
                  <c:v>общего характера</c:v>
                </c:pt>
              </c:strCache>
            </c:strRef>
          </c:tx>
          <c:spPr>
            <a:solidFill>
              <a:srgbClr val="FFFF99"/>
            </a:solidFill>
            <a:ln>
              <a:noFill/>
            </a:ln>
            <a:effectLst/>
            <a:sp3d/>
          </c:spPr>
          <c:dLbls>
            <c:dLbl>
              <c:idx val="0"/>
              <c:layout>
                <c:manualLayout>
                  <c:x val="1.36241323270915E-2"/>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775E-4A66-A0F1-C8A7643641F5}"/>
                </c:ext>
              </c:extLst>
            </c:dLbl>
            <c:dLbl>
              <c:idx val="1"/>
              <c:layout>
                <c:manualLayout>
                  <c:x val="1.9816919748496725E-2"/>
                  <c:y val="-2.9342723004694834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775E-4A66-A0F1-C8A7643641F5}"/>
                </c:ext>
              </c:extLst>
            </c:dLbl>
            <c:dLbl>
              <c:idx val="2"/>
              <c:layout>
                <c:manualLayout>
                  <c:x val="2.4771149685621142E-2"/>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775E-4A66-A0F1-C8A7643641F5}"/>
                </c:ext>
              </c:extLst>
            </c:dLbl>
            <c:dLbl>
              <c:idx val="3"/>
              <c:layout>
                <c:manualLayout>
                  <c:x val="1.6101247295653549E-2"/>
                  <c:y val="-5.8685446009390744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775E-4A66-A0F1-C8A7643641F5}"/>
                </c:ext>
              </c:extLst>
            </c:dLbl>
            <c:dLbl>
              <c:idx val="4"/>
              <c:layout>
                <c:manualLayout>
                  <c:x val="1.4862689811372601E-2"/>
                  <c:y val="-1.1737089201878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775E-4A66-A0F1-C8A7643641F5}"/>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c:v>
                </c:pt>
                <c:pt idx="1">
                  <c:v>2023г</c:v>
                </c:pt>
                <c:pt idx="2">
                  <c:v>2024г</c:v>
                </c:pt>
                <c:pt idx="3">
                  <c:v>2025г</c:v>
                </c:pt>
                <c:pt idx="4">
                  <c:v>2026г</c:v>
                </c:pt>
              </c:strCache>
            </c:strRef>
          </c:cat>
          <c:val>
            <c:numRef>
              <c:f>Лист1!$C$2:$C$6</c:f>
              <c:numCache>
                <c:formatCode>General</c:formatCode>
                <c:ptCount val="5"/>
                <c:pt idx="0">
                  <c:v>92979</c:v>
                </c:pt>
                <c:pt idx="1">
                  <c:v>124824</c:v>
                </c:pt>
                <c:pt idx="2">
                  <c:v>151056</c:v>
                </c:pt>
                <c:pt idx="3">
                  <c:v>127157</c:v>
                </c:pt>
                <c:pt idx="4">
                  <c:v>133266</c:v>
                </c:pt>
              </c:numCache>
            </c:numRef>
          </c:val>
          <c:extLst xmlns:c16r2="http://schemas.microsoft.com/office/drawing/2015/06/chart">
            <c:ext xmlns:c16="http://schemas.microsoft.com/office/drawing/2014/chart" uri="{C3380CC4-5D6E-409C-BE32-E72D297353CC}">
              <c16:uniqueId val="{00000001-775E-4A66-A0F1-C8A7643641F5}"/>
            </c:ext>
          </c:extLst>
        </c:ser>
        <c:ser>
          <c:idx val="2"/>
          <c:order val="2"/>
          <c:tx>
            <c:strRef>
              <c:f>Лист1!$D$1</c:f>
              <c:strCache>
                <c:ptCount val="1"/>
                <c:pt idx="0">
                  <c:v>безопасность жизнедеятельности</c:v>
                </c:pt>
              </c:strCache>
            </c:strRef>
          </c:tx>
          <c:spPr>
            <a:solidFill>
              <a:schemeClr val="accent6">
                <a:lumMod val="40000"/>
                <a:lumOff val="60000"/>
              </a:schemeClr>
            </a:solidFill>
            <a:ln>
              <a:noFill/>
            </a:ln>
            <a:effectLst/>
            <a:sp3d/>
          </c:spPr>
          <c:dLbls>
            <c:dLbl>
              <c:idx val="0"/>
              <c:layout>
                <c:manualLayout>
                  <c:x val="2.2706624902950887E-17"/>
                  <c:y val="-4.1079812206572634E-2"/>
                </c:manualLayout>
              </c:layout>
              <c:showVal val="1"/>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c:v>
                </c:pt>
                <c:pt idx="1">
                  <c:v>2023г</c:v>
                </c:pt>
                <c:pt idx="2">
                  <c:v>2024г</c:v>
                </c:pt>
                <c:pt idx="3">
                  <c:v>2025г</c:v>
                </c:pt>
                <c:pt idx="4">
                  <c:v>2026г</c:v>
                </c:pt>
              </c:strCache>
            </c:strRef>
          </c:cat>
          <c:val>
            <c:numRef>
              <c:f>Лист1!$D$2:$D$6</c:f>
              <c:numCache>
                <c:formatCode>General</c:formatCode>
                <c:ptCount val="5"/>
                <c:pt idx="0">
                  <c:v>1258</c:v>
                </c:pt>
                <c:pt idx="1">
                  <c:v>3408</c:v>
                </c:pt>
                <c:pt idx="2">
                  <c:v>1280</c:v>
                </c:pt>
                <c:pt idx="3">
                  <c:v>1280</c:v>
                </c:pt>
                <c:pt idx="4">
                  <c:v>1280</c:v>
                </c:pt>
              </c:numCache>
            </c:numRef>
          </c:val>
          <c:extLst xmlns:c16r2="http://schemas.microsoft.com/office/drawing/2015/06/chart">
            <c:ext xmlns:c16="http://schemas.microsoft.com/office/drawing/2014/chart" uri="{C3380CC4-5D6E-409C-BE32-E72D297353CC}">
              <c16:uniqueId val="{00000002-775E-4A66-A0F1-C8A7643641F5}"/>
            </c:ext>
          </c:extLst>
        </c:ser>
        <c:ser>
          <c:idx val="3"/>
          <c:order val="3"/>
          <c:tx>
            <c:strRef>
              <c:f>Лист1!$E$1</c:f>
              <c:strCache>
                <c:ptCount val="1"/>
                <c:pt idx="0">
                  <c:v>экономика</c:v>
                </c:pt>
              </c:strCache>
            </c:strRef>
          </c:tx>
          <c:spPr>
            <a:solidFill>
              <a:schemeClr val="accent1">
                <a:lumMod val="40000"/>
                <a:lumOff val="60000"/>
              </a:schemeClr>
            </a:solidFill>
            <a:ln>
              <a:noFill/>
            </a:ln>
            <a:effectLst/>
            <a:sp3d/>
          </c:spP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2022г</c:v>
                </c:pt>
                <c:pt idx="1">
                  <c:v>2023г</c:v>
                </c:pt>
                <c:pt idx="2">
                  <c:v>2024г</c:v>
                </c:pt>
                <c:pt idx="3">
                  <c:v>2025г</c:v>
                </c:pt>
                <c:pt idx="4">
                  <c:v>2026г</c:v>
                </c:pt>
              </c:strCache>
            </c:strRef>
          </c:cat>
          <c:val>
            <c:numRef>
              <c:f>Лист1!$E$2:$E$6</c:f>
              <c:numCache>
                <c:formatCode>General</c:formatCode>
                <c:ptCount val="5"/>
                <c:pt idx="0">
                  <c:v>77405</c:v>
                </c:pt>
                <c:pt idx="1">
                  <c:v>130284</c:v>
                </c:pt>
                <c:pt idx="2">
                  <c:v>184921</c:v>
                </c:pt>
                <c:pt idx="3">
                  <c:v>51158</c:v>
                </c:pt>
                <c:pt idx="4">
                  <c:v>52580</c:v>
                </c:pt>
              </c:numCache>
            </c:numRef>
          </c:val>
          <c:extLst xmlns:c16r2="http://schemas.microsoft.com/office/drawing/2015/06/chart">
            <c:ext xmlns:c16="http://schemas.microsoft.com/office/drawing/2014/chart" uri="{C3380CC4-5D6E-409C-BE32-E72D297353CC}">
              <c16:uniqueId val="{00000003-775E-4A66-A0F1-C8A7643641F5}"/>
            </c:ext>
          </c:extLst>
        </c:ser>
        <c:dLbls>
          <c:showVal val="1"/>
        </c:dLbls>
        <c:shape val="box"/>
        <c:axId val="177690112"/>
        <c:axId val="177691648"/>
        <c:axId val="0"/>
      </c:bar3DChart>
      <c:catAx>
        <c:axId val="177690112"/>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691648"/>
        <c:crosses val="autoZero"/>
        <c:auto val="1"/>
        <c:lblAlgn val="ctr"/>
        <c:lblOffset val="100"/>
      </c:catAx>
      <c:valAx>
        <c:axId val="177691648"/>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690112"/>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37.xml><?xml version="1.0" encoding="utf-8"?>
<c:chartSpace xmlns:c="http://schemas.openxmlformats.org/drawingml/2006/chart" xmlns:a="http://schemas.openxmlformats.org/drawingml/2006/main" xmlns:r="http://schemas.openxmlformats.org/officeDocument/2006/relationships">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Ряд 1</c:v>
                </c:pt>
              </c:strCache>
            </c:strRef>
          </c:tx>
          <c:spPr>
            <a:solidFill>
              <a:srgbClr val="FF0066"/>
            </a:solidFill>
            <a:ln>
              <a:noFill/>
            </a:ln>
            <a:effectLst/>
            <a:sp3d/>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Лист1!$A$2:$A$4</c:f>
              <c:strCache>
                <c:ptCount val="3"/>
                <c:pt idx="0">
                  <c:v>2024г</c:v>
                </c:pt>
                <c:pt idx="1">
                  <c:v>2025г</c:v>
                </c:pt>
                <c:pt idx="2">
                  <c:v>2026г</c:v>
                </c:pt>
              </c:strCache>
            </c:strRef>
          </c:cat>
          <c:val>
            <c:numRef>
              <c:f>Лист1!$B$2:$B$4</c:f>
              <c:numCache>
                <c:formatCode>General</c:formatCode>
                <c:ptCount val="3"/>
                <c:pt idx="0">
                  <c:v>468824</c:v>
                </c:pt>
                <c:pt idx="1">
                  <c:v>452266</c:v>
                </c:pt>
                <c:pt idx="2">
                  <c:v>465234</c:v>
                </c:pt>
              </c:numCache>
            </c:numRef>
          </c:val>
          <c:shape val="pyramid"/>
          <c:extLst xmlns:c16r2="http://schemas.microsoft.com/office/drawing/2015/06/chart">
            <c:ext xmlns:c16="http://schemas.microsoft.com/office/drawing/2014/chart" uri="{C3380CC4-5D6E-409C-BE32-E72D297353CC}">
              <c16:uniqueId val="{00000000-629C-463C-B0CE-D368E8B8BD13}"/>
            </c:ext>
          </c:extLst>
        </c:ser>
        <c:dLbls>
          <c:showVal val="1"/>
        </c:dLbls>
        <c:shape val="box"/>
        <c:axId val="179247744"/>
        <c:axId val="179257728"/>
        <c:axId val="0"/>
      </c:bar3DChart>
      <c:catAx>
        <c:axId val="179247744"/>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cap="none" spc="0" normalizeH="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9257728"/>
        <c:crosses val="autoZero"/>
        <c:auto val="1"/>
        <c:lblAlgn val="ctr"/>
        <c:lblOffset val="100"/>
      </c:catAx>
      <c:valAx>
        <c:axId val="179257728"/>
        <c:scaling>
          <c:orientation val="minMax"/>
        </c:scaling>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9247744"/>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userShapes r:id="rId2"/>
</c:chartSpace>
</file>

<file path=ppt/charts/chart38.xml><?xml version="1.0" encoding="utf-8"?>
<c:chartSpace xmlns:c="http://schemas.openxmlformats.org/drawingml/2006/chart" xmlns:a="http://schemas.openxmlformats.org/drawingml/2006/main" xmlns:r="http://schemas.openxmlformats.org/officeDocument/2006/relationships">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2024г</c:v>
                </c:pt>
              </c:strCache>
            </c:strRef>
          </c:tx>
          <c:spPr>
            <a:solidFill>
              <a:schemeClr val="accent6">
                <a:lumMod val="40000"/>
                <a:lumOff val="60000"/>
              </a:schemeClr>
            </a:solidFill>
            <a:ln>
              <a:noFill/>
            </a:ln>
            <a:effectLst/>
            <a:sp3d/>
          </c:spPr>
          <c:dLbls>
            <c:dLbl>
              <c:idx val="0"/>
              <c:layout>
                <c:manualLayout>
                  <c:x val="4.1513802440390508E-3"/>
                  <c:y val="8.214222545727373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894F-4C85-B4E7-3FA84C3DF94E}"/>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Лист1!$B$2</c:f>
              <c:numCache>
                <c:formatCode>General</c:formatCode>
                <c:ptCount val="1"/>
                <c:pt idx="0">
                  <c:v>93230</c:v>
                </c:pt>
              </c:numCache>
            </c:numRef>
          </c:val>
          <c:extLst xmlns:c16r2="http://schemas.microsoft.com/office/drawing/2015/06/chart">
            <c:ext xmlns:c16="http://schemas.microsoft.com/office/drawing/2014/chart" uri="{C3380CC4-5D6E-409C-BE32-E72D297353CC}">
              <c16:uniqueId val="{00000000-894F-4C85-B4E7-3FA84C3DF94E}"/>
            </c:ext>
          </c:extLst>
        </c:ser>
        <c:ser>
          <c:idx val="1"/>
          <c:order val="1"/>
          <c:tx>
            <c:strRef>
              <c:f>Лист1!$C$1</c:f>
              <c:strCache>
                <c:ptCount val="1"/>
                <c:pt idx="0">
                  <c:v>2025г</c:v>
                </c:pt>
              </c:strCache>
            </c:strRef>
          </c:tx>
          <c:spPr>
            <a:solidFill>
              <a:schemeClr val="accent1">
                <a:lumMod val="40000"/>
                <a:lumOff val="60000"/>
              </a:schemeClr>
            </a:solidFill>
            <a:ln>
              <a:noFill/>
            </a:ln>
            <a:effectLst/>
            <a:sp3d/>
          </c:spPr>
          <c:dLbls>
            <c:dLbl>
              <c:idx val="0"/>
              <c:layout>
                <c:manualLayout>
                  <c:x val="6.227070366058577E-3"/>
                  <c:y val="-5.550721002144386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894F-4C85-B4E7-3FA84C3DF94E}"/>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Лист1!$C$2</c:f>
              <c:numCache>
                <c:formatCode>General</c:formatCode>
                <c:ptCount val="1"/>
                <c:pt idx="0">
                  <c:v>88817</c:v>
                </c:pt>
              </c:numCache>
            </c:numRef>
          </c:val>
          <c:extLst xmlns:c16r2="http://schemas.microsoft.com/office/drawing/2015/06/chart">
            <c:ext xmlns:c16="http://schemas.microsoft.com/office/drawing/2014/chart" uri="{C3380CC4-5D6E-409C-BE32-E72D297353CC}">
              <c16:uniqueId val="{00000001-894F-4C85-B4E7-3FA84C3DF94E}"/>
            </c:ext>
          </c:extLst>
        </c:ser>
        <c:ser>
          <c:idx val="2"/>
          <c:order val="2"/>
          <c:tx>
            <c:strRef>
              <c:f>Лист1!$D$1</c:f>
              <c:strCache>
                <c:ptCount val="1"/>
                <c:pt idx="0">
                  <c:v>2026г</c:v>
                </c:pt>
              </c:strCache>
            </c:strRef>
          </c:tx>
          <c:spPr>
            <a:solidFill>
              <a:schemeClr val="accent4">
                <a:lumMod val="40000"/>
                <a:lumOff val="60000"/>
              </a:schemeClr>
            </a:solidFill>
            <a:ln>
              <a:noFill/>
            </a:ln>
            <a:effectLst/>
            <a:sp3d/>
          </c:spPr>
          <c:dLbls>
            <c:dLbl>
              <c:idx val="0"/>
              <c:layout>
                <c:manualLayout>
                  <c:x val="6.2270703660585756E-2"/>
                  <c:y val="-5.3708378183602065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894F-4C85-B4E7-3FA84C3DF94E}"/>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Лист1!$D$2</c:f>
              <c:numCache>
                <c:formatCode>General</c:formatCode>
                <c:ptCount val="1"/>
                <c:pt idx="0">
                  <c:v>89127</c:v>
                </c:pt>
              </c:numCache>
            </c:numRef>
          </c:val>
          <c:extLst xmlns:c16r2="http://schemas.microsoft.com/office/drawing/2015/06/chart">
            <c:ext xmlns:c16="http://schemas.microsoft.com/office/drawing/2014/chart" uri="{C3380CC4-5D6E-409C-BE32-E72D297353CC}">
              <c16:uniqueId val="{00000002-894F-4C85-B4E7-3FA84C3DF94E}"/>
            </c:ext>
          </c:extLst>
        </c:ser>
        <c:dLbls>
          <c:showVal val="1"/>
        </c:dLbls>
        <c:gapDepth val="0"/>
        <c:shape val="box"/>
        <c:axId val="180164864"/>
        <c:axId val="180174848"/>
        <c:axId val="0"/>
      </c:bar3DChart>
      <c:catAx>
        <c:axId val="180164864"/>
        <c:scaling>
          <c:orientation val="minMax"/>
        </c:scaling>
        <c:delete val="1"/>
        <c:axPos val="b"/>
        <c:numFmt formatCode="General" sourceLinked="1"/>
        <c:majorTickMark val="none"/>
        <c:tickLblPos val="none"/>
        <c:crossAx val="180174848"/>
        <c:crosses val="autoZero"/>
        <c:auto val="1"/>
        <c:lblAlgn val="ctr"/>
        <c:lblOffset val="100"/>
      </c:catAx>
      <c:valAx>
        <c:axId val="180174848"/>
        <c:scaling>
          <c:orientation val="minMax"/>
        </c:scaling>
        <c:axPos val="l"/>
        <c:majorGridlines>
          <c:spPr>
            <a:ln w="9525" cap="flat" cmpd="sng" algn="ctr">
              <a:solidFill>
                <a:schemeClr val="tx1">
                  <a:lumMod val="5000"/>
                  <a:lumOff val="9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16486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39.xml><?xml version="1.0" encoding="utf-8"?>
<c:chartSpace xmlns:c="http://schemas.openxmlformats.org/drawingml/2006/chart" xmlns:a="http://schemas.openxmlformats.org/drawingml/2006/main" xmlns:r="http://schemas.openxmlformats.org/officeDocument/2006/relationships">
  <c:lang val="ru-RU"/>
  <c:chart>
    <c:autoTitleDeleted val="1"/>
    <c:plotArea>
      <c:layout/>
      <c:lineChart>
        <c:grouping val="standard"/>
        <c:ser>
          <c:idx val="0"/>
          <c:order val="0"/>
          <c:tx>
            <c:strRef>
              <c:f>Лист1!$B$1</c:f>
              <c:strCache>
                <c:ptCount val="1"/>
                <c:pt idx="0">
                  <c:v>Ряд 3</c:v>
                </c:pt>
              </c:strCache>
            </c:strRef>
          </c:tx>
          <c:spPr>
            <a:ln w="22225" cap="rnd">
              <a:solidFill>
                <a:schemeClr val="accent1"/>
              </a:solidFill>
              <a:round/>
            </a:ln>
            <a:effectLst/>
          </c:spPr>
          <c:marker>
            <c:symbol val="diamond"/>
            <c:size val="6"/>
            <c:spPr>
              <a:solidFill>
                <a:srgbClr val="FF00FF"/>
              </a:solidFill>
              <a:ln w="9525">
                <a:solidFill>
                  <a:schemeClr val="accent1"/>
                </a:solidFill>
                <a:round/>
              </a:ln>
              <a:effectLst/>
            </c:spPr>
          </c:marker>
          <c:cat>
            <c:strRef>
              <c:f>Лист1!$A$2:$A$4</c:f>
              <c:strCache>
                <c:ptCount val="3"/>
                <c:pt idx="0">
                  <c:v>2024г</c:v>
                </c:pt>
                <c:pt idx="1">
                  <c:v>2025г</c:v>
                </c:pt>
                <c:pt idx="2">
                  <c:v>2026г</c:v>
                </c:pt>
              </c:strCache>
            </c:strRef>
          </c:cat>
          <c:val>
            <c:numRef>
              <c:f>Лист1!$B$2:$B$4</c:f>
              <c:numCache>
                <c:formatCode>General</c:formatCode>
                <c:ptCount val="3"/>
                <c:pt idx="0">
                  <c:v>25973</c:v>
                </c:pt>
                <c:pt idx="1">
                  <c:v>26117</c:v>
                </c:pt>
                <c:pt idx="2">
                  <c:v>27219</c:v>
                </c:pt>
              </c:numCache>
            </c:numRef>
          </c:val>
          <c:extLst xmlns:c16r2="http://schemas.microsoft.com/office/drawing/2015/06/chart">
            <c:ext xmlns:c16="http://schemas.microsoft.com/office/drawing/2014/chart" uri="{C3380CC4-5D6E-409C-BE32-E72D297353CC}">
              <c16:uniqueId val="{00000000-2431-4C30-92FA-DC9541C03D5A}"/>
            </c:ext>
          </c:extLst>
        </c:ser>
        <c:marker val="1"/>
        <c:axId val="180234112"/>
        <c:axId val="180236288"/>
      </c:lineChart>
      <c:catAx>
        <c:axId val="180234112"/>
        <c:scaling>
          <c:orientation val="minMax"/>
        </c:scaling>
        <c:axPos val="b"/>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cap="all" spc="120" normalizeH="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236288"/>
        <c:crosses val="autoZero"/>
        <c:auto val="1"/>
        <c:lblAlgn val="ctr"/>
        <c:lblOffset val="100"/>
      </c:catAx>
      <c:valAx>
        <c:axId val="180236288"/>
        <c:scaling>
          <c:orientation val="minMax"/>
        </c:scaling>
        <c:axPos val="l"/>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234112"/>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40.xml><?xml version="1.0" encoding="utf-8"?>
<c:chartSpace xmlns:c="http://schemas.openxmlformats.org/drawingml/2006/chart" xmlns:a="http://schemas.openxmlformats.org/drawingml/2006/main" xmlns:r="http://schemas.openxmlformats.org/officeDocument/2006/relationships">
  <c:date1904 val="1"/>
  <c:lang val="ru-RU"/>
  <c:style val="28"/>
  <c:chart>
    <c:autoTitleDeleted val="1"/>
    <c:view3D>
      <c:rAngAx val="1"/>
    </c:view3D>
    <c:plotArea>
      <c:layout/>
      <c:bar3DChart>
        <c:barDir val="bar"/>
        <c:grouping val="stacked"/>
        <c:ser>
          <c:idx val="0"/>
          <c:order val="0"/>
          <c:tx>
            <c:strRef>
              <c:f>Лист1!$B$1</c:f>
              <c:strCache>
                <c:ptCount val="1"/>
                <c:pt idx="0">
                  <c:v>Ряд 1</c:v>
                </c:pt>
              </c:strCache>
            </c:strRef>
          </c:tx>
          <c:cat>
            <c:strRef>
              <c:f>Лист1!$A$2:$A$4</c:f>
              <c:strCache>
                <c:ptCount val="3"/>
                <c:pt idx="0">
                  <c:v>2024г</c:v>
                </c:pt>
                <c:pt idx="1">
                  <c:v>2025г</c:v>
                </c:pt>
                <c:pt idx="2">
                  <c:v>2026г</c:v>
                </c:pt>
              </c:strCache>
            </c:strRef>
          </c:cat>
          <c:val>
            <c:numRef>
              <c:f>Лист1!$B$2:$B$4</c:f>
              <c:numCache>
                <c:formatCode>General</c:formatCode>
                <c:ptCount val="3"/>
                <c:pt idx="0">
                  <c:v>159941</c:v>
                </c:pt>
                <c:pt idx="1">
                  <c:v>35413</c:v>
                </c:pt>
                <c:pt idx="2">
                  <c:v>36861</c:v>
                </c:pt>
              </c:numCache>
            </c:numRef>
          </c:val>
        </c:ser>
        <c:shape val="cylinder"/>
        <c:axId val="180273920"/>
        <c:axId val="180275456"/>
        <c:axId val="0"/>
      </c:bar3DChart>
      <c:catAx>
        <c:axId val="180273920"/>
        <c:scaling>
          <c:orientation val="minMax"/>
        </c:scaling>
        <c:axPos val="l"/>
        <c:tickLblPos val="nextTo"/>
        <c:txPr>
          <a:bodyPr/>
          <a:lstStyle/>
          <a:p>
            <a:pPr>
              <a:defRPr sz="1000">
                <a:solidFill>
                  <a:schemeClr val="tx1">
                    <a:lumMod val="95000"/>
                    <a:lumOff val="5000"/>
                  </a:schemeClr>
                </a:solidFill>
                <a:latin typeface="Times New Roman" pitchFamily="18" charset="0"/>
                <a:cs typeface="Times New Roman" pitchFamily="18" charset="0"/>
              </a:defRPr>
            </a:pPr>
            <a:endParaRPr lang="ru-RU"/>
          </a:p>
        </c:txPr>
        <c:crossAx val="180275456"/>
        <c:crosses val="autoZero"/>
        <c:auto val="1"/>
        <c:lblAlgn val="ctr"/>
        <c:lblOffset val="100"/>
      </c:catAx>
      <c:valAx>
        <c:axId val="180275456"/>
        <c:scaling>
          <c:orientation val="minMax"/>
        </c:scaling>
        <c:axPos val="b"/>
        <c:majorGridlines/>
        <c:numFmt formatCode="General" sourceLinked="1"/>
        <c:tickLblPos val="nextTo"/>
        <c:txPr>
          <a:bodyPr/>
          <a:lstStyle/>
          <a:p>
            <a:pPr>
              <a:defRPr sz="1000">
                <a:solidFill>
                  <a:schemeClr val="tx1">
                    <a:lumMod val="95000"/>
                    <a:lumOff val="5000"/>
                  </a:schemeClr>
                </a:solidFill>
                <a:latin typeface="Times New Roman" pitchFamily="18" charset="0"/>
                <a:cs typeface="Times New Roman" pitchFamily="18" charset="0"/>
              </a:defRPr>
            </a:pPr>
            <a:endParaRPr lang="ru-RU"/>
          </a:p>
        </c:txPr>
        <c:crossAx val="180273920"/>
        <c:crosses val="autoZero"/>
        <c:crossBetween val="between"/>
      </c:valAx>
    </c:plotArea>
    <c:plotVisOnly val="1"/>
  </c:chart>
  <c:txPr>
    <a:bodyPr/>
    <a:lstStyle/>
    <a:p>
      <a:pPr>
        <a:defRPr sz="1800"/>
      </a:pPr>
      <a:endParaRPr lang="ru-RU"/>
    </a:p>
  </c:txPr>
  <c:externalData r:id="rId1"/>
</c:chartSpace>
</file>

<file path=ppt/charts/chart41.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perspective val="30"/>
    </c:view3D>
    <c:floor>
      <c:spPr>
        <a:noFill/>
        <a:ln>
          <a:noFill/>
        </a:ln>
        <a:effectLst/>
        <a:sp3d/>
      </c:spPr>
    </c:floor>
    <c:sideWall>
      <c:spPr>
        <a:noFill/>
        <a:ln>
          <a:noFill/>
        </a:ln>
        <a:effectLst/>
        <a:sp3d/>
      </c:spPr>
    </c:sideWall>
    <c:backWall>
      <c:spPr>
        <a:noFill/>
        <a:ln>
          <a:noFill/>
        </a:ln>
        <a:effectLst/>
        <a:sp3d/>
      </c:spPr>
    </c:backWall>
    <c:plotArea>
      <c:layout/>
      <c:line3DChart>
        <c:grouping val="standard"/>
        <c:ser>
          <c:idx val="0"/>
          <c:order val="0"/>
          <c:tx>
            <c:strRef>
              <c:f>Лист1!$B$1</c:f>
              <c:strCache>
                <c:ptCount val="1"/>
                <c:pt idx="0">
                  <c:v>Ряд 1</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a:sp3d contourW="9525">
              <a:contourClr>
                <a:schemeClr val="accent2">
                  <a:shade val="95000"/>
                </a:schemeClr>
              </a:contourClr>
            </a:sp3d>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Лист1!$A$2:$A$4</c:f>
              <c:strCache>
                <c:ptCount val="3"/>
                <c:pt idx="0">
                  <c:v>2024г</c:v>
                </c:pt>
                <c:pt idx="1">
                  <c:v>2025г</c:v>
                </c:pt>
                <c:pt idx="2">
                  <c:v>2026г</c:v>
                </c:pt>
              </c:strCache>
            </c:strRef>
          </c:cat>
          <c:val>
            <c:numRef>
              <c:f>Лист1!$B$2:$B$4</c:f>
              <c:numCache>
                <c:formatCode>General</c:formatCode>
                <c:ptCount val="3"/>
                <c:pt idx="0">
                  <c:v>2700</c:v>
                </c:pt>
                <c:pt idx="1">
                  <c:v>2200</c:v>
                </c:pt>
                <c:pt idx="2">
                  <c:v>2094</c:v>
                </c:pt>
              </c:numCache>
            </c:numRef>
          </c:val>
          <c:extLst xmlns:c16r2="http://schemas.microsoft.com/office/drawing/2015/06/chart">
            <c:ext xmlns:c16="http://schemas.microsoft.com/office/drawing/2014/chart" uri="{C3380CC4-5D6E-409C-BE32-E72D297353CC}">
              <c16:uniqueId val="{00000000-987B-4D1C-BD2A-00AC1BCFBBB3}"/>
            </c:ext>
          </c:extLst>
        </c:ser>
        <c:dLbls>
          <c:showVal val="1"/>
        </c:dLbls>
        <c:axId val="180310400"/>
        <c:axId val="180311936"/>
        <c:axId val="180223040"/>
      </c:line3DChart>
      <c:catAx>
        <c:axId val="180310400"/>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311936"/>
        <c:crosses val="autoZero"/>
        <c:auto val="1"/>
        <c:lblAlgn val="ctr"/>
        <c:lblOffset val="100"/>
      </c:catAx>
      <c:valAx>
        <c:axId val="180311936"/>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310400"/>
        <c:crosses val="autoZero"/>
        <c:crossBetween val="between"/>
      </c:valAx>
      <c:serAx>
        <c:axId val="180223040"/>
        <c:scaling>
          <c:orientation val="minMax"/>
        </c:scaling>
        <c:delete val="1"/>
        <c:axPos val="b"/>
        <c:majorTickMark val="none"/>
        <c:tickLblPos val="none"/>
        <c:crossAx val="180311936"/>
        <c:crosses val="autoZero"/>
      </c:ser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accent6">
        <a:lumMod val="20000"/>
        <a:lumOff val="80000"/>
      </a:schemeClr>
    </a:solidFill>
    <a:ln>
      <a:noFill/>
    </a:ln>
    <a:effectLst/>
  </c:spPr>
  <c:txPr>
    <a:bodyPr/>
    <a:lstStyle/>
    <a:p>
      <a:pPr>
        <a:defRPr/>
      </a:pPr>
      <a:endParaRPr lang="ru-RU"/>
    </a:p>
  </c:txPr>
  <c:externalData r:id="rId1"/>
</c:chartSpace>
</file>

<file path=ppt/charts/chart42.xml><?xml version="1.0" encoding="utf-8"?>
<c:chartSpace xmlns:c="http://schemas.openxmlformats.org/drawingml/2006/chart" xmlns:a="http://schemas.openxmlformats.org/drawingml/2006/main" xmlns:r="http://schemas.openxmlformats.org/officeDocument/2006/relationships">
  <c:lang val="ru-RU"/>
  <c:chart>
    <c:autoTitleDeleted val="1"/>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bar"/>
        <c:grouping val="clustered"/>
        <c:ser>
          <c:idx val="0"/>
          <c:order val="0"/>
          <c:tx>
            <c:strRef>
              <c:f>Лист1!$B$1</c:f>
              <c:strCache>
                <c:ptCount val="1"/>
                <c:pt idx="0">
                  <c:v>Ряд 1</c:v>
                </c:pt>
              </c:strCache>
            </c:strRef>
          </c:tx>
          <c:spPr>
            <a:solidFill>
              <a:srgbClr val="FF0066"/>
            </a:solidFill>
            <a:ln>
              <a:noFill/>
            </a:ln>
            <a:effectLst/>
            <a:sp3d/>
          </c:spPr>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Лист1!$A$2:$A$4</c:f>
              <c:strCache>
                <c:ptCount val="3"/>
                <c:pt idx="0">
                  <c:v>2024г</c:v>
                </c:pt>
                <c:pt idx="1">
                  <c:v>2025г</c:v>
                </c:pt>
                <c:pt idx="2">
                  <c:v>2026г</c:v>
                </c:pt>
              </c:strCache>
            </c:strRef>
          </c:cat>
          <c:val>
            <c:numRef>
              <c:f>Лист1!$B$2:$B$4</c:f>
              <c:numCache>
                <c:formatCode>General</c:formatCode>
                <c:ptCount val="3"/>
                <c:pt idx="0">
                  <c:v>7973</c:v>
                </c:pt>
                <c:pt idx="1">
                  <c:v>4228</c:v>
                </c:pt>
                <c:pt idx="2">
                  <c:v>4228</c:v>
                </c:pt>
              </c:numCache>
            </c:numRef>
          </c:val>
          <c:shape val="cylinder"/>
          <c:extLst xmlns:c16r2="http://schemas.microsoft.com/office/drawing/2015/06/chart">
            <c:ext xmlns:c16="http://schemas.microsoft.com/office/drawing/2014/chart" uri="{C3380CC4-5D6E-409C-BE32-E72D297353CC}">
              <c16:uniqueId val="{00000000-2B87-4967-BEAE-BBD62A8A25B3}"/>
            </c:ext>
          </c:extLst>
        </c:ser>
        <c:dLbls>
          <c:showVal val="1"/>
        </c:dLbls>
        <c:shape val="box"/>
        <c:axId val="142220288"/>
        <c:axId val="142222080"/>
        <c:axId val="0"/>
      </c:bar3DChart>
      <c:catAx>
        <c:axId val="142220288"/>
        <c:scaling>
          <c:orientation val="minMax"/>
        </c:scaling>
        <c:axPos val="l"/>
        <c:numFmt formatCode="General" sourceLinked="1"/>
        <c:majorTickMark val="none"/>
        <c:tickLblPos val="nextTo"/>
        <c:spPr>
          <a:noFill/>
          <a:ln>
            <a:noFill/>
          </a:ln>
          <a:effectLst/>
        </c:spPr>
        <c:txPr>
          <a:bodyPr rot="-60000000" spcFirstLastPara="1" vertOverflow="ellipsis" vert="horz" wrap="square" anchor="ctr" anchorCtr="1"/>
          <a:lstStyle/>
          <a:p>
            <a:pPr>
              <a:defRPr sz="1100" b="0" i="0" u="none" strike="noStrike" kern="1200" cap="none" spc="0" normalizeH="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42222080"/>
        <c:crosses val="autoZero"/>
        <c:auto val="1"/>
        <c:lblAlgn val="ctr"/>
        <c:lblOffset val="100"/>
      </c:catAx>
      <c:valAx>
        <c:axId val="142222080"/>
        <c:scaling>
          <c:orientation val="minMax"/>
        </c:scaling>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42220288"/>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43.xml><?xml version="1.0" encoding="utf-8"?>
<c:chartSpace xmlns:c="http://schemas.openxmlformats.org/drawingml/2006/chart" xmlns:a="http://schemas.openxmlformats.org/drawingml/2006/main" xmlns:r="http://schemas.openxmlformats.org/officeDocument/2006/relationships">
  <c:lang val="ru-RU"/>
  <c:chart>
    <c:autoTitleDeleted val="1"/>
    <c:plotArea>
      <c:layout/>
      <c:areaChart>
        <c:grouping val="standard"/>
        <c:ser>
          <c:idx val="0"/>
          <c:order val="0"/>
          <c:tx>
            <c:strRef>
              <c:f>Лист1!$B$1</c:f>
              <c:strCache>
                <c:ptCount val="1"/>
                <c:pt idx="0">
                  <c:v>Ряд 1</c:v>
                </c:pt>
              </c:strCache>
            </c:strRef>
          </c:tx>
          <c:spPr>
            <a:solidFill>
              <a:schemeClr val="accent6">
                <a:alpha val="85000"/>
              </a:schemeClr>
            </a:solidFill>
            <a:ln>
              <a:noFill/>
            </a:ln>
            <a:effectLst>
              <a:innerShdw dist="12700" dir="16200000">
                <a:schemeClr val="lt1"/>
              </a:innerShdw>
            </a:effectLst>
          </c:spP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Лист1!$A$2:$A$6</c:f>
              <c:strCache>
                <c:ptCount val="5"/>
                <c:pt idx="0">
                  <c:v>2022год</c:v>
                </c:pt>
                <c:pt idx="1">
                  <c:v>2023год</c:v>
                </c:pt>
                <c:pt idx="2">
                  <c:v>2024год</c:v>
                </c:pt>
                <c:pt idx="3">
                  <c:v>2025год</c:v>
                </c:pt>
                <c:pt idx="4">
                  <c:v>2026год</c:v>
                </c:pt>
              </c:strCache>
            </c:strRef>
          </c:cat>
          <c:val>
            <c:numRef>
              <c:f>Лист1!$B$2:$B$6</c:f>
              <c:numCache>
                <c:formatCode>General</c:formatCode>
                <c:ptCount val="5"/>
                <c:pt idx="0">
                  <c:v>36564</c:v>
                </c:pt>
                <c:pt idx="1">
                  <c:v>35815</c:v>
                </c:pt>
                <c:pt idx="2">
                  <c:v>39696</c:v>
                </c:pt>
                <c:pt idx="3">
                  <c:v>34094</c:v>
                </c:pt>
                <c:pt idx="4">
                  <c:v>35178</c:v>
                </c:pt>
              </c:numCache>
            </c:numRef>
          </c:val>
          <c:extLst xmlns:c16r2="http://schemas.microsoft.com/office/drawing/2015/06/chart">
            <c:ext xmlns:c16="http://schemas.microsoft.com/office/drawing/2014/chart" uri="{C3380CC4-5D6E-409C-BE32-E72D297353CC}">
              <c16:uniqueId val="{00000000-79FF-4F28-AB47-714E94BF6DCB}"/>
            </c:ext>
          </c:extLst>
        </c:ser>
        <c:dLbls>
          <c:showVal val="1"/>
        </c:dLbls>
        <c:axId val="142578048"/>
        <c:axId val="142579584"/>
      </c:areaChart>
      <c:catAx>
        <c:axId val="142578048"/>
        <c:scaling>
          <c:orientation val="minMax"/>
        </c:scaling>
        <c:axPos val="b"/>
        <c:numFmt formatCode="General" sourceLinked="1"/>
        <c:maj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42579584"/>
        <c:crosses val="autoZero"/>
        <c:auto val="1"/>
        <c:lblAlgn val="ctr"/>
        <c:lblOffset val="100"/>
      </c:catAx>
      <c:valAx>
        <c:axId val="142579584"/>
        <c:scaling>
          <c:orientation val="minMax"/>
        </c:scaling>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42578048"/>
        <c:crosses val="autoZero"/>
        <c:crossBetween val="midCat"/>
      </c:valAx>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rgbClr val="FFFF00"/>
    </a:solidFill>
    <a:ln w="9525" cap="flat" cmpd="sng" algn="ctr">
      <a:solidFill>
        <a:schemeClr val="dk1">
          <a:lumMod val="25000"/>
          <a:lumOff val="75000"/>
        </a:schemeClr>
      </a:solidFill>
      <a:round/>
    </a:ln>
    <a:effectLst/>
  </c:spPr>
  <c:txPr>
    <a:bodyPr/>
    <a:lstStyle/>
    <a:p>
      <a:pPr>
        <a:defRPr/>
      </a:pPr>
      <a:endParaRPr lang="ru-RU"/>
    </a:p>
  </c:txPr>
  <c:externalData r:id="rId1"/>
</c:chartSpace>
</file>

<file path=ppt/charts/chart44.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Динамика расходов по целевым группам в </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тыс.руб</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a:t>
            </a:r>
          </a:p>
        </c:rich>
      </c:tx>
      <c:layout/>
      <c:spPr>
        <a:noFill/>
        <a:ln>
          <a:noFill/>
        </a:ln>
        <a:effectLst/>
      </c:spPr>
    </c:title>
    <c:view3D>
      <c:depthPercent val="100"/>
      <c:rAngAx val="1"/>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0"/>
          <c:order val="0"/>
          <c:tx>
            <c:strRef>
              <c:f>Лист1!$B$1</c:f>
              <c:strCache>
                <c:ptCount val="1"/>
                <c:pt idx="0">
                  <c:v>2023г</c:v>
                </c:pt>
              </c:strCache>
            </c:strRef>
          </c:tx>
          <c:spPr>
            <a:solidFill>
              <a:schemeClr val="accent1">
                <a:lumMod val="20000"/>
                <a:lumOff val="80000"/>
              </a:schemeClr>
            </a:solidFill>
            <a:ln>
              <a:noFill/>
            </a:ln>
            <a:effectLst/>
            <a:sp3d/>
          </c:spPr>
          <c:dLbls>
            <c:dLbl>
              <c:idx val="0"/>
              <c:layout>
                <c:manualLayout>
                  <c:x val="-1.5625000000000333E-3"/>
                  <c:y val="5.859374639556184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9FD4-4F8B-B13A-B78B660F17B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Лист1!$B$2</c:f>
              <c:numCache>
                <c:formatCode>0.00</c:formatCode>
                <c:ptCount val="1"/>
                <c:pt idx="0">
                  <c:v>37659</c:v>
                </c:pt>
              </c:numCache>
            </c:numRef>
          </c:val>
          <c:extLst xmlns:c16r2="http://schemas.microsoft.com/office/drawing/2015/06/chart">
            <c:ext xmlns:c16="http://schemas.microsoft.com/office/drawing/2014/chart" uri="{C3380CC4-5D6E-409C-BE32-E72D297353CC}">
              <c16:uniqueId val="{00000000-9FD4-4F8B-B13A-B78B660F17B7}"/>
            </c:ext>
          </c:extLst>
        </c:ser>
        <c:ser>
          <c:idx val="1"/>
          <c:order val="1"/>
          <c:tx>
            <c:strRef>
              <c:f>Лист1!$C$1</c:f>
              <c:strCache>
                <c:ptCount val="1"/>
                <c:pt idx="0">
                  <c:v>2024г</c:v>
                </c:pt>
              </c:strCache>
            </c:strRef>
          </c:tx>
          <c:spPr>
            <a:solidFill>
              <a:schemeClr val="accent2">
                <a:lumMod val="20000"/>
                <a:lumOff val="80000"/>
              </a:schemeClr>
            </a:solidFill>
            <a:ln>
              <a:noFill/>
            </a:ln>
            <a:effectLst/>
            <a:sp3d/>
          </c:spPr>
          <c:dLbls>
            <c:dLbl>
              <c:idx val="0"/>
              <c:layout>
                <c:manualLayout>
                  <c:x val="4.6874999999999434E-3"/>
                  <c:y val="6.094784132291916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9FD4-4F8B-B13A-B78B660F17B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Лист1!$C$2</c:f>
              <c:numCache>
                <c:formatCode>0.00</c:formatCode>
                <c:ptCount val="1"/>
                <c:pt idx="0">
                  <c:v>46582</c:v>
                </c:pt>
              </c:numCache>
            </c:numRef>
          </c:val>
          <c:extLst xmlns:c16r2="http://schemas.microsoft.com/office/drawing/2015/06/chart">
            <c:ext xmlns:c16="http://schemas.microsoft.com/office/drawing/2014/chart" uri="{C3380CC4-5D6E-409C-BE32-E72D297353CC}">
              <c16:uniqueId val="{00000001-9FD4-4F8B-B13A-B78B660F17B7}"/>
            </c:ext>
          </c:extLst>
        </c:ser>
        <c:ser>
          <c:idx val="2"/>
          <c:order val="2"/>
          <c:tx>
            <c:strRef>
              <c:f>Лист1!$D$1</c:f>
              <c:strCache>
                <c:ptCount val="1"/>
                <c:pt idx="0">
                  <c:v>2025г</c:v>
                </c:pt>
              </c:strCache>
            </c:strRef>
          </c:tx>
          <c:spPr>
            <a:solidFill>
              <a:schemeClr val="bg1">
                <a:lumMod val="95000"/>
              </a:schemeClr>
            </a:solidFill>
            <a:ln>
              <a:noFill/>
            </a:ln>
            <a:effectLst/>
            <a:sp3d/>
          </c:spPr>
          <c:dLbls>
            <c:dLbl>
              <c:idx val="0"/>
              <c:layout>
                <c:manualLayout>
                  <c:x val="6.2500000000000134E-3"/>
                  <c:y val="8.673981694758076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9FD4-4F8B-B13A-B78B660F17B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Лист1!$D$2</c:f>
              <c:numCache>
                <c:formatCode>0.00</c:formatCode>
                <c:ptCount val="1"/>
                <c:pt idx="0">
                  <c:v>31733</c:v>
                </c:pt>
              </c:numCache>
            </c:numRef>
          </c:val>
          <c:extLst xmlns:c16r2="http://schemas.microsoft.com/office/drawing/2015/06/chart">
            <c:ext xmlns:c16="http://schemas.microsoft.com/office/drawing/2014/chart" uri="{C3380CC4-5D6E-409C-BE32-E72D297353CC}">
              <c16:uniqueId val="{00000002-9FD4-4F8B-B13A-B78B660F17B7}"/>
            </c:ext>
          </c:extLst>
        </c:ser>
        <c:ser>
          <c:idx val="3"/>
          <c:order val="3"/>
          <c:tx>
            <c:strRef>
              <c:f>Лист1!$E$1</c:f>
              <c:strCache>
                <c:ptCount val="1"/>
                <c:pt idx="0">
                  <c:v>2026г</c:v>
                </c:pt>
              </c:strCache>
            </c:strRef>
          </c:tx>
          <c:spPr>
            <a:solidFill>
              <a:schemeClr val="accent4">
                <a:lumMod val="40000"/>
                <a:lumOff val="60000"/>
              </a:schemeClr>
            </a:solidFill>
            <a:ln>
              <a:noFill/>
            </a:ln>
            <a:effectLst/>
            <a:sp3d/>
          </c:spPr>
          <c:dLbls>
            <c:dLbl>
              <c:idx val="0"/>
              <c:layout>
                <c:manualLayout>
                  <c:x val="0"/>
                  <c:y val="4.921874697227197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9FD4-4F8B-B13A-B78B660F17B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Val val="1"/>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Лист1!$E$2</c:f>
              <c:numCache>
                <c:formatCode>0.00</c:formatCode>
                <c:ptCount val="1"/>
                <c:pt idx="0">
                  <c:v>34363</c:v>
                </c:pt>
              </c:numCache>
            </c:numRef>
          </c:val>
          <c:extLst xmlns:c16r2="http://schemas.microsoft.com/office/drawing/2015/06/chart">
            <c:ext xmlns:c16="http://schemas.microsoft.com/office/drawing/2014/chart" uri="{C3380CC4-5D6E-409C-BE32-E72D297353CC}">
              <c16:uniqueId val="{00000003-9FD4-4F8B-B13A-B78B660F17B7}"/>
            </c:ext>
          </c:extLst>
        </c:ser>
        <c:dLbls>
          <c:showVal val="1"/>
        </c:dLbls>
        <c:gapDepth val="0"/>
        <c:shape val="box"/>
        <c:axId val="143944320"/>
        <c:axId val="143954304"/>
        <c:axId val="0"/>
      </c:bar3DChart>
      <c:catAx>
        <c:axId val="143944320"/>
        <c:scaling>
          <c:orientation val="minMax"/>
        </c:scaling>
        <c:delete val="1"/>
        <c:axPos val="b"/>
        <c:numFmt formatCode="General" sourceLinked="1"/>
        <c:majorTickMark val="none"/>
        <c:tickLblPos val="none"/>
        <c:crossAx val="143954304"/>
        <c:crosses val="autoZero"/>
        <c:auto val="1"/>
        <c:lblAlgn val="ctr"/>
        <c:lblOffset val="100"/>
      </c:catAx>
      <c:valAx>
        <c:axId val="143954304"/>
        <c:scaling>
          <c:orientation val="minMax"/>
        </c:scaling>
        <c:axPos val="l"/>
        <c:majorGridlines>
          <c:spPr>
            <a:ln w="9525" cap="flat" cmpd="sng" algn="ctr">
              <a:solidFill>
                <a:schemeClr val="tx1">
                  <a:lumMod val="5000"/>
                  <a:lumOff val="95000"/>
                </a:schemeClr>
              </a:solidFill>
              <a:round/>
            </a:ln>
            <a:effectLst/>
          </c:spPr>
        </c:majorGridlines>
        <c:numFmt formatCode="0.00"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43944320"/>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 Id="rId4" Type="http://schemas.openxmlformats.org/officeDocument/2006/relationships/image" Target="../media/image14.png"/></Relationships>
</file>

<file path=ppt/diagrams/_rels/data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5" Type="http://schemas.openxmlformats.org/officeDocument/2006/relationships/image" Target="../media/image19.png"/><Relationship Id="rId4" Type="http://schemas.openxmlformats.org/officeDocument/2006/relationships/image" Target="../media/image18.png"/></Relationships>
</file>

<file path=ppt/diagrams/_rels/data1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image" Target="../media/image64.png"/></Relationships>
</file>

<file path=ppt/diagrams/_rels/data1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image" Target="../media/image67.png"/></Relationships>
</file>

<file path=ppt/diagrams/_rels/data1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 Id="rId4" Type="http://schemas.openxmlformats.org/officeDocument/2006/relationships/image" Target="../media/image73.png"/></Relationships>
</file>

<file path=ppt/diagrams/_rels/data17.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image" Target="../media/image74.png"/><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diagrams/_rels/data18.xml.rels><?xml version="1.0" encoding="UTF-8" standalone="yes"?>
<Relationships xmlns="http://schemas.openxmlformats.org/package/2006/relationships"><Relationship Id="rId1" Type="http://schemas.openxmlformats.org/officeDocument/2006/relationships/image" Target="../media/image91.png"/></Relationships>
</file>

<file path=ppt/diagrams/_rels/data19.xml.rels><?xml version="1.0" encoding="UTF-8" standalone="yes"?>
<Relationships xmlns="http://schemas.openxmlformats.org/package/2006/relationships"><Relationship Id="rId1" Type="http://schemas.openxmlformats.org/officeDocument/2006/relationships/image" Target="../media/image93.png"/></Relationships>
</file>

<file path=ppt/diagrams/_rels/data20.xml.rels><?xml version="1.0" encoding="UTF-8" standalone="yes"?>
<Relationships xmlns="http://schemas.openxmlformats.org/package/2006/relationships"><Relationship Id="rId1" Type="http://schemas.openxmlformats.org/officeDocument/2006/relationships/image" Target="../media/image95.png"/></Relationships>
</file>

<file path=ppt/diagrams/_rels/data21.xml.rels><?xml version="1.0" encoding="UTF-8" standalone="yes"?>
<Relationships xmlns="http://schemas.openxmlformats.org/package/2006/relationships"><Relationship Id="rId1" Type="http://schemas.openxmlformats.org/officeDocument/2006/relationships/image" Target="../media/image97.png"/></Relationships>
</file>

<file path=ppt/diagrams/_rels/data22.xml.rels><?xml version="1.0" encoding="UTF-8" standalone="yes"?>
<Relationships xmlns="http://schemas.openxmlformats.org/package/2006/relationships"><Relationship Id="rId1" Type="http://schemas.openxmlformats.org/officeDocument/2006/relationships/image" Target="../media/image99.png"/></Relationships>
</file>

<file path=ppt/diagrams/_rels/data2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image" Target="../media/image10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 Id="rId4" Type="http://schemas.openxmlformats.org/officeDocument/2006/relationships/image" Target="../media/image1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5" Type="http://schemas.openxmlformats.org/officeDocument/2006/relationships/image" Target="../media/image19.png"/><Relationship Id="rId4" Type="http://schemas.openxmlformats.org/officeDocument/2006/relationships/image" Target="../media/image18.png"/></Relationships>
</file>

<file path=ppt/diagrams/_rels/drawing1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image" Target="../media/image64.png"/></Relationships>
</file>

<file path=ppt/diagrams/_rels/drawing1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image" Target="../media/image67.png"/></Relationships>
</file>

<file path=ppt/diagrams/_rels/drawing1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 Id="rId4" Type="http://schemas.openxmlformats.org/officeDocument/2006/relationships/image" Target="../media/image73.png"/></Relationships>
</file>

<file path=ppt/diagrams/_rels/drawing17.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image" Target="../media/image74.png"/><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diagrams/_rels/drawing18.xml.rels><?xml version="1.0" encoding="UTF-8" standalone="yes"?>
<Relationships xmlns="http://schemas.openxmlformats.org/package/2006/relationships"><Relationship Id="rId1" Type="http://schemas.openxmlformats.org/officeDocument/2006/relationships/image" Target="../media/image91.png"/></Relationships>
</file>

<file path=ppt/diagrams/_rels/drawing19.xml.rels><?xml version="1.0" encoding="UTF-8" standalone="yes"?>
<Relationships xmlns="http://schemas.openxmlformats.org/package/2006/relationships"><Relationship Id="rId1" Type="http://schemas.openxmlformats.org/officeDocument/2006/relationships/image" Target="../media/image93.png"/></Relationships>
</file>

<file path=ppt/diagrams/_rels/drawing20.xml.rels><?xml version="1.0" encoding="UTF-8" standalone="yes"?>
<Relationships xmlns="http://schemas.openxmlformats.org/package/2006/relationships"><Relationship Id="rId1" Type="http://schemas.openxmlformats.org/officeDocument/2006/relationships/image" Target="../media/image95.png"/></Relationships>
</file>

<file path=ppt/diagrams/_rels/drawing21.xml.rels><?xml version="1.0" encoding="UTF-8" standalone="yes"?>
<Relationships xmlns="http://schemas.openxmlformats.org/package/2006/relationships"><Relationship Id="rId1" Type="http://schemas.openxmlformats.org/officeDocument/2006/relationships/image" Target="../media/image97.png"/></Relationships>
</file>

<file path=ppt/diagrams/_rels/drawing22.xml.rels><?xml version="1.0" encoding="UTF-8" standalone="yes"?>
<Relationships xmlns="http://schemas.openxmlformats.org/package/2006/relationships"><Relationship Id="rId1" Type="http://schemas.openxmlformats.org/officeDocument/2006/relationships/image" Target="../media/image99.png"/></Relationships>
</file>

<file path=ppt/diagrams/_rels/drawing2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image" Target="../media/image10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A17185-31BB-444A-A06C-8DBC14529AD3}" type="doc">
      <dgm:prSet loTypeId="urn:microsoft.com/office/officeart/2005/8/layout/hList7#1" loCatId="list" qsTypeId="urn:microsoft.com/office/officeart/2005/8/quickstyle/simple1" qsCatId="simple" csTypeId="urn:microsoft.com/office/officeart/2005/8/colors/accent1_2" csCatId="accent1" phldr="1"/>
      <dgm:spPr/>
    </dgm:pt>
    <dgm:pt modelId="{2F3FBC6B-BEAD-4DB7-8731-2ABAA6B7DB32}">
      <dgm:prSet custT="1"/>
      <dgm:spPr>
        <a:solidFill>
          <a:srgbClr val="FFFF99"/>
        </a:solidFill>
      </dgm:spPr>
      <dgm:t>
        <a:bodyPr/>
        <a:lstStyle/>
        <a:p>
          <a:r>
            <a:rPr lang="ru-RU" sz="1000" dirty="0">
              <a:solidFill>
                <a:schemeClr val="tx2">
                  <a:lumMod val="50000"/>
                </a:schemeClr>
              </a:solidFill>
              <a:latin typeface="Times New Roman" panose="02020603050405020304" pitchFamily="18" charset="0"/>
              <a:cs typeface="Times New Roman" panose="02020603050405020304" pitchFamily="18" charset="0"/>
            </a:rPr>
            <a:t>Глава администрации Анучинского муниципального округа </a:t>
          </a:r>
          <a:endParaRPr lang="ru-RU" sz="1000" dirty="0">
            <a:solidFill>
              <a:schemeClr val="tx2">
                <a:lumMod val="50000"/>
              </a:schemeClr>
            </a:solidFill>
          </a:endParaRPr>
        </a:p>
      </dgm:t>
    </dgm:pt>
    <dgm:pt modelId="{FAA63430-1EA3-4958-9168-3F432A20A740}" type="parTrans" cxnId="{12B79C89-E050-4528-A76C-D552361813D3}">
      <dgm:prSet/>
      <dgm:spPr/>
      <dgm:t>
        <a:bodyPr/>
        <a:lstStyle/>
        <a:p>
          <a:endParaRPr lang="ru-RU"/>
        </a:p>
      </dgm:t>
    </dgm:pt>
    <dgm:pt modelId="{4E6B6555-F28F-4614-9C2F-A2D9F407A0A1}" type="sibTrans" cxnId="{12B79C89-E050-4528-A76C-D552361813D3}">
      <dgm:prSet/>
      <dgm:spPr/>
      <dgm:t>
        <a:bodyPr/>
        <a:lstStyle/>
        <a:p>
          <a:endParaRPr lang="ru-RU"/>
        </a:p>
      </dgm:t>
    </dgm:pt>
    <dgm:pt modelId="{598887D1-AB26-4EAE-8FC5-19C7E4BF479B}">
      <dgm:prSet custT="1"/>
      <dgm:spPr>
        <a:solidFill>
          <a:srgbClr val="FFFF99"/>
        </a:solidFill>
      </dgm:spPr>
      <dgm:t>
        <a:bodyPr/>
        <a:lstStyle/>
        <a:p>
          <a:r>
            <a:rPr lang="ru-RU" sz="1000" dirty="0">
              <a:solidFill>
                <a:schemeClr val="tx2">
                  <a:lumMod val="50000"/>
                </a:schemeClr>
              </a:solidFill>
              <a:latin typeface="Times New Roman" panose="02020603050405020304" pitchFamily="18" charset="0"/>
              <a:cs typeface="Times New Roman" panose="02020603050405020304" pitchFamily="18" charset="0"/>
            </a:rPr>
            <a:t>Дума </a:t>
          </a:r>
          <a:r>
            <a:rPr lang="ru-RU" sz="1000" dirty="0" err="1">
              <a:solidFill>
                <a:schemeClr val="tx2">
                  <a:lumMod val="50000"/>
                </a:schemeClr>
              </a:solidFill>
              <a:latin typeface="Times New Roman" panose="02020603050405020304" pitchFamily="18" charset="0"/>
              <a:cs typeface="Times New Roman" panose="02020603050405020304" pitchFamily="18" charset="0"/>
            </a:rPr>
            <a:t>Анучинского</a:t>
          </a:r>
          <a:r>
            <a:rPr lang="ru-RU" sz="1000" dirty="0">
              <a:solidFill>
                <a:schemeClr val="tx2">
                  <a:lumMod val="50000"/>
                </a:schemeClr>
              </a:solidFill>
              <a:latin typeface="Times New Roman" panose="02020603050405020304" pitchFamily="18" charset="0"/>
              <a:cs typeface="Times New Roman" panose="02020603050405020304" pitchFamily="18" charset="0"/>
            </a:rPr>
            <a:t> муниципального округа</a:t>
          </a:r>
        </a:p>
      </dgm:t>
    </dgm:pt>
    <dgm:pt modelId="{83317A37-BC69-4D17-95BF-0C0B7785CD00}" type="parTrans" cxnId="{CAD11712-73F9-4F5A-8EDD-1AA895E9A0E6}">
      <dgm:prSet/>
      <dgm:spPr/>
      <dgm:t>
        <a:bodyPr/>
        <a:lstStyle/>
        <a:p>
          <a:endParaRPr lang="ru-RU"/>
        </a:p>
      </dgm:t>
    </dgm:pt>
    <dgm:pt modelId="{8C35E7CB-AF80-426A-8694-F1D2CB6DFDF9}" type="sibTrans" cxnId="{CAD11712-73F9-4F5A-8EDD-1AA895E9A0E6}">
      <dgm:prSet/>
      <dgm:spPr/>
      <dgm:t>
        <a:bodyPr/>
        <a:lstStyle/>
        <a:p>
          <a:endParaRPr lang="ru-RU"/>
        </a:p>
      </dgm:t>
    </dgm:pt>
    <dgm:pt modelId="{D173BEB4-0C35-428A-9EB4-6C69CAF8B874}">
      <dgm:prSet custT="1"/>
      <dgm:spPr>
        <a:solidFill>
          <a:srgbClr val="FFFF99"/>
        </a:solidFill>
      </dgm:spPr>
      <dgm:t>
        <a:bodyPr/>
        <a:lstStyle/>
        <a:p>
          <a:r>
            <a:rPr lang="ru-RU" sz="1000" dirty="0">
              <a:solidFill>
                <a:schemeClr val="tx2">
                  <a:lumMod val="50000"/>
                </a:schemeClr>
              </a:solidFill>
              <a:latin typeface="Times New Roman" panose="02020603050405020304" pitchFamily="18" charset="0"/>
              <a:cs typeface="Times New Roman" panose="02020603050405020304" pitchFamily="18" charset="0"/>
            </a:rPr>
            <a:t>администрация </a:t>
          </a:r>
          <a:r>
            <a:rPr lang="ru-RU" sz="1000" dirty="0" err="1">
              <a:solidFill>
                <a:schemeClr val="tx2">
                  <a:lumMod val="50000"/>
                </a:schemeClr>
              </a:solidFill>
              <a:latin typeface="Times New Roman" panose="02020603050405020304" pitchFamily="18" charset="0"/>
              <a:cs typeface="Times New Roman" panose="02020603050405020304" pitchFamily="18" charset="0"/>
            </a:rPr>
            <a:t>Анучинского</a:t>
          </a:r>
          <a:r>
            <a:rPr lang="ru-RU" sz="1000" dirty="0">
              <a:solidFill>
                <a:schemeClr val="tx2">
                  <a:lumMod val="50000"/>
                </a:schemeClr>
              </a:solidFill>
              <a:latin typeface="Times New Roman" panose="02020603050405020304" pitchFamily="18" charset="0"/>
              <a:cs typeface="Times New Roman" panose="02020603050405020304" pitchFamily="18" charset="0"/>
            </a:rPr>
            <a:t> муниципального округа</a:t>
          </a:r>
        </a:p>
      </dgm:t>
    </dgm:pt>
    <dgm:pt modelId="{6244F0D1-4F60-4F5B-8711-43AD2B2B4B68}" type="parTrans" cxnId="{30596CDA-0DF9-461E-86A8-DFDC8D7F135C}">
      <dgm:prSet/>
      <dgm:spPr/>
      <dgm:t>
        <a:bodyPr/>
        <a:lstStyle/>
        <a:p>
          <a:endParaRPr lang="ru-RU"/>
        </a:p>
      </dgm:t>
    </dgm:pt>
    <dgm:pt modelId="{DC7BEF30-7E82-4BFB-B353-BBE4363FE448}" type="sibTrans" cxnId="{30596CDA-0DF9-461E-86A8-DFDC8D7F135C}">
      <dgm:prSet/>
      <dgm:spPr/>
      <dgm:t>
        <a:bodyPr/>
        <a:lstStyle/>
        <a:p>
          <a:endParaRPr lang="ru-RU"/>
        </a:p>
      </dgm:t>
    </dgm:pt>
    <dgm:pt modelId="{5062D929-5B33-4702-A13F-24930C033AEC}">
      <dgm:prSet custT="1"/>
      <dgm:spPr>
        <a:solidFill>
          <a:srgbClr val="FFFF99"/>
        </a:solidFill>
      </dgm:spPr>
      <dgm:t>
        <a:bodyPr/>
        <a:lstStyle/>
        <a:p>
          <a:r>
            <a:rPr lang="ru-RU" sz="1000" dirty="0">
              <a:solidFill>
                <a:schemeClr val="tx2">
                  <a:lumMod val="50000"/>
                </a:schemeClr>
              </a:solidFill>
              <a:latin typeface="Times New Roman" panose="02020603050405020304" pitchFamily="18" charset="0"/>
              <a:cs typeface="Times New Roman" panose="02020603050405020304" pitchFamily="18" charset="0"/>
            </a:rPr>
            <a:t>финансовый орган администрации </a:t>
          </a:r>
          <a:r>
            <a:rPr lang="ru-RU" sz="1000" dirty="0" err="1">
              <a:solidFill>
                <a:schemeClr val="tx2">
                  <a:lumMod val="50000"/>
                </a:schemeClr>
              </a:solidFill>
              <a:latin typeface="Times New Roman" panose="02020603050405020304" pitchFamily="18" charset="0"/>
              <a:cs typeface="Times New Roman" panose="02020603050405020304" pitchFamily="18" charset="0"/>
            </a:rPr>
            <a:t>Анучинского</a:t>
          </a:r>
          <a:r>
            <a:rPr lang="ru-RU" sz="1000" dirty="0">
              <a:solidFill>
                <a:schemeClr val="tx2">
                  <a:lumMod val="50000"/>
                </a:schemeClr>
              </a:solidFill>
              <a:latin typeface="Times New Roman" panose="02020603050405020304" pitchFamily="18" charset="0"/>
              <a:cs typeface="Times New Roman" panose="02020603050405020304" pitchFamily="18" charset="0"/>
            </a:rPr>
            <a:t> муниципального округа </a:t>
          </a:r>
        </a:p>
      </dgm:t>
    </dgm:pt>
    <dgm:pt modelId="{9C11F5AD-541F-4CD2-90C2-76C9A936DFFC}" type="parTrans" cxnId="{5AD6AA43-9F57-4DD1-B2C0-E325CD174E09}">
      <dgm:prSet/>
      <dgm:spPr/>
      <dgm:t>
        <a:bodyPr/>
        <a:lstStyle/>
        <a:p>
          <a:endParaRPr lang="ru-RU"/>
        </a:p>
      </dgm:t>
    </dgm:pt>
    <dgm:pt modelId="{E72C2ADD-A286-47DB-BDA7-42324D09F8BC}" type="sibTrans" cxnId="{5AD6AA43-9F57-4DD1-B2C0-E325CD174E09}">
      <dgm:prSet/>
      <dgm:spPr/>
      <dgm:t>
        <a:bodyPr/>
        <a:lstStyle/>
        <a:p>
          <a:endParaRPr lang="ru-RU"/>
        </a:p>
      </dgm:t>
    </dgm:pt>
    <dgm:pt modelId="{CB103684-3A1D-4520-831B-CC269EA78456}" type="pres">
      <dgm:prSet presAssocID="{37A17185-31BB-444A-A06C-8DBC14529AD3}" presName="Name0" presStyleCnt="0">
        <dgm:presLayoutVars>
          <dgm:dir/>
          <dgm:resizeHandles val="exact"/>
        </dgm:presLayoutVars>
      </dgm:prSet>
      <dgm:spPr/>
    </dgm:pt>
    <dgm:pt modelId="{DD51A555-4392-4B2D-9CB9-9175069DB9EC}" type="pres">
      <dgm:prSet presAssocID="{37A17185-31BB-444A-A06C-8DBC14529AD3}" presName="fgShape" presStyleLbl="fgShp" presStyleIdx="0" presStyleCnt="1"/>
      <dgm:spPr/>
    </dgm:pt>
    <dgm:pt modelId="{D58EA38B-274F-45C1-9C89-70E8001908D4}" type="pres">
      <dgm:prSet presAssocID="{37A17185-31BB-444A-A06C-8DBC14529AD3}" presName="linComp" presStyleCnt="0"/>
      <dgm:spPr/>
    </dgm:pt>
    <dgm:pt modelId="{4B1CFA10-1145-44DE-88A0-615C262413B5}" type="pres">
      <dgm:prSet presAssocID="{5062D929-5B33-4702-A13F-24930C033AEC}" presName="compNode" presStyleCnt="0"/>
      <dgm:spPr/>
    </dgm:pt>
    <dgm:pt modelId="{217C446C-25D5-444C-9F3E-856A5EAB025D}" type="pres">
      <dgm:prSet presAssocID="{5062D929-5B33-4702-A13F-24930C033AEC}" presName="bkgdShape" presStyleLbl="node1" presStyleIdx="0" presStyleCnt="4"/>
      <dgm:spPr/>
      <dgm:t>
        <a:bodyPr/>
        <a:lstStyle/>
        <a:p>
          <a:endParaRPr lang="ru-RU"/>
        </a:p>
      </dgm:t>
    </dgm:pt>
    <dgm:pt modelId="{DAEBB7EB-BE97-40CA-95F6-7BA4EC6C7367}" type="pres">
      <dgm:prSet presAssocID="{5062D929-5B33-4702-A13F-24930C033AEC}" presName="nodeTx" presStyleLbl="node1" presStyleIdx="0" presStyleCnt="4">
        <dgm:presLayoutVars>
          <dgm:bulletEnabled val="1"/>
        </dgm:presLayoutVars>
      </dgm:prSet>
      <dgm:spPr/>
      <dgm:t>
        <a:bodyPr/>
        <a:lstStyle/>
        <a:p>
          <a:endParaRPr lang="ru-RU"/>
        </a:p>
      </dgm:t>
    </dgm:pt>
    <dgm:pt modelId="{E12C5CB3-606D-479E-A817-7E7D88512997}" type="pres">
      <dgm:prSet presAssocID="{5062D929-5B33-4702-A13F-24930C033AEC}" presName="invisiNode" presStyleLbl="node1" presStyleIdx="0" presStyleCnt="4"/>
      <dgm:spPr/>
    </dgm:pt>
    <dgm:pt modelId="{9D60A133-44E8-455A-AD65-0DC842A54EF2}" type="pres">
      <dgm:prSet presAssocID="{5062D929-5B33-4702-A13F-24930C033AEC}" presName="imagNode" presStyleLbl="fgImgPlace1" presStyleIdx="0" presStyleCnt="4"/>
      <dgm:spPr>
        <a:blipFill rotWithShape="0">
          <a:blip xmlns:r="http://schemas.openxmlformats.org/officeDocument/2006/relationships" r:embed="rId1"/>
          <a:stretch>
            <a:fillRect/>
          </a:stretch>
        </a:blipFill>
      </dgm:spPr>
    </dgm:pt>
    <dgm:pt modelId="{127AD72A-268B-4C78-A208-6B0F1FCC776D}" type="pres">
      <dgm:prSet presAssocID="{E72C2ADD-A286-47DB-BDA7-42324D09F8BC}" presName="sibTrans" presStyleLbl="sibTrans2D1" presStyleIdx="0" presStyleCnt="0"/>
      <dgm:spPr/>
      <dgm:t>
        <a:bodyPr/>
        <a:lstStyle/>
        <a:p>
          <a:endParaRPr lang="ru-RU"/>
        </a:p>
      </dgm:t>
    </dgm:pt>
    <dgm:pt modelId="{C4FFC482-5D11-4D87-8378-5734E637E34B}" type="pres">
      <dgm:prSet presAssocID="{D173BEB4-0C35-428A-9EB4-6C69CAF8B874}" presName="compNode" presStyleCnt="0"/>
      <dgm:spPr/>
    </dgm:pt>
    <dgm:pt modelId="{8621E29A-C2D6-4D2D-9D85-BBDFA1D24788}" type="pres">
      <dgm:prSet presAssocID="{D173BEB4-0C35-428A-9EB4-6C69CAF8B874}" presName="bkgdShape" presStyleLbl="node1" presStyleIdx="1" presStyleCnt="4"/>
      <dgm:spPr/>
      <dgm:t>
        <a:bodyPr/>
        <a:lstStyle/>
        <a:p>
          <a:endParaRPr lang="ru-RU"/>
        </a:p>
      </dgm:t>
    </dgm:pt>
    <dgm:pt modelId="{FF4076C9-6086-4980-AC89-BFD3844E24B5}" type="pres">
      <dgm:prSet presAssocID="{D173BEB4-0C35-428A-9EB4-6C69CAF8B874}" presName="nodeTx" presStyleLbl="node1" presStyleIdx="1" presStyleCnt="4">
        <dgm:presLayoutVars>
          <dgm:bulletEnabled val="1"/>
        </dgm:presLayoutVars>
      </dgm:prSet>
      <dgm:spPr/>
      <dgm:t>
        <a:bodyPr/>
        <a:lstStyle/>
        <a:p>
          <a:endParaRPr lang="ru-RU"/>
        </a:p>
      </dgm:t>
    </dgm:pt>
    <dgm:pt modelId="{2195C1A2-E1E5-4895-B4DD-A4E5FD07030F}" type="pres">
      <dgm:prSet presAssocID="{D173BEB4-0C35-428A-9EB4-6C69CAF8B874}" presName="invisiNode" presStyleLbl="node1" presStyleIdx="1" presStyleCnt="4"/>
      <dgm:spPr/>
    </dgm:pt>
    <dgm:pt modelId="{4F74C13A-77B6-4E84-B7C1-ACE7276EC174}" type="pres">
      <dgm:prSet presAssocID="{D173BEB4-0C35-428A-9EB4-6C69CAF8B874}" presName="imagNode" presStyleLbl="fgImgPlace1" presStyleIdx="1" presStyleCnt="4"/>
      <dgm:spPr>
        <a:blipFill rotWithShape="1">
          <a:blip xmlns:r="http://schemas.openxmlformats.org/officeDocument/2006/relationships" r:embed="rId2"/>
          <a:srcRect/>
          <a:stretch>
            <a:fillRect l="-20000" r="-20000"/>
          </a:stretch>
        </a:blipFill>
      </dgm:spPr>
    </dgm:pt>
    <dgm:pt modelId="{77695EAA-E2B0-4674-8D7C-65A14A827218}" type="pres">
      <dgm:prSet presAssocID="{DC7BEF30-7E82-4BFB-B353-BBE4363FE448}" presName="sibTrans" presStyleLbl="sibTrans2D1" presStyleIdx="0" presStyleCnt="0"/>
      <dgm:spPr/>
      <dgm:t>
        <a:bodyPr/>
        <a:lstStyle/>
        <a:p>
          <a:endParaRPr lang="ru-RU"/>
        </a:p>
      </dgm:t>
    </dgm:pt>
    <dgm:pt modelId="{F37525BC-ADCE-4BBA-B3BD-3068A34BEB99}" type="pres">
      <dgm:prSet presAssocID="{2F3FBC6B-BEAD-4DB7-8731-2ABAA6B7DB32}" presName="compNode" presStyleCnt="0"/>
      <dgm:spPr/>
    </dgm:pt>
    <dgm:pt modelId="{E85704E2-0826-4423-ABCB-7D028FF1874A}" type="pres">
      <dgm:prSet presAssocID="{2F3FBC6B-BEAD-4DB7-8731-2ABAA6B7DB32}" presName="bkgdShape" presStyleLbl="node1" presStyleIdx="2" presStyleCnt="4"/>
      <dgm:spPr/>
      <dgm:t>
        <a:bodyPr/>
        <a:lstStyle/>
        <a:p>
          <a:endParaRPr lang="ru-RU"/>
        </a:p>
      </dgm:t>
    </dgm:pt>
    <dgm:pt modelId="{AE972B44-B381-4668-99D5-E26ECB75869B}" type="pres">
      <dgm:prSet presAssocID="{2F3FBC6B-BEAD-4DB7-8731-2ABAA6B7DB32}" presName="nodeTx" presStyleLbl="node1" presStyleIdx="2" presStyleCnt="4">
        <dgm:presLayoutVars>
          <dgm:bulletEnabled val="1"/>
        </dgm:presLayoutVars>
      </dgm:prSet>
      <dgm:spPr/>
      <dgm:t>
        <a:bodyPr/>
        <a:lstStyle/>
        <a:p>
          <a:endParaRPr lang="ru-RU"/>
        </a:p>
      </dgm:t>
    </dgm:pt>
    <dgm:pt modelId="{2F77B025-FF51-4471-9BF2-94BDC2D0DAAD}" type="pres">
      <dgm:prSet presAssocID="{2F3FBC6B-BEAD-4DB7-8731-2ABAA6B7DB32}" presName="invisiNode" presStyleLbl="node1" presStyleIdx="2" presStyleCnt="4"/>
      <dgm:spPr/>
    </dgm:pt>
    <dgm:pt modelId="{029DBB4E-E0A3-4907-807D-635B1DFE142A}" type="pres">
      <dgm:prSet presAssocID="{2F3FBC6B-BEAD-4DB7-8731-2ABAA6B7DB32}" presName="imagNode" presStyleLbl="fgImgPlace1" presStyleIdx="2" presStyleCnt="4"/>
      <dgm:spPr>
        <a:blipFill rotWithShape="0">
          <a:blip xmlns:r="http://schemas.openxmlformats.org/officeDocument/2006/relationships" r:embed="rId3"/>
          <a:stretch>
            <a:fillRect/>
          </a:stretch>
        </a:blipFill>
      </dgm:spPr>
    </dgm:pt>
    <dgm:pt modelId="{B504AE95-B321-4950-863B-7A33E33E70A0}" type="pres">
      <dgm:prSet presAssocID="{4E6B6555-F28F-4614-9C2F-A2D9F407A0A1}" presName="sibTrans" presStyleLbl="sibTrans2D1" presStyleIdx="0" presStyleCnt="0"/>
      <dgm:spPr/>
      <dgm:t>
        <a:bodyPr/>
        <a:lstStyle/>
        <a:p>
          <a:endParaRPr lang="ru-RU"/>
        </a:p>
      </dgm:t>
    </dgm:pt>
    <dgm:pt modelId="{3611A171-79EC-42CF-84BC-87C20D106089}" type="pres">
      <dgm:prSet presAssocID="{598887D1-AB26-4EAE-8FC5-19C7E4BF479B}" presName="compNode" presStyleCnt="0"/>
      <dgm:spPr/>
    </dgm:pt>
    <dgm:pt modelId="{3BBE363F-9C08-4BC7-8268-91296C22C625}" type="pres">
      <dgm:prSet presAssocID="{598887D1-AB26-4EAE-8FC5-19C7E4BF479B}" presName="bkgdShape" presStyleLbl="node1" presStyleIdx="3" presStyleCnt="4"/>
      <dgm:spPr/>
      <dgm:t>
        <a:bodyPr/>
        <a:lstStyle/>
        <a:p>
          <a:endParaRPr lang="ru-RU"/>
        </a:p>
      </dgm:t>
    </dgm:pt>
    <dgm:pt modelId="{A77488DB-5338-42F3-AD86-C4DB34DF0592}" type="pres">
      <dgm:prSet presAssocID="{598887D1-AB26-4EAE-8FC5-19C7E4BF479B}" presName="nodeTx" presStyleLbl="node1" presStyleIdx="3" presStyleCnt="4">
        <dgm:presLayoutVars>
          <dgm:bulletEnabled val="1"/>
        </dgm:presLayoutVars>
      </dgm:prSet>
      <dgm:spPr/>
      <dgm:t>
        <a:bodyPr/>
        <a:lstStyle/>
        <a:p>
          <a:endParaRPr lang="ru-RU"/>
        </a:p>
      </dgm:t>
    </dgm:pt>
    <dgm:pt modelId="{0AA98D96-9EE4-4B8C-A6BA-0FB4A3920C1D}" type="pres">
      <dgm:prSet presAssocID="{598887D1-AB26-4EAE-8FC5-19C7E4BF479B}" presName="invisiNode" presStyleLbl="node1" presStyleIdx="3" presStyleCnt="4"/>
      <dgm:spPr/>
    </dgm:pt>
    <dgm:pt modelId="{9DC468CF-BBDA-4D36-B6FB-8203F94CA819}" type="pres">
      <dgm:prSet presAssocID="{598887D1-AB26-4EAE-8FC5-19C7E4BF479B}" presName="imagNode" presStyleLbl="fgImgPlace1" presStyleIdx="3" presStyleCnt="4"/>
      <dgm:spPr>
        <a:blipFill rotWithShape="0">
          <a:blip xmlns:r="http://schemas.openxmlformats.org/officeDocument/2006/relationships" r:embed="rId4"/>
          <a:stretch>
            <a:fillRect/>
          </a:stretch>
        </a:blipFill>
      </dgm:spPr>
    </dgm:pt>
  </dgm:ptLst>
  <dgm:cxnLst>
    <dgm:cxn modelId="{3B970284-AF31-4D92-A3B1-7B735B19D55C}" type="presOf" srcId="{5062D929-5B33-4702-A13F-24930C033AEC}" destId="{217C446C-25D5-444C-9F3E-856A5EAB025D}" srcOrd="0" destOrd="0" presId="urn:microsoft.com/office/officeart/2005/8/layout/hList7#1"/>
    <dgm:cxn modelId="{CFDCE173-3968-4ACF-A456-E2A320B789CE}" type="presOf" srcId="{2F3FBC6B-BEAD-4DB7-8731-2ABAA6B7DB32}" destId="{AE972B44-B381-4668-99D5-E26ECB75869B}" srcOrd="1" destOrd="0" presId="urn:microsoft.com/office/officeart/2005/8/layout/hList7#1"/>
    <dgm:cxn modelId="{5AD6AA43-9F57-4DD1-B2C0-E325CD174E09}" srcId="{37A17185-31BB-444A-A06C-8DBC14529AD3}" destId="{5062D929-5B33-4702-A13F-24930C033AEC}" srcOrd="0" destOrd="0" parTransId="{9C11F5AD-541F-4CD2-90C2-76C9A936DFFC}" sibTransId="{E72C2ADD-A286-47DB-BDA7-42324D09F8BC}"/>
    <dgm:cxn modelId="{9C4D6F8F-1895-488E-B203-47D49E2F02A0}" type="presOf" srcId="{37A17185-31BB-444A-A06C-8DBC14529AD3}" destId="{CB103684-3A1D-4520-831B-CC269EA78456}" srcOrd="0" destOrd="0" presId="urn:microsoft.com/office/officeart/2005/8/layout/hList7#1"/>
    <dgm:cxn modelId="{0273F67D-9088-42F9-AD96-5E99AD2A34EC}" type="presOf" srcId="{D173BEB4-0C35-428A-9EB4-6C69CAF8B874}" destId="{FF4076C9-6086-4980-AC89-BFD3844E24B5}" srcOrd="1" destOrd="0" presId="urn:microsoft.com/office/officeart/2005/8/layout/hList7#1"/>
    <dgm:cxn modelId="{1FC3B96C-2A32-44DD-AFEF-EECABBA79388}" type="presOf" srcId="{E72C2ADD-A286-47DB-BDA7-42324D09F8BC}" destId="{127AD72A-268B-4C78-A208-6B0F1FCC776D}" srcOrd="0" destOrd="0" presId="urn:microsoft.com/office/officeart/2005/8/layout/hList7#1"/>
    <dgm:cxn modelId="{30596CDA-0DF9-461E-86A8-DFDC8D7F135C}" srcId="{37A17185-31BB-444A-A06C-8DBC14529AD3}" destId="{D173BEB4-0C35-428A-9EB4-6C69CAF8B874}" srcOrd="1" destOrd="0" parTransId="{6244F0D1-4F60-4F5B-8711-43AD2B2B4B68}" sibTransId="{DC7BEF30-7E82-4BFB-B353-BBE4363FE448}"/>
    <dgm:cxn modelId="{AE064B6D-4B76-4B65-82A3-6BB80851B3D3}" type="presOf" srcId="{D173BEB4-0C35-428A-9EB4-6C69CAF8B874}" destId="{8621E29A-C2D6-4D2D-9D85-BBDFA1D24788}" srcOrd="0" destOrd="0" presId="urn:microsoft.com/office/officeart/2005/8/layout/hList7#1"/>
    <dgm:cxn modelId="{A4550954-E7B4-4914-B1B4-08A2D28AE3D1}" type="presOf" srcId="{DC7BEF30-7E82-4BFB-B353-BBE4363FE448}" destId="{77695EAA-E2B0-4674-8D7C-65A14A827218}" srcOrd="0" destOrd="0" presId="urn:microsoft.com/office/officeart/2005/8/layout/hList7#1"/>
    <dgm:cxn modelId="{5A2F01E7-C2ED-4921-BE74-3DBB7B73F501}" type="presOf" srcId="{5062D929-5B33-4702-A13F-24930C033AEC}" destId="{DAEBB7EB-BE97-40CA-95F6-7BA4EC6C7367}" srcOrd="1" destOrd="0" presId="urn:microsoft.com/office/officeart/2005/8/layout/hList7#1"/>
    <dgm:cxn modelId="{CAD11712-73F9-4F5A-8EDD-1AA895E9A0E6}" srcId="{37A17185-31BB-444A-A06C-8DBC14529AD3}" destId="{598887D1-AB26-4EAE-8FC5-19C7E4BF479B}" srcOrd="3" destOrd="0" parTransId="{83317A37-BC69-4D17-95BF-0C0B7785CD00}" sibTransId="{8C35E7CB-AF80-426A-8694-F1D2CB6DFDF9}"/>
    <dgm:cxn modelId="{12B79C89-E050-4528-A76C-D552361813D3}" srcId="{37A17185-31BB-444A-A06C-8DBC14529AD3}" destId="{2F3FBC6B-BEAD-4DB7-8731-2ABAA6B7DB32}" srcOrd="2" destOrd="0" parTransId="{FAA63430-1EA3-4958-9168-3F432A20A740}" sibTransId="{4E6B6555-F28F-4614-9C2F-A2D9F407A0A1}"/>
    <dgm:cxn modelId="{675FD4AB-9210-4C34-9356-7BFC01537D8E}" type="presOf" srcId="{598887D1-AB26-4EAE-8FC5-19C7E4BF479B}" destId="{A77488DB-5338-42F3-AD86-C4DB34DF0592}" srcOrd="1" destOrd="0" presId="urn:microsoft.com/office/officeart/2005/8/layout/hList7#1"/>
    <dgm:cxn modelId="{C82E186E-3776-44D6-904E-493599AE004D}" type="presOf" srcId="{598887D1-AB26-4EAE-8FC5-19C7E4BF479B}" destId="{3BBE363F-9C08-4BC7-8268-91296C22C625}" srcOrd="0" destOrd="0" presId="urn:microsoft.com/office/officeart/2005/8/layout/hList7#1"/>
    <dgm:cxn modelId="{A91E7011-F458-4654-AE6C-7C8FF448CF47}" type="presOf" srcId="{2F3FBC6B-BEAD-4DB7-8731-2ABAA6B7DB32}" destId="{E85704E2-0826-4423-ABCB-7D028FF1874A}" srcOrd="0" destOrd="0" presId="urn:microsoft.com/office/officeart/2005/8/layout/hList7#1"/>
    <dgm:cxn modelId="{7939EB5F-337F-4680-97C9-791A507AEC23}" type="presOf" srcId="{4E6B6555-F28F-4614-9C2F-A2D9F407A0A1}" destId="{B504AE95-B321-4950-863B-7A33E33E70A0}" srcOrd="0" destOrd="0" presId="urn:microsoft.com/office/officeart/2005/8/layout/hList7#1"/>
    <dgm:cxn modelId="{A0E66809-B29F-4F8C-8ACD-BC66FB64EA44}" type="presParOf" srcId="{CB103684-3A1D-4520-831B-CC269EA78456}" destId="{DD51A555-4392-4B2D-9CB9-9175069DB9EC}" srcOrd="0" destOrd="0" presId="urn:microsoft.com/office/officeart/2005/8/layout/hList7#1"/>
    <dgm:cxn modelId="{CCEE5850-A285-484D-893C-0D1EEAD59C9E}" type="presParOf" srcId="{CB103684-3A1D-4520-831B-CC269EA78456}" destId="{D58EA38B-274F-45C1-9C89-70E8001908D4}" srcOrd="1" destOrd="0" presId="urn:microsoft.com/office/officeart/2005/8/layout/hList7#1"/>
    <dgm:cxn modelId="{6258C160-CF61-4296-AEBD-A712A3D29AC0}" type="presParOf" srcId="{D58EA38B-274F-45C1-9C89-70E8001908D4}" destId="{4B1CFA10-1145-44DE-88A0-615C262413B5}" srcOrd="0" destOrd="0" presId="urn:microsoft.com/office/officeart/2005/8/layout/hList7#1"/>
    <dgm:cxn modelId="{A2FDEFE5-C122-48D5-9C66-345B94DAC503}" type="presParOf" srcId="{4B1CFA10-1145-44DE-88A0-615C262413B5}" destId="{217C446C-25D5-444C-9F3E-856A5EAB025D}" srcOrd="0" destOrd="0" presId="urn:microsoft.com/office/officeart/2005/8/layout/hList7#1"/>
    <dgm:cxn modelId="{FAC0181D-D61C-4328-B546-E8A20DDB79F6}" type="presParOf" srcId="{4B1CFA10-1145-44DE-88A0-615C262413B5}" destId="{DAEBB7EB-BE97-40CA-95F6-7BA4EC6C7367}" srcOrd="1" destOrd="0" presId="urn:microsoft.com/office/officeart/2005/8/layout/hList7#1"/>
    <dgm:cxn modelId="{D12F3DDA-AC8C-4F9E-B3ED-01B2B414180E}" type="presParOf" srcId="{4B1CFA10-1145-44DE-88A0-615C262413B5}" destId="{E12C5CB3-606D-479E-A817-7E7D88512997}" srcOrd="2" destOrd="0" presId="urn:microsoft.com/office/officeart/2005/8/layout/hList7#1"/>
    <dgm:cxn modelId="{BCE435EC-6BC9-4DED-9E5D-D999E86B3B8D}" type="presParOf" srcId="{4B1CFA10-1145-44DE-88A0-615C262413B5}" destId="{9D60A133-44E8-455A-AD65-0DC842A54EF2}" srcOrd="3" destOrd="0" presId="urn:microsoft.com/office/officeart/2005/8/layout/hList7#1"/>
    <dgm:cxn modelId="{72C9E87F-E2F5-4EED-AB04-2BE475DDD85E}" type="presParOf" srcId="{D58EA38B-274F-45C1-9C89-70E8001908D4}" destId="{127AD72A-268B-4C78-A208-6B0F1FCC776D}" srcOrd="1" destOrd="0" presId="urn:microsoft.com/office/officeart/2005/8/layout/hList7#1"/>
    <dgm:cxn modelId="{1499FA14-6A85-4B8E-9B00-2DC9261CF3F7}" type="presParOf" srcId="{D58EA38B-274F-45C1-9C89-70E8001908D4}" destId="{C4FFC482-5D11-4D87-8378-5734E637E34B}" srcOrd="2" destOrd="0" presId="urn:microsoft.com/office/officeart/2005/8/layout/hList7#1"/>
    <dgm:cxn modelId="{368ECD6D-9ABC-41DA-926E-456CA4C2C1EF}" type="presParOf" srcId="{C4FFC482-5D11-4D87-8378-5734E637E34B}" destId="{8621E29A-C2D6-4D2D-9D85-BBDFA1D24788}" srcOrd="0" destOrd="0" presId="urn:microsoft.com/office/officeart/2005/8/layout/hList7#1"/>
    <dgm:cxn modelId="{EB58282A-3D41-4145-8CCA-C3712D664A4E}" type="presParOf" srcId="{C4FFC482-5D11-4D87-8378-5734E637E34B}" destId="{FF4076C9-6086-4980-AC89-BFD3844E24B5}" srcOrd="1" destOrd="0" presId="urn:microsoft.com/office/officeart/2005/8/layout/hList7#1"/>
    <dgm:cxn modelId="{7A1CFF38-7B82-4FAB-9703-C8C820D123DD}" type="presParOf" srcId="{C4FFC482-5D11-4D87-8378-5734E637E34B}" destId="{2195C1A2-E1E5-4895-B4DD-A4E5FD07030F}" srcOrd="2" destOrd="0" presId="urn:microsoft.com/office/officeart/2005/8/layout/hList7#1"/>
    <dgm:cxn modelId="{A0D9B6E2-197D-4212-A66A-D5992399C489}" type="presParOf" srcId="{C4FFC482-5D11-4D87-8378-5734E637E34B}" destId="{4F74C13A-77B6-4E84-B7C1-ACE7276EC174}" srcOrd="3" destOrd="0" presId="urn:microsoft.com/office/officeart/2005/8/layout/hList7#1"/>
    <dgm:cxn modelId="{858E1601-A8B9-4CE4-98D0-36F712AE3CE2}" type="presParOf" srcId="{D58EA38B-274F-45C1-9C89-70E8001908D4}" destId="{77695EAA-E2B0-4674-8D7C-65A14A827218}" srcOrd="3" destOrd="0" presId="urn:microsoft.com/office/officeart/2005/8/layout/hList7#1"/>
    <dgm:cxn modelId="{C1BD5527-13D1-451A-A554-E59A66D482BE}" type="presParOf" srcId="{D58EA38B-274F-45C1-9C89-70E8001908D4}" destId="{F37525BC-ADCE-4BBA-B3BD-3068A34BEB99}" srcOrd="4" destOrd="0" presId="urn:microsoft.com/office/officeart/2005/8/layout/hList7#1"/>
    <dgm:cxn modelId="{2BEF838F-FB72-4576-8013-C5F747FA1BDB}" type="presParOf" srcId="{F37525BC-ADCE-4BBA-B3BD-3068A34BEB99}" destId="{E85704E2-0826-4423-ABCB-7D028FF1874A}" srcOrd="0" destOrd="0" presId="urn:microsoft.com/office/officeart/2005/8/layout/hList7#1"/>
    <dgm:cxn modelId="{EE037CE6-C57B-48C1-8FFE-3FA358864C51}" type="presParOf" srcId="{F37525BC-ADCE-4BBA-B3BD-3068A34BEB99}" destId="{AE972B44-B381-4668-99D5-E26ECB75869B}" srcOrd="1" destOrd="0" presId="urn:microsoft.com/office/officeart/2005/8/layout/hList7#1"/>
    <dgm:cxn modelId="{4BAE2298-C5F3-4D62-9A48-576FF603FFA0}" type="presParOf" srcId="{F37525BC-ADCE-4BBA-B3BD-3068A34BEB99}" destId="{2F77B025-FF51-4471-9BF2-94BDC2D0DAAD}" srcOrd="2" destOrd="0" presId="urn:microsoft.com/office/officeart/2005/8/layout/hList7#1"/>
    <dgm:cxn modelId="{38DAA6FD-34D6-4ACB-A1B3-D08189431EF3}" type="presParOf" srcId="{F37525BC-ADCE-4BBA-B3BD-3068A34BEB99}" destId="{029DBB4E-E0A3-4907-807D-635B1DFE142A}" srcOrd="3" destOrd="0" presId="urn:microsoft.com/office/officeart/2005/8/layout/hList7#1"/>
    <dgm:cxn modelId="{95BC416C-B108-4D0A-9473-BC38F9D821C2}" type="presParOf" srcId="{D58EA38B-274F-45C1-9C89-70E8001908D4}" destId="{B504AE95-B321-4950-863B-7A33E33E70A0}" srcOrd="5" destOrd="0" presId="urn:microsoft.com/office/officeart/2005/8/layout/hList7#1"/>
    <dgm:cxn modelId="{3BD3E55C-8D0C-4092-B42A-B36ADFB97673}" type="presParOf" srcId="{D58EA38B-274F-45C1-9C89-70E8001908D4}" destId="{3611A171-79EC-42CF-84BC-87C20D106089}" srcOrd="6" destOrd="0" presId="urn:microsoft.com/office/officeart/2005/8/layout/hList7#1"/>
    <dgm:cxn modelId="{AE73C1EA-2442-440C-B5F1-3C0F1B40A39E}" type="presParOf" srcId="{3611A171-79EC-42CF-84BC-87C20D106089}" destId="{3BBE363F-9C08-4BC7-8268-91296C22C625}" srcOrd="0" destOrd="0" presId="urn:microsoft.com/office/officeart/2005/8/layout/hList7#1"/>
    <dgm:cxn modelId="{A8DFEA70-FDBF-465E-AB18-E117A6DB0675}" type="presParOf" srcId="{3611A171-79EC-42CF-84BC-87C20D106089}" destId="{A77488DB-5338-42F3-AD86-C4DB34DF0592}" srcOrd="1" destOrd="0" presId="urn:microsoft.com/office/officeart/2005/8/layout/hList7#1"/>
    <dgm:cxn modelId="{C03A1177-E363-48F7-886B-1AA9CDD40F97}" type="presParOf" srcId="{3611A171-79EC-42CF-84BC-87C20D106089}" destId="{0AA98D96-9EE4-4B8C-A6BA-0FB4A3920C1D}" srcOrd="2" destOrd="0" presId="urn:microsoft.com/office/officeart/2005/8/layout/hList7#1"/>
    <dgm:cxn modelId="{54CDCA17-1650-4585-B837-EF3CE6B610B6}" type="presParOf" srcId="{3611A171-79EC-42CF-84BC-87C20D106089}" destId="{9DC468CF-BBDA-4D36-B6FB-8203F94CA819}" srcOrd="3" destOrd="0" presId="urn:microsoft.com/office/officeart/2005/8/layout/hList7#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A17185-31BB-444A-A06C-8DBC14529AD3}" type="doc">
      <dgm:prSet loTypeId="urn:microsoft.com/office/officeart/2005/8/layout/hList7#2" loCatId="list" qsTypeId="urn:microsoft.com/office/officeart/2005/8/quickstyle/simple1" qsCatId="simple" csTypeId="urn:microsoft.com/office/officeart/2005/8/colors/accent1_2" csCatId="accent1" phldr="1"/>
      <dgm:spPr/>
    </dgm:pt>
    <dgm:pt modelId="{F5A2F03F-B48C-4F38-B804-DA418B6FA0A2}">
      <dgm:prSet custT="1"/>
      <dgm:spPr>
        <a:solidFill>
          <a:srgbClr val="FFFF99"/>
        </a:solidFill>
      </dgm:spPr>
      <dgm:t>
        <a:bodyPr/>
        <a:lstStyle/>
        <a:p>
          <a:r>
            <a:rPr lang="ru-RU" sz="1000" dirty="0">
              <a:solidFill>
                <a:schemeClr val="tx2">
                  <a:lumMod val="50000"/>
                </a:schemeClr>
              </a:solidFill>
              <a:latin typeface="Times New Roman" panose="02020603050405020304" pitchFamily="18" charset="0"/>
              <a:cs typeface="Times New Roman" panose="02020603050405020304" pitchFamily="18" charset="0"/>
            </a:rPr>
            <a:t>органы муниципального финансового контроля</a:t>
          </a:r>
        </a:p>
      </dgm:t>
    </dgm:pt>
    <dgm:pt modelId="{D2A4219D-15B9-4F38-820C-F62F1BFA08ED}" type="parTrans" cxnId="{C0C4DD25-C2CB-41AF-A955-3DFE0296E426}">
      <dgm:prSet/>
      <dgm:spPr/>
      <dgm:t>
        <a:bodyPr/>
        <a:lstStyle/>
        <a:p>
          <a:endParaRPr lang="ru-RU"/>
        </a:p>
      </dgm:t>
    </dgm:pt>
    <dgm:pt modelId="{508E48E9-C8BD-44C3-8F02-26BE70457881}" type="sibTrans" cxnId="{C0C4DD25-C2CB-41AF-A955-3DFE0296E426}">
      <dgm:prSet/>
      <dgm:spPr/>
      <dgm:t>
        <a:bodyPr/>
        <a:lstStyle/>
        <a:p>
          <a:endParaRPr lang="ru-RU"/>
        </a:p>
      </dgm:t>
    </dgm:pt>
    <dgm:pt modelId="{FB4E6EFE-5817-4A29-A4CC-C0FD134E2775}">
      <dgm:prSet custT="1"/>
      <dgm:spPr>
        <a:solidFill>
          <a:srgbClr val="FFFF99"/>
        </a:solidFill>
      </dgm:spPr>
      <dgm:t>
        <a:bodyPr/>
        <a:lstStyle/>
        <a:p>
          <a:r>
            <a:rPr lang="ru-RU" sz="1000" dirty="0">
              <a:solidFill>
                <a:schemeClr val="tx2">
                  <a:lumMod val="50000"/>
                </a:schemeClr>
              </a:solidFill>
              <a:latin typeface="Times New Roman" panose="02020603050405020304" pitchFamily="18" charset="0"/>
              <a:cs typeface="Times New Roman" panose="02020603050405020304" pitchFamily="18" charset="0"/>
            </a:rPr>
            <a:t>получатели бюджетных средств</a:t>
          </a:r>
        </a:p>
      </dgm:t>
    </dgm:pt>
    <dgm:pt modelId="{AD893901-63F8-4743-B2B7-7227D1318963}" type="parTrans" cxnId="{B555CB52-0617-45DF-9BCE-5B3FE506178B}">
      <dgm:prSet/>
      <dgm:spPr/>
      <dgm:t>
        <a:bodyPr/>
        <a:lstStyle/>
        <a:p>
          <a:endParaRPr lang="ru-RU"/>
        </a:p>
      </dgm:t>
    </dgm:pt>
    <dgm:pt modelId="{40FBB4B2-F8AF-4DC1-BECD-A1EA27407482}" type="sibTrans" cxnId="{B555CB52-0617-45DF-9BCE-5B3FE506178B}">
      <dgm:prSet/>
      <dgm:spPr/>
      <dgm:t>
        <a:bodyPr/>
        <a:lstStyle/>
        <a:p>
          <a:endParaRPr lang="ru-RU"/>
        </a:p>
      </dgm:t>
    </dgm:pt>
    <dgm:pt modelId="{2E4836FF-1BFC-42E1-A262-86255436B8E2}">
      <dgm:prSet custT="1"/>
      <dgm:spPr>
        <a:solidFill>
          <a:srgbClr val="FFFF99"/>
        </a:solidFill>
      </dgm:spPr>
      <dgm:t>
        <a:bodyPr/>
        <a:lstStyle/>
        <a:p>
          <a:r>
            <a:rPr lang="ru-RU" sz="1000" dirty="0">
              <a:solidFill>
                <a:schemeClr val="tx2">
                  <a:lumMod val="50000"/>
                </a:schemeClr>
              </a:solidFill>
              <a:latin typeface="Times New Roman" panose="02020603050405020304" pitchFamily="18" charset="0"/>
              <a:cs typeface="Times New Roman" panose="02020603050405020304" pitchFamily="18" charset="0"/>
            </a:rPr>
            <a:t>главные администраторы (</a:t>
          </a:r>
          <a:r>
            <a:rPr lang="ru-RU" sz="1000" dirty="0" err="1">
              <a:solidFill>
                <a:schemeClr val="tx2">
                  <a:lumMod val="50000"/>
                </a:schemeClr>
              </a:solidFill>
              <a:latin typeface="Times New Roman" panose="02020603050405020304" pitchFamily="18" charset="0"/>
              <a:cs typeface="Times New Roman" panose="02020603050405020304" pitchFamily="18" charset="0"/>
            </a:rPr>
            <a:t>администраторы</a:t>
          </a:r>
          <a:r>
            <a:rPr lang="ru-RU" sz="1000" dirty="0">
              <a:solidFill>
                <a:schemeClr val="tx2">
                  <a:lumMod val="50000"/>
                </a:schemeClr>
              </a:solidFill>
              <a:latin typeface="Times New Roman" panose="02020603050405020304" pitchFamily="18" charset="0"/>
              <a:cs typeface="Times New Roman" panose="02020603050405020304" pitchFamily="18" charset="0"/>
            </a:rPr>
            <a:t>) источников финансирования дефицита бюджета</a:t>
          </a:r>
        </a:p>
      </dgm:t>
    </dgm:pt>
    <dgm:pt modelId="{79F9488A-96CB-41C7-920E-51751FB95B1B}" type="parTrans" cxnId="{5829A2CC-3758-43F4-95D4-3E401B1AE1E7}">
      <dgm:prSet/>
      <dgm:spPr/>
      <dgm:t>
        <a:bodyPr/>
        <a:lstStyle/>
        <a:p>
          <a:endParaRPr lang="ru-RU"/>
        </a:p>
      </dgm:t>
    </dgm:pt>
    <dgm:pt modelId="{8B41A63B-7B91-4AD1-8245-47CA99E41CE2}" type="sibTrans" cxnId="{5829A2CC-3758-43F4-95D4-3E401B1AE1E7}">
      <dgm:prSet/>
      <dgm:spPr/>
      <dgm:t>
        <a:bodyPr/>
        <a:lstStyle/>
        <a:p>
          <a:endParaRPr lang="ru-RU"/>
        </a:p>
      </dgm:t>
    </dgm:pt>
    <dgm:pt modelId="{62A60D16-168A-49F9-B4B8-152BE46CD37F}">
      <dgm:prSet custT="1"/>
      <dgm:spPr>
        <a:solidFill>
          <a:srgbClr val="FFFF99"/>
        </a:solidFill>
      </dgm:spPr>
      <dgm:t>
        <a:bodyPr/>
        <a:lstStyle/>
        <a:p>
          <a:r>
            <a:rPr lang="ru-RU" sz="1000" dirty="0">
              <a:solidFill>
                <a:schemeClr val="tx2">
                  <a:lumMod val="50000"/>
                </a:schemeClr>
              </a:solidFill>
              <a:latin typeface="Times New Roman" panose="02020603050405020304" pitchFamily="18" charset="0"/>
              <a:cs typeface="Times New Roman" panose="02020603050405020304" pitchFamily="18" charset="0"/>
            </a:rPr>
            <a:t>главные администраторы (</a:t>
          </a:r>
          <a:r>
            <a:rPr lang="ru-RU" sz="1000" dirty="0" err="1">
              <a:solidFill>
                <a:schemeClr val="tx2">
                  <a:lumMod val="50000"/>
                </a:schemeClr>
              </a:solidFill>
              <a:latin typeface="Times New Roman" panose="02020603050405020304" pitchFamily="18" charset="0"/>
              <a:cs typeface="Times New Roman" panose="02020603050405020304" pitchFamily="18" charset="0"/>
            </a:rPr>
            <a:t>администраторы</a:t>
          </a:r>
          <a:r>
            <a:rPr lang="ru-RU" sz="1000" dirty="0">
              <a:solidFill>
                <a:schemeClr val="tx2">
                  <a:lumMod val="50000"/>
                </a:schemeClr>
              </a:solidFill>
              <a:latin typeface="Times New Roman" panose="02020603050405020304" pitchFamily="18" charset="0"/>
              <a:cs typeface="Times New Roman" panose="02020603050405020304" pitchFamily="18" charset="0"/>
            </a:rPr>
            <a:t>) доходов бюджета</a:t>
          </a:r>
        </a:p>
      </dgm:t>
    </dgm:pt>
    <dgm:pt modelId="{D1E7B648-4D3C-441C-8E02-56E6C699E758}" type="parTrans" cxnId="{4BECAB3B-5F08-4BDE-8F5F-83F1ED9BA0A3}">
      <dgm:prSet/>
      <dgm:spPr/>
      <dgm:t>
        <a:bodyPr/>
        <a:lstStyle/>
        <a:p>
          <a:endParaRPr lang="ru-RU"/>
        </a:p>
      </dgm:t>
    </dgm:pt>
    <dgm:pt modelId="{A097D84A-74E7-4977-916C-EC26431F6B24}" type="sibTrans" cxnId="{4BECAB3B-5F08-4BDE-8F5F-83F1ED9BA0A3}">
      <dgm:prSet/>
      <dgm:spPr/>
      <dgm:t>
        <a:bodyPr/>
        <a:lstStyle/>
        <a:p>
          <a:endParaRPr lang="ru-RU"/>
        </a:p>
      </dgm:t>
    </dgm:pt>
    <dgm:pt modelId="{B15AC4B2-D914-452C-B65D-606B31418C6C}">
      <dgm:prSet custT="1"/>
      <dgm:spPr>
        <a:solidFill>
          <a:srgbClr val="FFFF99"/>
        </a:solidFill>
      </dgm:spPr>
      <dgm:t>
        <a:bodyPr/>
        <a:lstStyle/>
        <a:p>
          <a:r>
            <a:rPr lang="ru-RU" sz="1000" dirty="0">
              <a:solidFill>
                <a:schemeClr val="tx2">
                  <a:lumMod val="50000"/>
                </a:schemeClr>
              </a:solidFill>
              <a:latin typeface="Times New Roman" panose="02020603050405020304" pitchFamily="18" charset="0"/>
              <a:cs typeface="Times New Roman" panose="02020603050405020304" pitchFamily="18" charset="0"/>
            </a:rPr>
            <a:t>главные распорядители (</a:t>
          </a:r>
          <a:r>
            <a:rPr lang="ru-RU" sz="1000" dirty="0" err="1">
              <a:solidFill>
                <a:schemeClr val="tx2">
                  <a:lumMod val="50000"/>
                </a:schemeClr>
              </a:solidFill>
              <a:latin typeface="Times New Roman" panose="02020603050405020304" pitchFamily="18" charset="0"/>
              <a:cs typeface="Times New Roman" panose="02020603050405020304" pitchFamily="18" charset="0"/>
            </a:rPr>
            <a:t>распорядители</a:t>
          </a:r>
          <a:r>
            <a:rPr lang="ru-RU" sz="1000" dirty="0">
              <a:solidFill>
                <a:schemeClr val="tx2">
                  <a:lumMod val="50000"/>
                </a:schemeClr>
              </a:solidFill>
              <a:latin typeface="Times New Roman" panose="02020603050405020304" pitchFamily="18" charset="0"/>
              <a:cs typeface="Times New Roman" panose="02020603050405020304" pitchFamily="18" charset="0"/>
            </a:rPr>
            <a:t>) бюджетных средств</a:t>
          </a:r>
        </a:p>
      </dgm:t>
    </dgm:pt>
    <dgm:pt modelId="{71B00C95-E707-4A53-8F75-903744EE2C59}" type="parTrans" cxnId="{A6084784-B7B1-4C4C-8690-91E139D5E894}">
      <dgm:prSet/>
      <dgm:spPr/>
      <dgm:t>
        <a:bodyPr/>
        <a:lstStyle/>
        <a:p>
          <a:endParaRPr lang="ru-RU"/>
        </a:p>
      </dgm:t>
    </dgm:pt>
    <dgm:pt modelId="{E528A78F-84AE-43F7-A8E0-A83802A1A14E}" type="sibTrans" cxnId="{A6084784-B7B1-4C4C-8690-91E139D5E894}">
      <dgm:prSet/>
      <dgm:spPr/>
      <dgm:t>
        <a:bodyPr/>
        <a:lstStyle/>
        <a:p>
          <a:endParaRPr lang="ru-RU"/>
        </a:p>
      </dgm:t>
    </dgm:pt>
    <dgm:pt modelId="{CB103684-3A1D-4520-831B-CC269EA78456}" type="pres">
      <dgm:prSet presAssocID="{37A17185-31BB-444A-A06C-8DBC14529AD3}" presName="Name0" presStyleCnt="0">
        <dgm:presLayoutVars>
          <dgm:dir/>
          <dgm:resizeHandles val="exact"/>
        </dgm:presLayoutVars>
      </dgm:prSet>
      <dgm:spPr/>
    </dgm:pt>
    <dgm:pt modelId="{DD51A555-4392-4B2D-9CB9-9175069DB9EC}" type="pres">
      <dgm:prSet presAssocID="{37A17185-31BB-444A-A06C-8DBC14529AD3}" presName="fgShape" presStyleLbl="fgShp" presStyleIdx="0" presStyleCnt="1"/>
      <dgm:spPr/>
    </dgm:pt>
    <dgm:pt modelId="{D58EA38B-274F-45C1-9C89-70E8001908D4}" type="pres">
      <dgm:prSet presAssocID="{37A17185-31BB-444A-A06C-8DBC14529AD3}" presName="linComp" presStyleCnt="0"/>
      <dgm:spPr/>
    </dgm:pt>
    <dgm:pt modelId="{F8D54E40-F42D-4AC1-A5D8-55D8F1CD3892}" type="pres">
      <dgm:prSet presAssocID="{FB4E6EFE-5817-4A29-A4CC-C0FD134E2775}" presName="compNode" presStyleCnt="0"/>
      <dgm:spPr/>
    </dgm:pt>
    <dgm:pt modelId="{09D85E26-9248-4966-843B-99E3CC730B94}" type="pres">
      <dgm:prSet presAssocID="{FB4E6EFE-5817-4A29-A4CC-C0FD134E2775}" presName="bkgdShape" presStyleLbl="node1" presStyleIdx="0" presStyleCnt="5"/>
      <dgm:spPr/>
      <dgm:t>
        <a:bodyPr/>
        <a:lstStyle/>
        <a:p>
          <a:endParaRPr lang="ru-RU"/>
        </a:p>
      </dgm:t>
    </dgm:pt>
    <dgm:pt modelId="{C87C196A-E103-4421-8C01-4597D0FDFF1D}" type="pres">
      <dgm:prSet presAssocID="{FB4E6EFE-5817-4A29-A4CC-C0FD134E2775}" presName="nodeTx" presStyleLbl="node1" presStyleIdx="0" presStyleCnt="5">
        <dgm:presLayoutVars>
          <dgm:bulletEnabled val="1"/>
        </dgm:presLayoutVars>
      </dgm:prSet>
      <dgm:spPr/>
      <dgm:t>
        <a:bodyPr/>
        <a:lstStyle/>
        <a:p>
          <a:endParaRPr lang="ru-RU"/>
        </a:p>
      </dgm:t>
    </dgm:pt>
    <dgm:pt modelId="{2099507C-DAD8-48A3-BAB1-B968BB07CC12}" type="pres">
      <dgm:prSet presAssocID="{FB4E6EFE-5817-4A29-A4CC-C0FD134E2775}" presName="invisiNode" presStyleLbl="node1" presStyleIdx="0" presStyleCnt="5"/>
      <dgm:spPr/>
    </dgm:pt>
    <dgm:pt modelId="{9F986048-DB74-433D-BF8E-5A111922F5B0}" type="pres">
      <dgm:prSet presAssocID="{FB4E6EFE-5817-4A29-A4CC-C0FD134E2775}" presName="imagNode" presStyleLbl="fgImgPlace1" presStyleIdx="0" presStyleCnt="5"/>
      <dgm:spPr>
        <a:blipFill rotWithShape="0">
          <a:blip xmlns:r="http://schemas.openxmlformats.org/officeDocument/2006/relationships" r:embed="rId1"/>
          <a:stretch>
            <a:fillRect/>
          </a:stretch>
        </a:blipFill>
      </dgm:spPr>
      <dgm:t>
        <a:bodyPr/>
        <a:lstStyle/>
        <a:p>
          <a:endParaRPr lang="ru-RU"/>
        </a:p>
      </dgm:t>
    </dgm:pt>
    <dgm:pt modelId="{B771CE14-1A89-473A-A7DD-79EFBEBBC040}" type="pres">
      <dgm:prSet presAssocID="{40FBB4B2-F8AF-4DC1-BECD-A1EA27407482}" presName="sibTrans" presStyleLbl="sibTrans2D1" presStyleIdx="0" presStyleCnt="0"/>
      <dgm:spPr/>
      <dgm:t>
        <a:bodyPr/>
        <a:lstStyle/>
        <a:p>
          <a:endParaRPr lang="ru-RU"/>
        </a:p>
      </dgm:t>
    </dgm:pt>
    <dgm:pt modelId="{14410551-5C54-4A11-8686-E0E2471E4C0D}" type="pres">
      <dgm:prSet presAssocID="{F5A2F03F-B48C-4F38-B804-DA418B6FA0A2}" presName="compNode" presStyleCnt="0"/>
      <dgm:spPr/>
    </dgm:pt>
    <dgm:pt modelId="{DBFCEDBA-99E3-4AB0-91FD-CCEFE4A68EE4}" type="pres">
      <dgm:prSet presAssocID="{F5A2F03F-B48C-4F38-B804-DA418B6FA0A2}" presName="bkgdShape" presStyleLbl="node1" presStyleIdx="1" presStyleCnt="5" custLinFactNeighborX="2926" custLinFactNeighborY="-602"/>
      <dgm:spPr/>
      <dgm:t>
        <a:bodyPr/>
        <a:lstStyle/>
        <a:p>
          <a:endParaRPr lang="ru-RU"/>
        </a:p>
      </dgm:t>
    </dgm:pt>
    <dgm:pt modelId="{6CAF3BBD-E8E5-423D-A025-F9948423B043}" type="pres">
      <dgm:prSet presAssocID="{F5A2F03F-B48C-4F38-B804-DA418B6FA0A2}" presName="nodeTx" presStyleLbl="node1" presStyleIdx="1" presStyleCnt="5">
        <dgm:presLayoutVars>
          <dgm:bulletEnabled val="1"/>
        </dgm:presLayoutVars>
      </dgm:prSet>
      <dgm:spPr/>
      <dgm:t>
        <a:bodyPr/>
        <a:lstStyle/>
        <a:p>
          <a:endParaRPr lang="ru-RU"/>
        </a:p>
      </dgm:t>
    </dgm:pt>
    <dgm:pt modelId="{D74B66F5-7FDC-4EAF-B1DE-16FBACDD0308}" type="pres">
      <dgm:prSet presAssocID="{F5A2F03F-B48C-4F38-B804-DA418B6FA0A2}" presName="invisiNode" presStyleLbl="node1" presStyleIdx="1" presStyleCnt="5"/>
      <dgm:spPr/>
    </dgm:pt>
    <dgm:pt modelId="{C749AAD6-4DC8-4F2D-B056-9977967B4440}" type="pres">
      <dgm:prSet presAssocID="{F5A2F03F-B48C-4F38-B804-DA418B6FA0A2}" presName="imagNode" presStyleLbl="fgImgPlace1" presStyleIdx="1" presStyleCnt="5"/>
      <dgm:spPr>
        <a:blipFill rotWithShape="0">
          <a:blip xmlns:r="http://schemas.openxmlformats.org/officeDocument/2006/relationships" r:embed="rId2"/>
          <a:stretch>
            <a:fillRect/>
          </a:stretch>
        </a:blipFill>
      </dgm:spPr>
    </dgm:pt>
    <dgm:pt modelId="{991FA340-E5C4-48EF-8C45-9AE36523E5B9}" type="pres">
      <dgm:prSet presAssocID="{508E48E9-C8BD-44C3-8F02-26BE70457881}" presName="sibTrans" presStyleLbl="sibTrans2D1" presStyleIdx="0" presStyleCnt="0"/>
      <dgm:spPr/>
      <dgm:t>
        <a:bodyPr/>
        <a:lstStyle/>
        <a:p>
          <a:endParaRPr lang="ru-RU"/>
        </a:p>
      </dgm:t>
    </dgm:pt>
    <dgm:pt modelId="{35D93205-E880-4220-A3FE-A85D9B458B2C}" type="pres">
      <dgm:prSet presAssocID="{2E4836FF-1BFC-42E1-A262-86255436B8E2}" presName="compNode" presStyleCnt="0"/>
      <dgm:spPr/>
    </dgm:pt>
    <dgm:pt modelId="{43C6B297-A449-441F-BEA2-6892F5FE8CF9}" type="pres">
      <dgm:prSet presAssocID="{2E4836FF-1BFC-42E1-A262-86255436B8E2}" presName="bkgdShape" presStyleLbl="node1" presStyleIdx="2" presStyleCnt="5"/>
      <dgm:spPr/>
      <dgm:t>
        <a:bodyPr/>
        <a:lstStyle/>
        <a:p>
          <a:endParaRPr lang="ru-RU"/>
        </a:p>
      </dgm:t>
    </dgm:pt>
    <dgm:pt modelId="{DE88919B-8F5E-4FB3-81F2-DA48523F62A8}" type="pres">
      <dgm:prSet presAssocID="{2E4836FF-1BFC-42E1-A262-86255436B8E2}" presName="nodeTx" presStyleLbl="node1" presStyleIdx="2" presStyleCnt="5">
        <dgm:presLayoutVars>
          <dgm:bulletEnabled val="1"/>
        </dgm:presLayoutVars>
      </dgm:prSet>
      <dgm:spPr/>
      <dgm:t>
        <a:bodyPr/>
        <a:lstStyle/>
        <a:p>
          <a:endParaRPr lang="ru-RU"/>
        </a:p>
      </dgm:t>
    </dgm:pt>
    <dgm:pt modelId="{2D2BEB8C-6BE8-4727-A1DF-E6E54B0F3C60}" type="pres">
      <dgm:prSet presAssocID="{2E4836FF-1BFC-42E1-A262-86255436B8E2}" presName="invisiNode" presStyleLbl="node1" presStyleIdx="2" presStyleCnt="5"/>
      <dgm:spPr/>
    </dgm:pt>
    <dgm:pt modelId="{A7779BE5-56B4-4D51-810B-076A4858C00D}" type="pres">
      <dgm:prSet presAssocID="{2E4836FF-1BFC-42E1-A262-86255436B8E2}" presName="imagNode" presStyleLbl="fgImgPlace1" presStyleIdx="2" presStyleCnt="5"/>
      <dgm:spPr>
        <a:blipFill rotWithShape="0">
          <a:blip xmlns:r="http://schemas.openxmlformats.org/officeDocument/2006/relationships" r:embed="rId3"/>
          <a:stretch>
            <a:fillRect/>
          </a:stretch>
        </a:blipFill>
      </dgm:spPr>
      <dgm:t>
        <a:bodyPr/>
        <a:lstStyle/>
        <a:p>
          <a:endParaRPr lang="ru-RU"/>
        </a:p>
      </dgm:t>
    </dgm:pt>
    <dgm:pt modelId="{206A7C7B-B5A5-4FA8-AB94-08A2A8EAB863}" type="pres">
      <dgm:prSet presAssocID="{8B41A63B-7B91-4AD1-8245-47CA99E41CE2}" presName="sibTrans" presStyleLbl="sibTrans2D1" presStyleIdx="0" presStyleCnt="0"/>
      <dgm:spPr/>
      <dgm:t>
        <a:bodyPr/>
        <a:lstStyle/>
        <a:p>
          <a:endParaRPr lang="ru-RU"/>
        </a:p>
      </dgm:t>
    </dgm:pt>
    <dgm:pt modelId="{D4BACAB2-27E6-4EE5-8C15-083AF485357C}" type="pres">
      <dgm:prSet presAssocID="{B15AC4B2-D914-452C-B65D-606B31418C6C}" presName="compNode" presStyleCnt="0"/>
      <dgm:spPr/>
    </dgm:pt>
    <dgm:pt modelId="{36E40AC8-B009-4D67-9315-A2EEAFB4A127}" type="pres">
      <dgm:prSet presAssocID="{B15AC4B2-D914-452C-B65D-606B31418C6C}" presName="bkgdShape" presStyleLbl="node1" presStyleIdx="3" presStyleCnt="5"/>
      <dgm:spPr/>
      <dgm:t>
        <a:bodyPr/>
        <a:lstStyle/>
        <a:p>
          <a:endParaRPr lang="ru-RU"/>
        </a:p>
      </dgm:t>
    </dgm:pt>
    <dgm:pt modelId="{5B3158B9-F27F-4296-8C61-76D6BFEE4808}" type="pres">
      <dgm:prSet presAssocID="{B15AC4B2-D914-452C-B65D-606B31418C6C}" presName="nodeTx" presStyleLbl="node1" presStyleIdx="3" presStyleCnt="5">
        <dgm:presLayoutVars>
          <dgm:bulletEnabled val="1"/>
        </dgm:presLayoutVars>
      </dgm:prSet>
      <dgm:spPr/>
      <dgm:t>
        <a:bodyPr/>
        <a:lstStyle/>
        <a:p>
          <a:endParaRPr lang="ru-RU"/>
        </a:p>
      </dgm:t>
    </dgm:pt>
    <dgm:pt modelId="{09FED66F-413F-435A-9B24-C2B18EC6E17F}" type="pres">
      <dgm:prSet presAssocID="{B15AC4B2-D914-452C-B65D-606B31418C6C}" presName="invisiNode" presStyleLbl="node1" presStyleIdx="3" presStyleCnt="5"/>
      <dgm:spPr/>
    </dgm:pt>
    <dgm:pt modelId="{55797FB4-93E4-4D17-AA2F-43EFFF2D6E0F}" type="pres">
      <dgm:prSet presAssocID="{B15AC4B2-D914-452C-B65D-606B31418C6C}" presName="imagNode" presStyleLbl="fgImgPlace1" presStyleIdx="3" presStyleCnt="5"/>
      <dgm:spPr>
        <a:blipFill rotWithShape="1">
          <a:blip xmlns:r="http://schemas.openxmlformats.org/officeDocument/2006/relationships" r:embed="rId4"/>
          <a:srcRect/>
          <a:stretch>
            <a:fillRect l="-24000" r="-24000"/>
          </a:stretch>
        </a:blipFill>
      </dgm:spPr>
      <dgm:t>
        <a:bodyPr/>
        <a:lstStyle/>
        <a:p>
          <a:endParaRPr lang="ru-RU"/>
        </a:p>
      </dgm:t>
    </dgm:pt>
    <dgm:pt modelId="{AACEFF4B-38AE-4A77-BB57-1ADB87B3E6EE}" type="pres">
      <dgm:prSet presAssocID="{E528A78F-84AE-43F7-A8E0-A83802A1A14E}" presName="sibTrans" presStyleLbl="sibTrans2D1" presStyleIdx="0" presStyleCnt="0"/>
      <dgm:spPr/>
      <dgm:t>
        <a:bodyPr/>
        <a:lstStyle/>
        <a:p>
          <a:endParaRPr lang="ru-RU"/>
        </a:p>
      </dgm:t>
    </dgm:pt>
    <dgm:pt modelId="{F39BE40C-746D-4E9F-B58B-1BA57A595E84}" type="pres">
      <dgm:prSet presAssocID="{62A60D16-168A-49F9-B4B8-152BE46CD37F}" presName="compNode" presStyleCnt="0"/>
      <dgm:spPr/>
    </dgm:pt>
    <dgm:pt modelId="{424CFD03-1F77-4E9E-8526-003B60A6B39F}" type="pres">
      <dgm:prSet presAssocID="{62A60D16-168A-49F9-B4B8-152BE46CD37F}" presName="bkgdShape" presStyleLbl="node1" presStyleIdx="4" presStyleCnt="5" custLinFactNeighborX="2926" custLinFactNeighborY="-301"/>
      <dgm:spPr/>
      <dgm:t>
        <a:bodyPr/>
        <a:lstStyle/>
        <a:p>
          <a:endParaRPr lang="ru-RU"/>
        </a:p>
      </dgm:t>
    </dgm:pt>
    <dgm:pt modelId="{710FDA4D-C347-4025-83D2-18CB7596ABFF}" type="pres">
      <dgm:prSet presAssocID="{62A60D16-168A-49F9-B4B8-152BE46CD37F}" presName="nodeTx" presStyleLbl="node1" presStyleIdx="4" presStyleCnt="5">
        <dgm:presLayoutVars>
          <dgm:bulletEnabled val="1"/>
        </dgm:presLayoutVars>
      </dgm:prSet>
      <dgm:spPr/>
      <dgm:t>
        <a:bodyPr/>
        <a:lstStyle/>
        <a:p>
          <a:endParaRPr lang="ru-RU"/>
        </a:p>
      </dgm:t>
    </dgm:pt>
    <dgm:pt modelId="{000019ED-2881-46BC-AAD9-C9DF5A479AA9}" type="pres">
      <dgm:prSet presAssocID="{62A60D16-168A-49F9-B4B8-152BE46CD37F}" presName="invisiNode" presStyleLbl="node1" presStyleIdx="4" presStyleCnt="5"/>
      <dgm:spPr/>
    </dgm:pt>
    <dgm:pt modelId="{FFBCE5B7-C24E-47B8-B92B-7A3956F1173D}" type="pres">
      <dgm:prSet presAssocID="{62A60D16-168A-49F9-B4B8-152BE46CD37F}" presName="imagNode" presStyleLbl="fgImgPlace1" presStyleIdx="4" presStyleCnt="5"/>
      <dgm:spPr>
        <a:blipFill rotWithShape="1">
          <a:blip xmlns:r="http://schemas.openxmlformats.org/officeDocument/2006/relationships" r:embed="rId5"/>
          <a:srcRect/>
          <a:stretch>
            <a:fillRect l="-24000" r="-24000"/>
          </a:stretch>
        </a:blipFill>
      </dgm:spPr>
      <dgm:t>
        <a:bodyPr/>
        <a:lstStyle/>
        <a:p>
          <a:endParaRPr lang="ru-RU"/>
        </a:p>
      </dgm:t>
    </dgm:pt>
  </dgm:ptLst>
  <dgm:cxnLst>
    <dgm:cxn modelId="{A6084784-B7B1-4C4C-8690-91E139D5E894}" srcId="{37A17185-31BB-444A-A06C-8DBC14529AD3}" destId="{B15AC4B2-D914-452C-B65D-606B31418C6C}" srcOrd="3" destOrd="0" parTransId="{71B00C95-E707-4A53-8F75-903744EE2C59}" sibTransId="{E528A78F-84AE-43F7-A8E0-A83802A1A14E}"/>
    <dgm:cxn modelId="{198E0DBD-6460-4690-878E-BF6DD8F67EAE}" type="presOf" srcId="{E528A78F-84AE-43F7-A8E0-A83802A1A14E}" destId="{AACEFF4B-38AE-4A77-BB57-1ADB87B3E6EE}" srcOrd="0" destOrd="0" presId="urn:microsoft.com/office/officeart/2005/8/layout/hList7#2"/>
    <dgm:cxn modelId="{C0C4DD25-C2CB-41AF-A955-3DFE0296E426}" srcId="{37A17185-31BB-444A-A06C-8DBC14529AD3}" destId="{F5A2F03F-B48C-4F38-B804-DA418B6FA0A2}" srcOrd="1" destOrd="0" parTransId="{D2A4219D-15B9-4F38-820C-F62F1BFA08ED}" sibTransId="{508E48E9-C8BD-44C3-8F02-26BE70457881}"/>
    <dgm:cxn modelId="{C3C1D870-0CB7-4B0B-81CE-E3612FD230A3}" type="presOf" srcId="{8B41A63B-7B91-4AD1-8245-47CA99E41CE2}" destId="{206A7C7B-B5A5-4FA8-AB94-08A2A8EAB863}" srcOrd="0" destOrd="0" presId="urn:microsoft.com/office/officeart/2005/8/layout/hList7#2"/>
    <dgm:cxn modelId="{80C6506F-9441-4AED-B505-85A13F69F286}" type="presOf" srcId="{2E4836FF-1BFC-42E1-A262-86255436B8E2}" destId="{43C6B297-A449-441F-BEA2-6892F5FE8CF9}" srcOrd="0" destOrd="0" presId="urn:microsoft.com/office/officeart/2005/8/layout/hList7#2"/>
    <dgm:cxn modelId="{EC07DF89-CA71-44F6-A2E5-1BC64EEE1AFD}" type="presOf" srcId="{F5A2F03F-B48C-4F38-B804-DA418B6FA0A2}" destId="{DBFCEDBA-99E3-4AB0-91FD-CCEFE4A68EE4}" srcOrd="0" destOrd="0" presId="urn:microsoft.com/office/officeart/2005/8/layout/hList7#2"/>
    <dgm:cxn modelId="{776D62D4-431E-421A-989F-87FA9A7CB430}" type="presOf" srcId="{F5A2F03F-B48C-4F38-B804-DA418B6FA0A2}" destId="{6CAF3BBD-E8E5-423D-A025-F9948423B043}" srcOrd="1" destOrd="0" presId="urn:microsoft.com/office/officeart/2005/8/layout/hList7#2"/>
    <dgm:cxn modelId="{F480BC42-0A1B-446E-9185-FE3C103F8599}" type="presOf" srcId="{40FBB4B2-F8AF-4DC1-BECD-A1EA27407482}" destId="{B771CE14-1A89-473A-A7DD-79EFBEBBC040}" srcOrd="0" destOrd="0" presId="urn:microsoft.com/office/officeart/2005/8/layout/hList7#2"/>
    <dgm:cxn modelId="{0EE06AD1-14E1-4952-BE33-9D05ADAC993C}" type="presOf" srcId="{FB4E6EFE-5817-4A29-A4CC-C0FD134E2775}" destId="{09D85E26-9248-4966-843B-99E3CC730B94}" srcOrd="0" destOrd="0" presId="urn:microsoft.com/office/officeart/2005/8/layout/hList7#2"/>
    <dgm:cxn modelId="{4BECAB3B-5F08-4BDE-8F5F-83F1ED9BA0A3}" srcId="{37A17185-31BB-444A-A06C-8DBC14529AD3}" destId="{62A60D16-168A-49F9-B4B8-152BE46CD37F}" srcOrd="4" destOrd="0" parTransId="{D1E7B648-4D3C-441C-8E02-56E6C699E758}" sibTransId="{A097D84A-74E7-4977-916C-EC26431F6B24}"/>
    <dgm:cxn modelId="{F1095C87-6AC2-4F9E-B20C-27C96E23C511}" type="presOf" srcId="{2E4836FF-1BFC-42E1-A262-86255436B8E2}" destId="{DE88919B-8F5E-4FB3-81F2-DA48523F62A8}" srcOrd="1" destOrd="0" presId="urn:microsoft.com/office/officeart/2005/8/layout/hList7#2"/>
    <dgm:cxn modelId="{472A6B4F-4007-4A9D-A948-C45E80A59015}" type="presOf" srcId="{37A17185-31BB-444A-A06C-8DBC14529AD3}" destId="{CB103684-3A1D-4520-831B-CC269EA78456}" srcOrd="0" destOrd="0" presId="urn:microsoft.com/office/officeart/2005/8/layout/hList7#2"/>
    <dgm:cxn modelId="{5829A2CC-3758-43F4-95D4-3E401B1AE1E7}" srcId="{37A17185-31BB-444A-A06C-8DBC14529AD3}" destId="{2E4836FF-1BFC-42E1-A262-86255436B8E2}" srcOrd="2" destOrd="0" parTransId="{79F9488A-96CB-41C7-920E-51751FB95B1B}" sibTransId="{8B41A63B-7B91-4AD1-8245-47CA99E41CE2}"/>
    <dgm:cxn modelId="{EADDCA74-1C29-4FA9-BAF4-3315551A6BAD}" type="presOf" srcId="{62A60D16-168A-49F9-B4B8-152BE46CD37F}" destId="{710FDA4D-C347-4025-83D2-18CB7596ABFF}" srcOrd="1" destOrd="0" presId="urn:microsoft.com/office/officeart/2005/8/layout/hList7#2"/>
    <dgm:cxn modelId="{CB60D20E-01B4-4287-AF12-3C612F6A1EE7}" type="presOf" srcId="{FB4E6EFE-5817-4A29-A4CC-C0FD134E2775}" destId="{C87C196A-E103-4421-8C01-4597D0FDFF1D}" srcOrd="1" destOrd="0" presId="urn:microsoft.com/office/officeart/2005/8/layout/hList7#2"/>
    <dgm:cxn modelId="{0081DC62-B40D-41C2-9650-B87153CDC8DD}" type="presOf" srcId="{B15AC4B2-D914-452C-B65D-606B31418C6C}" destId="{5B3158B9-F27F-4296-8C61-76D6BFEE4808}" srcOrd="1" destOrd="0" presId="urn:microsoft.com/office/officeart/2005/8/layout/hList7#2"/>
    <dgm:cxn modelId="{F5CD2A54-1BE4-4935-8C15-7C4BF18F2033}" type="presOf" srcId="{508E48E9-C8BD-44C3-8F02-26BE70457881}" destId="{991FA340-E5C4-48EF-8C45-9AE36523E5B9}" srcOrd="0" destOrd="0" presId="urn:microsoft.com/office/officeart/2005/8/layout/hList7#2"/>
    <dgm:cxn modelId="{B555CB52-0617-45DF-9BCE-5B3FE506178B}" srcId="{37A17185-31BB-444A-A06C-8DBC14529AD3}" destId="{FB4E6EFE-5817-4A29-A4CC-C0FD134E2775}" srcOrd="0" destOrd="0" parTransId="{AD893901-63F8-4743-B2B7-7227D1318963}" sibTransId="{40FBB4B2-F8AF-4DC1-BECD-A1EA27407482}"/>
    <dgm:cxn modelId="{B294D615-1DA6-43B1-A9E6-8A279F81A8B0}" type="presOf" srcId="{B15AC4B2-D914-452C-B65D-606B31418C6C}" destId="{36E40AC8-B009-4D67-9315-A2EEAFB4A127}" srcOrd="0" destOrd="0" presId="urn:microsoft.com/office/officeart/2005/8/layout/hList7#2"/>
    <dgm:cxn modelId="{F32C31A9-9BCE-4B88-ACA7-3DE0BF1F355B}" type="presOf" srcId="{62A60D16-168A-49F9-B4B8-152BE46CD37F}" destId="{424CFD03-1F77-4E9E-8526-003B60A6B39F}" srcOrd="0" destOrd="0" presId="urn:microsoft.com/office/officeart/2005/8/layout/hList7#2"/>
    <dgm:cxn modelId="{B94CC918-BCDF-4DCC-91B9-28681151876D}" type="presParOf" srcId="{CB103684-3A1D-4520-831B-CC269EA78456}" destId="{DD51A555-4392-4B2D-9CB9-9175069DB9EC}" srcOrd="0" destOrd="0" presId="urn:microsoft.com/office/officeart/2005/8/layout/hList7#2"/>
    <dgm:cxn modelId="{C12678BD-3538-4AA9-B15B-A19383D05789}" type="presParOf" srcId="{CB103684-3A1D-4520-831B-CC269EA78456}" destId="{D58EA38B-274F-45C1-9C89-70E8001908D4}" srcOrd="1" destOrd="0" presId="urn:microsoft.com/office/officeart/2005/8/layout/hList7#2"/>
    <dgm:cxn modelId="{D9E107AF-B971-4DF7-BDF8-4610157651EE}" type="presParOf" srcId="{D58EA38B-274F-45C1-9C89-70E8001908D4}" destId="{F8D54E40-F42D-4AC1-A5D8-55D8F1CD3892}" srcOrd="0" destOrd="0" presId="urn:microsoft.com/office/officeart/2005/8/layout/hList7#2"/>
    <dgm:cxn modelId="{0554469D-3C94-4CB3-9BBD-9F1EF464BF12}" type="presParOf" srcId="{F8D54E40-F42D-4AC1-A5D8-55D8F1CD3892}" destId="{09D85E26-9248-4966-843B-99E3CC730B94}" srcOrd="0" destOrd="0" presId="urn:microsoft.com/office/officeart/2005/8/layout/hList7#2"/>
    <dgm:cxn modelId="{D35BEC2B-7BDB-469A-8057-039CEDB3D6DE}" type="presParOf" srcId="{F8D54E40-F42D-4AC1-A5D8-55D8F1CD3892}" destId="{C87C196A-E103-4421-8C01-4597D0FDFF1D}" srcOrd="1" destOrd="0" presId="urn:microsoft.com/office/officeart/2005/8/layout/hList7#2"/>
    <dgm:cxn modelId="{7AE84547-8AB6-4CEF-913E-2D227D1B23E0}" type="presParOf" srcId="{F8D54E40-F42D-4AC1-A5D8-55D8F1CD3892}" destId="{2099507C-DAD8-48A3-BAB1-B968BB07CC12}" srcOrd="2" destOrd="0" presId="urn:microsoft.com/office/officeart/2005/8/layout/hList7#2"/>
    <dgm:cxn modelId="{202EC1DD-7C86-4422-8835-B1E368FB9B2D}" type="presParOf" srcId="{F8D54E40-F42D-4AC1-A5D8-55D8F1CD3892}" destId="{9F986048-DB74-433D-BF8E-5A111922F5B0}" srcOrd="3" destOrd="0" presId="urn:microsoft.com/office/officeart/2005/8/layout/hList7#2"/>
    <dgm:cxn modelId="{58768A84-6C82-44F4-B998-06848BB67F5A}" type="presParOf" srcId="{D58EA38B-274F-45C1-9C89-70E8001908D4}" destId="{B771CE14-1A89-473A-A7DD-79EFBEBBC040}" srcOrd="1" destOrd="0" presId="urn:microsoft.com/office/officeart/2005/8/layout/hList7#2"/>
    <dgm:cxn modelId="{5DB36C39-B04D-4C28-BD28-E65978479DD1}" type="presParOf" srcId="{D58EA38B-274F-45C1-9C89-70E8001908D4}" destId="{14410551-5C54-4A11-8686-E0E2471E4C0D}" srcOrd="2" destOrd="0" presId="urn:microsoft.com/office/officeart/2005/8/layout/hList7#2"/>
    <dgm:cxn modelId="{288776FF-10A8-465F-8CCE-39FAA46F00A1}" type="presParOf" srcId="{14410551-5C54-4A11-8686-E0E2471E4C0D}" destId="{DBFCEDBA-99E3-4AB0-91FD-CCEFE4A68EE4}" srcOrd="0" destOrd="0" presId="urn:microsoft.com/office/officeart/2005/8/layout/hList7#2"/>
    <dgm:cxn modelId="{92F0EBBA-704B-406E-A80B-687CEC0E148A}" type="presParOf" srcId="{14410551-5C54-4A11-8686-E0E2471E4C0D}" destId="{6CAF3BBD-E8E5-423D-A025-F9948423B043}" srcOrd="1" destOrd="0" presId="urn:microsoft.com/office/officeart/2005/8/layout/hList7#2"/>
    <dgm:cxn modelId="{F56A5179-260C-443E-A3C0-0765D78B5A6A}" type="presParOf" srcId="{14410551-5C54-4A11-8686-E0E2471E4C0D}" destId="{D74B66F5-7FDC-4EAF-B1DE-16FBACDD0308}" srcOrd="2" destOrd="0" presId="urn:microsoft.com/office/officeart/2005/8/layout/hList7#2"/>
    <dgm:cxn modelId="{951D62C4-2D43-4C4D-9FC2-73AF8FF938BF}" type="presParOf" srcId="{14410551-5C54-4A11-8686-E0E2471E4C0D}" destId="{C749AAD6-4DC8-4F2D-B056-9977967B4440}" srcOrd="3" destOrd="0" presId="urn:microsoft.com/office/officeart/2005/8/layout/hList7#2"/>
    <dgm:cxn modelId="{917EEE07-D0BC-4D1D-90FE-E8DFD56E611C}" type="presParOf" srcId="{D58EA38B-274F-45C1-9C89-70E8001908D4}" destId="{991FA340-E5C4-48EF-8C45-9AE36523E5B9}" srcOrd="3" destOrd="0" presId="urn:microsoft.com/office/officeart/2005/8/layout/hList7#2"/>
    <dgm:cxn modelId="{09DA953A-E336-4E15-8BAD-7F5A0B2CCA0D}" type="presParOf" srcId="{D58EA38B-274F-45C1-9C89-70E8001908D4}" destId="{35D93205-E880-4220-A3FE-A85D9B458B2C}" srcOrd="4" destOrd="0" presId="urn:microsoft.com/office/officeart/2005/8/layout/hList7#2"/>
    <dgm:cxn modelId="{753818D4-C063-4E83-BE05-13028E7CC485}" type="presParOf" srcId="{35D93205-E880-4220-A3FE-A85D9B458B2C}" destId="{43C6B297-A449-441F-BEA2-6892F5FE8CF9}" srcOrd="0" destOrd="0" presId="urn:microsoft.com/office/officeart/2005/8/layout/hList7#2"/>
    <dgm:cxn modelId="{B8CAE147-EE84-4029-8655-006F29BC8FA4}" type="presParOf" srcId="{35D93205-E880-4220-A3FE-A85D9B458B2C}" destId="{DE88919B-8F5E-4FB3-81F2-DA48523F62A8}" srcOrd="1" destOrd="0" presId="urn:microsoft.com/office/officeart/2005/8/layout/hList7#2"/>
    <dgm:cxn modelId="{FF63D083-E7DF-4104-8C0D-766189829AA3}" type="presParOf" srcId="{35D93205-E880-4220-A3FE-A85D9B458B2C}" destId="{2D2BEB8C-6BE8-4727-A1DF-E6E54B0F3C60}" srcOrd="2" destOrd="0" presId="urn:microsoft.com/office/officeart/2005/8/layout/hList7#2"/>
    <dgm:cxn modelId="{CC3C159B-6FBD-4555-A24A-891368CD51C4}" type="presParOf" srcId="{35D93205-E880-4220-A3FE-A85D9B458B2C}" destId="{A7779BE5-56B4-4D51-810B-076A4858C00D}" srcOrd="3" destOrd="0" presId="urn:microsoft.com/office/officeart/2005/8/layout/hList7#2"/>
    <dgm:cxn modelId="{6C031778-31C3-44F4-B019-F79EB7A04A07}" type="presParOf" srcId="{D58EA38B-274F-45C1-9C89-70E8001908D4}" destId="{206A7C7B-B5A5-4FA8-AB94-08A2A8EAB863}" srcOrd="5" destOrd="0" presId="urn:microsoft.com/office/officeart/2005/8/layout/hList7#2"/>
    <dgm:cxn modelId="{CAB2FA94-E719-45D4-A436-32D0E100F1B6}" type="presParOf" srcId="{D58EA38B-274F-45C1-9C89-70E8001908D4}" destId="{D4BACAB2-27E6-4EE5-8C15-083AF485357C}" srcOrd="6" destOrd="0" presId="urn:microsoft.com/office/officeart/2005/8/layout/hList7#2"/>
    <dgm:cxn modelId="{0A2D50FE-1AA3-48D6-89F8-40CEA828E05E}" type="presParOf" srcId="{D4BACAB2-27E6-4EE5-8C15-083AF485357C}" destId="{36E40AC8-B009-4D67-9315-A2EEAFB4A127}" srcOrd="0" destOrd="0" presId="urn:microsoft.com/office/officeart/2005/8/layout/hList7#2"/>
    <dgm:cxn modelId="{13267433-C942-4F72-B8EA-8C9415BA35AD}" type="presParOf" srcId="{D4BACAB2-27E6-4EE5-8C15-083AF485357C}" destId="{5B3158B9-F27F-4296-8C61-76D6BFEE4808}" srcOrd="1" destOrd="0" presId="urn:microsoft.com/office/officeart/2005/8/layout/hList7#2"/>
    <dgm:cxn modelId="{9F12AB4D-F938-4A4F-87CD-DE1B10F6E25E}" type="presParOf" srcId="{D4BACAB2-27E6-4EE5-8C15-083AF485357C}" destId="{09FED66F-413F-435A-9B24-C2B18EC6E17F}" srcOrd="2" destOrd="0" presId="urn:microsoft.com/office/officeart/2005/8/layout/hList7#2"/>
    <dgm:cxn modelId="{D2778549-E6A4-4045-9B26-1680C32659F9}" type="presParOf" srcId="{D4BACAB2-27E6-4EE5-8C15-083AF485357C}" destId="{55797FB4-93E4-4D17-AA2F-43EFFF2D6E0F}" srcOrd="3" destOrd="0" presId="urn:microsoft.com/office/officeart/2005/8/layout/hList7#2"/>
    <dgm:cxn modelId="{9898E909-913C-4E37-A178-8C4BCABED66F}" type="presParOf" srcId="{D58EA38B-274F-45C1-9C89-70E8001908D4}" destId="{AACEFF4B-38AE-4A77-BB57-1ADB87B3E6EE}" srcOrd="7" destOrd="0" presId="urn:microsoft.com/office/officeart/2005/8/layout/hList7#2"/>
    <dgm:cxn modelId="{96D7E619-408D-468E-A65E-0B5F42119CC9}" type="presParOf" srcId="{D58EA38B-274F-45C1-9C89-70E8001908D4}" destId="{F39BE40C-746D-4E9F-B58B-1BA57A595E84}" srcOrd="8" destOrd="0" presId="urn:microsoft.com/office/officeart/2005/8/layout/hList7#2"/>
    <dgm:cxn modelId="{62FB5FAF-C346-48AE-8009-20CA50FB2F8D}" type="presParOf" srcId="{F39BE40C-746D-4E9F-B58B-1BA57A595E84}" destId="{424CFD03-1F77-4E9E-8526-003B60A6B39F}" srcOrd="0" destOrd="0" presId="urn:microsoft.com/office/officeart/2005/8/layout/hList7#2"/>
    <dgm:cxn modelId="{A6552023-C1C7-4BDE-A012-CDC864763E8D}" type="presParOf" srcId="{F39BE40C-746D-4E9F-B58B-1BA57A595E84}" destId="{710FDA4D-C347-4025-83D2-18CB7596ABFF}" srcOrd="1" destOrd="0" presId="urn:microsoft.com/office/officeart/2005/8/layout/hList7#2"/>
    <dgm:cxn modelId="{A37A9116-FB3A-4BE0-825D-057B6D5467FD}" type="presParOf" srcId="{F39BE40C-746D-4E9F-B58B-1BA57A595E84}" destId="{000019ED-2881-46BC-AAD9-C9DF5A479AA9}" srcOrd="2" destOrd="0" presId="urn:microsoft.com/office/officeart/2005/8/layout/hList7#2"/>
    <dgm:cxn modelId="{8CE36D9B-21BB-4DF9-963D-4F355737D8EC}" type="presParOf" srcId="{F39BE40C-746D-4E9F-B58B-1BA57A595E84}" destId="{FFBCE5B7-C24E-47B8-B92B-7A3956F1173D}" srcOrd="3" destOrd="0" presId="urn:microsoft.com/office/officeart/2005/8/layout/hList7#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2D9CFA-5B25-4939-ABF8-B2DE0EFB002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F7C46FEF-BEAB-4F80-8E0F-96EABAA1FFBB}">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Доходы – 716710170,26 руб. </a:t>
          </a:r>
          <a:endParaRPr lang="ru-RU" sz="1100" dirty="0">
            <a:solidFill>
              <a:schemeClr val="tx1">
                <a:lumMod val="95000"/>
                <a:lumOff val="5000"/>
              </a:schemeClr>
            </a:solidFill>
            <a:latin typeface="Times New Roman" pitchFamily="18" charset="0"/>
            <a:cs typeface="Times New Roman" pitchFamily="18" charset="0"/>
          </a:endParaRPr>
        </a:p>
      </dgm:t>
    </dgm:pt>
    <dgm:pt modelId="{CED6190D-40C9-4392-B12D-103277573A42}" type="parTrans" cxnId="{3173593A-D533-4018-B144-90CB68E84004}">
      <dgm:prSet/>
      <dgm:spPr/>
      <dgm:t>
        <a:bodyPr/>
        <a:lstStyle/>
        <a:p>
          <a:endParaRPr lang="ru-RU"/>
        </a:p>
      </dgm:t>
    </dgm:pt>
    <dgm:pt modelId="{54192A87-059A-4499-A7C8-126D8BAAA78E}" type="sibTrans" cxnId="{3173593A-D533-4018-B144-90CB68E84004}">
      <dgm:prSet/>
      <dgm:spPr/>
      <dgm:t>
        <a:bodyPr/>
        <a:lstStyle/>
        <a:p>
          <a:endParaRPr lang="ru-RU"/>
        </a:p>
      </dgm:t>
    </dgm:pt>
    <dgm:pt modelId="{5E3C790A-D3F3-48CA-BA10-02ED5C13167E}">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Расходы – 693507592,77 руб.</a:t>
          </a:r>
          <a:endParaRPr lang="ru-RU" sz="1100" dirty="0">
            <a:solidFill>
              <a:schemeClr val="tx1">
                <a:lumMod val="95000"/>
                <a:lumOff val="5000"/>
              </a:schemeClr>
            </a:solidFill>
            <a:latin typeface="Times New Roman" pitchFamily="18" charset="0"/>
            <a:cs typeface="Times New Roman" pitchFamily="18" charset="0"/>
          </a:endParaRPr>
        </a:p>
      </dgm:t>
    </dgm:pt>
    <dgm:pt modelId="{A5AE21E0-0C84-4A94-81E4-35A35F5EF10B}" type="parTrans" cxnId="{A3424D04-B374-4306-9A4B-93538F92E8C6}">
      <dgm:prSet/>
      <dgm:spPr/>
      <dgm:t>
        <a:bodyPr/>
        <a:lstStyle/>
        <a:p>
          <a:endParaRPr lang="ru-RU"/>
        </a:p>
      </dgm:t>
    </dgm:pt>
    <dgm:pt modelId="{83F73E0A-DDA2-408F-A7E5-38BD9D025E80}" type="sibTrans" cxnId="{A3424D04-B374-4306-9A4B-93538F92E8C6}">
      <dgm:prSet/>
      <dgm:spPr/>
      <dgm:t>
        <a:bodyPr/>
        <a:lstStyle/>
        <a:p>
          <a:endParaRPr lang="ru-RU"/>
        </a:p>
      </dgm:t>
    </dgm:pt>
    <dgm:pt modelId="{1C1500DE-4D5A-44FC-9344-855267696709}">
      <dgm:prSet phldrT="[Текст]" custT="1"/>
      <dgm:spPr>
        <a:solidFill>
          <a:schemeClr val="accent4">
            <a:lumMod val="40000"/>
            <a:lumOff val="60000"/>
          </a:schemeClr>
        </a:solidFill>
      </dgm:spPr>
      <dgm:t>
        <a:bodyPr/>
        <a:lstStyle/>
        <a:p>
          <a:r>
            <a:rPr lang="ru-RU" sz="1100" dirty="0" err="1" smtClean="0">
              <a:solidFill>
                <a:schemeClr val="tx1">
                  <a:lumMod val="95000"/>
                  <a:lumOff val="5000"/>
                </a:schemeClr>
              </a:solidFill>
              <a:latin typeface="Times New Roman" pitchFamily="18" charset="0"/>
              <a:cs typeface="Times New Roman" pitchFamily="18" charset="0"/>
            </a:rPr>
            <a:t>Профицит</a:t>
          </a:r>
          <a:r>
            <a:rPr lang="ru-RU" sz="1100" dirty="0" smtClean="0">
              <a:solidFill>
                <a:schemeClr val="tx1">
                  <a:lumMod val="95000"/>
                  <a:lumOff val="5000"/>
                </a:schemeClr>
              </a:solidFill>
              <a:latin typeface="Times New Roman" pitchFamily="18" charset="0"/>
              <a:cs typeface="Times New Roman" pitchFamily="18" charset="0"/>
            </a:rPr>
            <a:t> – 23202577,49 руб.</a:t>
          </a:r>
          <a:endParaRPr lang="ru-RU" sz="1100" dirty="0">
            <a:solidFill>
              <a:schemeClr val="tx1">
                <a:lumMod val="95000"/>
                <a:lumOff val="5000"/>
              </a:schemeClr>
            </a:solidFill>
            <a:latin typeface="Times New Roman" pitchFamily="18" charset="0"/>
            <a:cs typeface="Times New Roman" pitchFamily="18" charset="0"/>
          </a:endParaRPr>
        </a:p>
      </dgm:t>
    </dgm:pt>
    <dgm:pt modelId="{540CA917-CEA2-4E08-8A00-B0865A84AD0C}" type="parTrans" cxnId="{2905419A-611E-4007-BC58-676422CCAE53}">
      <dgm:prSet/>
      <dgm:spPr/>
      <dgm:t>
        <a:bodyPr/>
        <a:lstStyle/>
        <a:p>
          <a:endParaRPr lang="ru-RU"/>
        </a:p>
      </dgm:t>
    </dgm:pt>
    <dgm:pt modelId="{E326F137-8605-45B4-9A85-DF3ED45C31AD}" type="sibTrans" cxnId="{2905419A-611E-4007-BC58-676422CCAE53}">
      <dgm:prSet/>
      <dgm:spPr/>
      <dgm:t>
        <a:bodyPr/>
        <a:lstStyle/>
        <a:p>
          <a:endParaRPr lang="ru-RU"/>
        </a:p>
      </dgm:t>
    </dgm:pt>
    <dgm:pt modelId="{11B2EE36-C38E-4F9F-BA5F-B91694608E52}" type="pres">
      <dgm:prSet presAssocID="{D72D9CFA-5B25-4939-ABF8-B2DE0EFB0022}" presName="diagram" presStyleCnt="0">
        <dgm:presLayoutVars>
          <dgm:dir/>
          <dgm:resizeHandles val="exact"/>
        </dgm:presLayoutVars>
      </dgm:prSet>
      <dgm:spPr/>
      <dgm:t>
        <a:bodyPr/>
        <a:lstStyle/>
        <a:p>
          <a:endParaRPr lang="ru-RU"/>
        </a:p>
      </dgm:t>
    </dgm:pt>
    <dgm:pt modelId="{F30D8556-C26D-4DE8-8B4D-A9D48C54A96E}" type="pres">
      <dgm:prSet presAssocID="{F7C46FEF-BEAB-4F80-8E0F-96EABAA1FFBB}" presName="node" presStyleLbl="node1" presStyleIdx="0" presStyleCnt="3">
        <dgm:presLayoutVars>
          <dgm:bulletEnabled val="1"/>
        </dgm:presLayoutVars>
      </dgm:prSet>
      <dgm:spPr/>
      <dgm:t>
        <a:bodyPr/>
        <a:lstStyle/>
        <a:p>
          <a:endParaRPr lang="ru-RU"/>
        </a:p>
      </dgm:t>
    </dgm:pt>
    <dgm:pt modelId="{03833191-8E35-4D3E-BA81-2C241B422FE8}" type="pres">
      <dgm:prSet presAssocID="{54192A87-059A-4499-A7C8-126D8BAAA78E}" presName="sibTrans" presStyleCnt="0"/>
      <dgm:spPr/>
    </dgm:pt>
    <dgm:pt modelId="{615ED14A-2484-4FF0-B846-0F798F8CD61A}" type="pres">
      <dgm:prSet presAssocID="{5E3C790A-D3F3-48CA-BA10-02ED5C13167E}" presName="node" presStyleLbl="node1" presStyleIdx="1" presStyleCnt="3">
        <dgm:presLayoutVars>
          <dgm:bulletEnabled val="1"/>
        </dgm:presLayoutVars>
      </dgm:prSet>
      <dgm:spPr/>
      <dgm:t>
        <a:bodyPr/>
        <a:lstStyle/>
        <a:p>
          <a:endParaRPr lang="ru-RU"/>
        </a:p>
      </dgm:t>
    </dgm:pt>
    <dgm:pt modelId="{54DE696E-0285-4536-9D9D-DC377BAD9B4D}" type="pres">
      <dgm:prSet presAssocID="{83F73E0A-DDA2-408F-A7E5-38BD9D025E80}" presName="sibTrans" presStyleCnt="0"/>
      <dgm:spPr/>
    </dgm:pt>
    <dgm:pt modelId="{E0736656-ED20-4015-8E32-83FF971FCC35}" type="pres">
      <dgm:prSet presAssocID="{1C1500DE-4D5A-44FC-9344-855267696709}" presName="node" presStyleLbl="node1" presStyleIdx="2" presStyleCnt="3">
        <dgm:presLayoutVars>
          <dgm:bulletEnabled val="1"/>
        </dgm:presLayoutVars>
      </dgm:prSet>
      <dgm:spPr/>
      <dgm:t>
        <a:bodyPr/>
        <a:lstStyle/>
        <a:p>
          <a:endParaRPr lang="ru-RU"/>
        </a:p>
      </dgm:t>
    </dgm:pt>
  </dgm:ptLst>
  <dgm:cxnLst>
    <dgm:cxn modelId="{010B0B19-DC38-450C-AE71-81EAC5E4A02E}" type="presOf" srcId="{D72D9CFA-5B25-4939-ABF8-B2DE0EFB0022}" destId="{11B2EE36-C38E-4F9F-BA5F-B91694608E52}" srcOrd="0" destOrd="0" presId="urn:microsoft.com/office/officeart/2005/8/layout/default"/>
    <dgm:cxn modelId="{D6801BD5-10AA-458F-8DE9-CC57D716E456}" type="presOf" srcId="{5E3C790A-D3F3-48CA-BA10-02ED5C13167E}" destId="{615ED14A-2484-4FF0-B846-0F798F8CD61A}" srcOrd="0" destOrd="0" presId="urn:microsoft.com/office/officeart/2005/8/layout/default"/>
    <dgm:cxn modelId="{4C43A7E6-A16D-4394-B80C-1AE8E48A7FF4}" type="presOf" srcId="{1C1500DE-4D5A-44FC-9344-855267696709}" destId="{E0736656-ED20-4015-8E32-83FF971FCC35}" srcOrd="0" destOrd="0" presId="urn:microsoft.com/office/officeart/2005/8/layout/default"/>
    <dgm:cxn modelId="{2905419A-611E-4007-BC58-676422CCAE53}" srcId="{D72D9CFA-5B25-4939-ABF8-B2DE0EFB0022}" destId="{1C1500DE-4D5A-44FC-9344-855267696709}" srcOrd="2" destOrd="0" parTransId="{540CA917-CEA2-4E08-8A00-B0865A84AD0C}" sibTransId="{E326F137-8605-45B4-9A85-DF3ED45C31AD}"/>
    <dgm:cxn modelId="{A3424D04-B374-4306-9A4B-93538F92E8C6}" srcId="{D72D9CFA-5B25-4939-ABF8-B2DE0EFB0022}" destId="{5E3C790A-D3F3-48CA-BA10-02ED5C13167E}" srcOrd="1" destOrd="0" parTransId="{A5AE21E0-0C84-4A94-81E4-35A35F5EF10B}" sibTransId="{83F73E0A-DDA2-408F-A7E5-38BD9D025E80}"/>
    <dgm:cxn modelId="{3173593A-D533-4018-B144-90CB68E84004}" srcId="{D72D9CFA-5B25-4939-ABF8-B2DE0EFB0022}" destId="{F7C46FEF-BEAB-4F80-8E0F-96EABAA1FFBB}" srcOrd="0" destOrd="0" parTransId="{CED6190D-40C9-4392-B12D-103277573A42}" sibTransId="{54192A87-059A-4499-A7C8-126D8BAAA78E}"/>
    <dgm:cxn modelId="{FD6BD922-7ACE-4158-87B8-9F85764B9702}" type="presOf" srcId="{F7C46FEF-BEAB-4F80-8E0F-96EABAA1FFBB}" destId="{F30D8556-C26D-4DE8-8B4D-A9D48C54A96E}" srcOrd="0" destOrd="0" presId="urn:microsoft.com/office/officeart/2005/8/layout/default"/>
    <dgm:cxn modelId="{27B495D1-CDBE-46D1-BA0E-F37B40C7B410}" type="presParOf" srcId="{11B2EE36-C38E-4F9F-BA5F-B91694608E52}" destId="{F30D8556-C26D-4DE8-8B4D-A9D48C54A96E}" srcOrd="0" destOrd="0" presId="urn:microsoft.com/office/officeart/2005/8/layout/default"/>
    <dgm:cxn modelId="{00F4103F-9165-4A54-A170-9C6355CD4A18}" type="presParOf" srcId="{11B2EE36-C38E-4F9F-BA5F-B91694608E52}" destId="{03833191-8E35-4D3E-BA81-2C241B422FE8}" srcOrd="1" destOrd="0" presId="urn:microsoft.com/office/officeart/2005/8/layout/default"/>
    <dgm:cxn modelId="{DA674968-6684-4BEA-AF60-55B05CED3E04}" type="presParOf" srcId="{11B2EE36-C38E-4F9F-BA5F-B91694608E52}" destId="{615ED14A-2484-4FF0-B846-0F798F8CD61A}" srcOrd="2" destOrd="0" presId="urn:microsoft.com/office/officeart/2005/8/layout/default"/>
    <dgm:cxn modelId="{9A7E5C6F-7BBE-4315-8796-74B68FD6BA88}" type="presParOf" srcId="{11B2EE36-C38E-4F9F-BA5F-B91694608E52}" destId="{54DE696E-0285-4536-9D9D-DC377BAD9B4D}" srcOrd="3" destOrd="0" presId="urn:microsoft.com/office/officeart/2005/8/layout/default"/>
    <dgm:cxn modelId="{9AFE924C-6DF6-4E85-879E-3274506E3CA1}" type="presParOf" srcId="{11B2EE36-C38E-4F9F-BA5F-B91694608E52}" destId="{E0736656-ED20-4015-8E32-83FF971FCC35}" srcOrd="4" destOrd="0" presId="urn:microsoft.com/office/officeart/2005/8/layout/default"/>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2D9CFA-5B25-4939-ABF8-B2DE0EFB002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F7C46FEF-BEAB-4F80-8E0F-96EABAA1FFBB}">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Доходы – 752997096,48 руб. </a:t>
          </a:r>
          <a:endParaRPr lang="ru-RU" sz="1100" dirty="0">
            <a:solidFill>
              <a:schemeClr val="tx1">
                <a:lumMod val="95000"/>
                <a:lumOff val="5000"/>
              </a:schemeClr>
            </a:solidFill>
            <a:latin typeface="Times New Roman" pitchFamily="18" charset="0"/>
            <a:cs typeface="Times New Roman" pitchFamily="18" charset="0"/>
          </a:endParaRPr>
        </a:p>
      </dgm:t>
    </dgm:pt>
    <dgm:pt modelId="{CED6190D-40C9-4392-B12D-103277573A42}" type="parTrans" cxnId="{3173593A-D533-4018-B144-90CB68E84004}">
      <dgm:prSet/>
      <dgm:spPr/>
      <dgm:t>
        <a:bodyPr/>
        <a:lstStyle/>
        <a:p>
          <a:endParaRPr lang="ru-RU"/>
        </a:p>
      </dgm:t>
    </dgm:pt>
    <dgm:pt modelId="{54192A87-059A-4499-A7C8-126D8BAAA78E}" type="sibTrans" cxnId="{3173593A-D533-4018-B144-90CB68E84004}">
      <dgm:prSet/>
      <dgm:spPr/>
      <dgm:t>
        <a:bodyPr/>
        <a:lstStyle/>
        <a:p>
          <a:endParaRPr lang="ru-RU"/>
        </a:p>
      </dgm:t>
    </dgm:pt>
    <dgm:pt modelId="{5E3C790A-D3F3-48CA-BA10-02ED5C13167E}">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Расходы – 815569969,50 руб.</a:t>
          </a:r>
          <a:endParaRPr lang="ru-RU" sz="1100" dirty="0">
            <a:solidFill>
              <a:schemeClr val="tx1">
                <a:lumMod val="95000"/>
                <a:lumOff val="5000"/>
              </a:schemeClr>
            </a:solidFill>
            <a:latin typeface="Times New Roman" pitchFamily="18" charset="0"/>
            <a:cs typeface="Times New Roman" pitchFamily="18" charset="0"/>
          </a:endParaRPr>
        </a:p>
      </dgm:t>
    </dgm:pt>
    <dgm:pt modelId="{A5AE21E0-0C84-4A94-81E4-35A35F5EF10B}" type="parTrans" cxnId="{A3424D04-B374-4306-9A4B-93538F92E8C6}">
      <dgm:prSet/>
      <dgm:spPr/>
      <dgm:t>
        <a:bodyPr/>
        <a:lstStyle/>
        <a:p>
          <a:endParaRPr lang="ru-RU"/>
        </a:p>
      </dgm:t>
    </dgm:pt>
    <dgm:pt modelId="{83F73E0A-DDA2-408F-A7E5-38BD9D025E80}" type="sibTrans" cxnId="{A3424D04-B374-4306-9A4B-93538F92E8C6}">
      <dgm:prSet/>
      <dgm:spPr/>
      <dgm:t>
        <a:bodyPr/>
        <a:lstStyle/>
        <a:p>
          <a:endParaRPr lang="ru-RU"/>
        </a:p>
      </dgm:t>
    </dgm:pt>
    <dgm:pt modelId="{1C1500DE-4D5A-44FC-9344-855267696709}">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дефицит – 62572873,02 руб.</a:t>
          </a:r>
          <a:endParaRPr lang="ru-RU" sz="1100" dirty="0">
            <a:solidFill>
              <a:schemeClr val="tx1">
                <a:lumMod val="95000"/>
                <a:lumOff val="5000"/>
              </a:schemeClr>
            </a:solidFill>
            <a:latin typeface="Times New Roman" pitchFamily="18" charset="0"/>
            <a:cs typeface="Times New Roman" pitchFamily="18" charset="0"/>
          </a:endParaRPr>
        </a:p>
      </dgm:t>
    </dgm:pt>
    <dgm:pt modelId="{540CA917-CEA2-4E08-8A00-B0865A84AD0C}" type="parTrans" cxnId="{2905419A-611E-4007-BC58-676422CCAE53}">
      <dgm:prSet/>
      <dgm:spPr/>
      <dgm:t>
        <a:bodyPr/>
        <a:lstStyle/>
        <a:p>
          <a:endParaRPr lang="ru-RU"/>
        </a:p>
      </dgm:t>
    </dgm:pt>
    <dgm:pt modelId="{E326F137-8605-45B4-9A85-DF3ED45C31AD}" type="sibTrans" cxnId="{2905419A-611E-4007-BC58-676422CCAE53}">
      <dgm:prSet/>
      <dgm:spPr/>
      <dgm:t>
        <a:bodyPr/>
        <a:lstStyle/>
        <a:p>
          <a:endParaRPr lang="ru-RU"/>
        </a:p>
      </dgm:t>
    </dgm:pt>
    <dgm:pt modelId="{11B2EE36-C38E-4F9F-BA5F-B91694608E52}" type="pres">
      <dgm:prSet presAssocID="{D72D9CFA-5B25-4939-ABF8-B2DE0EFB0022}" presName="diagram" presStyleCnt="0">
        <dgm:presLayoutVars>
          <dgm:dir/>
          <dgm:resizeHandles val="exact"/>
        </dgm:presLayoutVars>
      </dgm:prSet>
      <dgm:spPr/>
      <dgm:t>
        <a:bodyPr/>
        <a:lstStyle/>
        <a:p>
          <a:endParaRPr lang="ru-RU"/>
        </a:p>
      </dgm:t>
    </dgm:pt>
    <dgm:pt modelId="{F30D8556-C26D-4DE8-8B4D-A9D48C54A96E}" type="pres">
      <dgm:prSet presAssocID="{F7C46FEF-BEAB-4F80-8E0F-96EABAA1FFBB}" presName="node" presStyleLbl="node1" presStyleIdx="0" presStyleCnt="3">
        <dgm:presLayoutVars>
          <dgm:bulletEnabled val="1"/>
        </dgm:presLayoutVars>
      </dgm:prSet>
      <dgm:spPr/>
      <dgm:t>
        <a:bodyPr/>
        <a:lstStyle/>
        <a:p>
          <a:endParaRPr lang="ru-RU"/>
        </a:p>
      </dgm:t>
    </dgm:pt>
    <dgm:pt modelId="{03833191-8E35-4D3E-BA81-2C241B422FE8}" type="pres">
      <dgm:prSet presAssocID="{54192A87-059A-4499-A7C8-126D8BAAA78E}" presName="sibTrans" presStyleCnt="0"/>
      <dgm:spPr/>
    </dgm:pt>
    <dgm:pt modelId="{615ED14A-2484-4FF0-B846-0F798F8CD61A}" type="pres">
      <dgm:prSet presAssocID="{5E3C790A-D3F3-48CA-BA10-02ED5C13167E}" presName="node" presStyleLbl="node1" presStyleIdx="1" presStyleCnt="3">
        <dgm:presLayoutVars>
          <dgm:bulletEnabled val="1"/>
        </dgm:presLayoutVars>
      </dgm:prSet>
      <dgm:spPr/>
      <dgm:t>
        <a:bodyPr/>
        <a:lstStyle/>
        <a:p>
          <a:endParaRPr lang="ru-RU"/>
        </a:p>
      </dgm:t>
    </dgm:pt>
    <dgm:pt modelId="{54DE696E-0285-4536-9D9D-DC377BAD9B4D}" type="pres">
      <dgm:prSet presAssocID="{83F73E0A-DDA2-408F-A7E5-38BD9D025E80}" presName="sibTrans" presStyleCnt="0"/>
      <dgm:spPr/>
    </dgm:pt>
    <dgm:pt modelId="{E0736656-ED20-4015-8E32-83FF971FCC35}" type="pres">
      <dgm:prSet presAssocID="{1C1500DE-4D5A-44FC-9344-855267696709}" presName="node" presStyleLbl="node1" presStyleIdx="2" presStyleCnt="3">
        <dgm:presLayoutVars>
          <dgm:bulletEnabled val="1"/>
        </dgm:presLayoutVars>
      </dgm:prSet>
      <dgm:spPr/>
      <dgm:t>
        <a:bodyPr/>
        <a:lstStyle/>
        <a:p>
          <a:endParaRPr lang="ru-RU"/>
        </a:p>
      </dgm:t>
    </dgm:pt>
  </dgm:ptLst>
  <dgm:cxnLst>
    <dgm:cxn modelId="{FBEEE64F-A46C-4ADF-8F90-D21D1985B83B}" type="presOf" srcId="{5E3C790A-D3F3-48CA-BA10-02ED5C13167E}" destId="{615ED14A-2484-4FF0-B846-0F798F8CD61A}" srcOrd="0" destOrd="0" presId="urn:microsoft.com/office/officeart/2005/8/layout/default"/>
    <dgm:cxn modelId="{2905419A-611E-4007-BC58-676422CCAE53}" srcId="{D72D9CFA-5B25-4939-ABF8-B2DE0EFB0022}" destId="{1C1500DE-4D5A-44FC-9344-855267696709}" srcOrd="2" destOrd="0" parTransId="{540CA917-CEA2-4E08-8A00-B0865A84AD0C}" sibTransId="{E326F137-8605-45B4-9A85-DF3ED45C31AD}"/>
    <dgm:cxn modelId="{A3424D04-B374-4306-9A4B-93538F92E8C6}" srcId="{D72D9CFA-5B25-4939-ABF8-B2DE0EFB0022}" destId="{5E3C790A-D3F3-48CA-BA10-02ED5C13167E}" srcOrd="1" destOrd="0" parTransId="{A5AE21E0-0C84-4A94-81E4-35A35F5EF10B}" sibTransId="{83F73E0A-DDA2-408F-A7E5-38BD9D025E80}"/>
    <dgm:cxn modelId="{3173593A-D533-4018-B144-90CB68E84004}" srcId="{D72D9CFA-5B25-4939-ABF8-B2DE0EFB0022}" destId="{F7C46FEF-BEAB-4F80-8E0F-96EABAA1FFBB}" srcOrd="0" destOrd="0" parTransId="{CED6190D-40C9-4392-B12D-103277573A42}" sibTransId="{54192A87-059A-4499-A7C8-126D8BAAA78E}"/>
    <dgm:cxn modelId="{E7BE88C1-C6D0-4F8B-AEC3-92C0B48D5769}" type="presOf" srcId="{D72D9CFA-5B25-4939-ABF8-B2DE0EFB0022}" destId="{11B2EE36-C38E-4F9F-BA5F-B91694608E52}" srcOrd="0" destOrd="0" presId="urn:microsoft.com/office/officeart/2005/8/layout/default"/>
    <dgm:cxn modelId="{ECDA2D7F-E1DE-403B-B65D-BB9AC7A92AFC}" type="presOf" srcId="{F7C46FEF-BEAB-4F80-8E0F-96EABAA1FFBB}" destId="{F30D8556-C26D-4DE8-8B4D-A9D48C54A96E}" srcOrd="0" destOrd="0" presId="urn:microsoft.com/office/officeart/2005/8/layout/default"/>
    <dgm:cxn modelId="{FF379AA0-5AF6-4169-ABC8-B42E966242C9}" type="presOf" srcId="{1C1500DE-4D5A-44FC-9344-855267696709}" destId="{E0736656-ED20-4015-8E32-83FF971FCC35}" srcOrd="0" destOrd="0" presId="urn:microsoft.com/office/officeart/2005/8/layout/default"/>
    <dgm:cxn modelId="{BE19E21F-5C5E-40F1-BCA9-A304A98A0BA3}" type="presParOf" srcId="{11B2EE36-C38E-4F9F-BA5F-B91694608E52}" destId="{F30D8556-C26D-4DE8-8B4D-A9D48C54A96E}" srcOrd="0" destOrd="0" presId="urn:microsoft.com/office/officeart/2005/8/layout/default"/>
    <dgm:cxn modelId="{6180ACB0-B972-44AA-A2DF-062412B14C71}" type="presParOf" srcId="{11B2EE36-C38E-4F9F-BA5F-B91694608E52}" destId="{03833191-8E35-4D3E-BA81-2C241B422FE8}" srcOrd="1" destOrd="0" presId="urn:microsoft.com/office/officeart/2005/8/layout/default"/>
    <dgm:cxn modelId="{9F632235-868E-46CD-BFD7-E29F772A1CA3}" type="presParOf" srcId="{11B2EE36-C38E-4F9F-BA5F-B91694608E52}" destId="{615ED14A-2484-4FF0-B846-0F798F8CD61A}" srcOrd="2" destOrd="0" presId="urn:microsoft.com/office/officeart/2005/8/layout/default"/>
    <dgm:cxn modelId="{8755AF9E-71C4-433A-B52A-103C4D5FDC3E}" type="presParOf" srcId="{11B2EE36-C38E-4F9F-BA5F-B91694608E52}" destId="{54DE696E-0285-4536-9D9D-DC377BAD9B4D}" srcOrd="3" destOrd="0" presId="urn:microsoft.com/office/officeart/2005/8/layout/default"/>
    <dgm:cxn modelId="{8A78E3BF-3F67-4A17-8E85-6C3D8FC51EFB}" type="presParOf" srcId="{11B2EE36-C38E-4F9F-BA5F-B91694608E52}" destId="{E0736656-ED20-4015-8E32-83FF971FCC35}" srcOrd="4" destOrd="0" presId="urn:microsoft.com/office/officeart/2005/8/layout/default"/>
  </dgm:cxnLst>
  <dgm:bg/>
  <dgm:whole/>
  <dgm:extLst>
    <a:ext uri="http://schemas.microsoft.com/office/drawing/2008/diagram">
      <dsp:dataModelExt xmlns:dsp="http://schemas.microsoft.com/office/drawing/2008/diagram" xmlns="" relId="rId1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2D9CFA-5B25-4939-ABF8-B2DE0EFB002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F7C46FEF-BEAB-4F80-8E0F-96EABAA1FFBB}">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Доходы – 925571480,32 руб. </a:t>
          </a:r>
          <a:endParaRPr lang="ru-RU" sz="1100" dirty="0">
            <a:solidFill>
              <a:schemeClr val="tx1">
                <a:lumMod val="95000"/>
                <a:lumOff val="5000"/>
              </a:schemeClr>
            </a:solidFill>
            <a:latin typeface="Times New Roman" pitchFamily="18" charset="0"/>
            <a:cs typeface="Times New Roman" pitchFamily="18" charset="0"/>
          </a:endParaRPr>
        </a:p>
      </dgm:t>
    </dgm:pt>
    <dgm:pt modelId="{CED6190D-40C9-4392-B12D-103277573A42}" type="parTrans" cxnId="{3173593A-D533-4018-B144-90CB68E84004}">
      <dgm:prSet/>
      <dgm:spPr/>
      <dgm:t>
        <a:bodyPr/>
        <a:lstStyle/>
        <a:p>
          <a:endParaRPr lang="ru-RU"/>
        </a:p>
      </dgm:t>
    </dgm:pt>
    <dgm:pt modelId="{54192A87-059A-4499-A7C8-126D8BAAA78E}" type="sibTrans" cxnId="{3173593A-D533-4018-B144-90CB68E84004}">
      <dgm:prSet/>
      <dgm:spPr/>
      <dgm:t>
        <a:bodyPr/>
        <a:lstStyle/>
        <a:p>
          <a:endParaRPr lang="ru-RU"/>
        </a:p>
      </dgm:t>
    </dgm:pt>
    <dgm:pt modelId="{5E3C790A-D3F3-48CA-BA10-02ED5C13167E}">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Расходы – 925571480,32 руб.</a:t>
          </a:r>
          <a:endParaRPr lang="ru-RU" sz="1100" dirty="0">
            <a:solidFill>
              <a:schemeClr val="tx1">
                <a:lumMod val="95000"/>
                <a:lumOff val="5000"/>
              </a:schemeClr>
            </a:solidFill>
            <a:latin typeface="Times New Roman" pitchFamily="18" charset="0"/>
            <a:cs typeface="Times New Roman" pitchFamily="18" charset="0"/>
          </a:endParaRPr>
        </a:p>
      </dgm:t>
    </dgm:pt>
    <dgm:pt modelId="{A5AE21E0-0C84-4A94-81E4-35A35F5EF10B}" type="parTrans" cxnId="{A3424D04-B374-4306-9A4B-93538F92E8C6}">
      <dgm:prSet/>
      <dgm:spPr/>
      <dgm:t>
        <a:bodyPr/>
        <a:lstStyle/>
        <a:p>
          <a:endParaRPr lang="ru-RU"/>
        </a:p>
      </dgm:t>
    </dgm:pt>
    <dgm:pt modelId="{83F73E0A-DDA2-408F-A7E5-38BD9D025E80}" type="sibTrans" cxnId="{A3424D04-B374-4306-9A4B-93538F92E8C6}">
      <dgm:prSet/>
      <dgm:spPr/>
      <dgm:t>
        <a:bodyPr/>
        <a:lstStyle/>
        <a:p>
          <a:endParaRPr lang="ru-RU"/>
        </a:p>
      </dgm:t>
    </dgm:pt>
    <dgm:pt modelId="{1C1500DE-4D5A-44FC-9344-855267696709}">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дефицит – 0 руб.</a:t>
          </a:r>
          <a:endParaRPr lang="ru-RU" sz="1100" dirty="0">
            <a:solidFill>
              <a:schemeClr val="tx1">
                <a:lumMod val="95000"/>
                <a:lumOff val="5000"/>
              </a:schemeClr>
            </a:solidFill>
            <a:latin typeface="Times New Roman" pitchFamily="18" charset="0"/>
            <a:cs typeface="Times New Roman" pitchFamily="18" charset="0"/>
          </a:endParaRPr>
        </a:p>
      </dgm:t>
    </dgm:pt>
    <dgm:pt modelId="{540CA917-CEA2-4E08-8A00-B0865A84AD0C}" type="parTrans" cxnId="{2905419A-611E-4007-BC58-676422CCAE53}">
      <dgm:prSet/>
      <dgm:spPr/>
      <dgm:t>
        <a:bodyPr/>
        <a:lstStyle/>
        <a:p>
          <a:endParaRPr lang="ru-RU"/>
        </a:p>
      </dgm:t>
    </dgm:pt>
    <dgm:pt modelId="{E326F137-8605-45B4-9A85-DF3ED45C31AD}" type="sibTrans" cxnId="{2905419A-611E-4007-BC58-676422CCAE53}">
      <dgm:prSet/>
      <dgm:spPr/>
      <dgm:t>
        <a:bodyPr/>
        <a:lstStyle/>
        <a:p>
          <a:endParaRPr lang="ru-RU"/>
        </a:p>
      </dgm:t>
    </dgm:pt>
    <dgm:pt modelId="{11B2EE36-C38E-4F9F-BA5F-B91694608E52}" type="pres">
      <dgm:prSet presAssocID="{D72D9CFA-5B25-4939-ABF8-B2DE0EFB0022}" presName="diagram" presStyleCnt="0">
        <dgm:presLayoutVars>
          <dgm:dir/>
          <dgm:resizeHandles val="exact"/>
        </dgm:presLayoutVars>
      </dgm:prSet>
      <dgm:spPr/>
      <dgm:t>
        <a:bodyPr/>
        <a:lstStyle/>
        <a:p>
          <a:endParaRPr lang="ru-RU"/>
        </a:p>
      </dgm:t>
    </dgm:pt>
    <dgm:pt modelId="{F30D8556-C26D-4DE8-8B4D-A9D48C54A96E}" type="pres">
      <dgm:prSet presAssocID="{F7C46FEF-BEAB-4F80-8E0F-96EABAA1FFBB}" presName="node" presStyleLbl="node1" presStyleIdx="0" presStyleCnt="3">
        <dgm:presLayoutVars>
          <dgm:bulletEnabled val="1"/>
        </dgm:presLayoutVars>
      </dgm:prSet>
      <dgm:spPr/>
      <dgm:t>
        <a:bodyPr/>
        <a:lstStyle/>
        <a:p>
          <a:endParaRPr lang="ru-RU"/>
        </a:p>
      </dgm:t>
    </dgm:pt>
    <dgm:pt modelId="{03833191-8E35-4D3E-BA81-2C241B422FE8}" type="pres">
      <dgm:prSet presAssocID="{54192A87-059A-4499-A7C8-126D8BAAA78E}" presName="sibTrans" presStyleCnt="0"/>
      <dgm:spPr/>
    </dgm:pt>
    <dgm:pt modelId="{615ED14A-2484-4FF0-B846-0F798F8CD61A}" type="pres">
      <dgm:prSet presAssocID="{5E3C790A-D3F3-48CA-BA10-02ED5C13167E}" presName="node" presStyleLbl="node1" presStyleIdx="1" presStyleCnt="3">
        <dgm:presLayoutVars>
          <dgm:bulletEnabled val="1"/>
        </dgm:presLayoutVars>
      </dgm:prSet>
      <dgm:spPr/>
      <dgm:t>
        <a:bodyPr/>
        <a:lstStyle/>
        <a:p>
          <a:endParaRPr lang="ru-RU"/>
        </a:p>
      </dgm:t>
    </dgm:pt>
    <dgm:pt modelId="{54DE696E-0285-4536-9D9D-DC377BAD9B4D}" type="pres">
      <dgm:prSet presAssocID="{83F73E0A-DDA2-408F-A7E5-38BD9D025E80}" presName="sibTrans" presStyleCnt="0"/>
      <dgm:spPr/>
    </dgm:pt>
    <dgm:pt modelId="{E0736656-ED20-4015-8E32-83FF971FCC35}" type="pres">
      <dgm:prSet presAssocID="{1C1500DE-4D5A-44FC-9344-855267696709}" presName="node" presStyleLbl="node1" presStyleIdx="2" presStyleCnt="3">
        <dgm:presLayoutVars>
          <dgm:bulletEnabled val="1"/>
        </dgm:presLayoutVars>
      </dgm:prSet>
      <dgm:spPr/>
      <dgm:t>
        <a:bodyPr/>
        <a:lstStyle/>
        <a:p>
          <a:endParaRPr lang="ru-RU"/>
        </a:p>
      </dgm:t>
    </dgm:pt>
  </dgm:ptLst>
  <dgm:cxnLst>
    <dgm:cxn modelId="{AD9318F1-CA90-4AB9-A8FE-64E716347D7A}" type="presOf" srcId="{1C1500DE-4D5A-44FC-9344-855267696709}" destId="{E0736656-ED20-4015-8E32-83FF971FCC35}" srcOrd="0" destOrd="0" presId="urn:microsoft.com/office/officeart/2005/8/layout/default"/>
    <dgm:cxn modelId="{B3B6E0C8-4BF7-4FB2-8592-69EF595757F4}" type="presOf" srcId="{5E3C790A-D3F3-48CA-BA10-02ED5C13167E}" destId="{615ED14A-2484-4FF0-B846-0F798F8CD61A}" srcOrd="0" destOrd="0" presId="urn:microsoft.com/office/officeart/2005/8/layout/default"/>
    <dgm:cxn modelId="{2905419A-611E-4007-BC58-676422CCAE53}" srcId="{D72D9CFA-5B25-4939-ABF8-B2DE0EFB0022}" destId="{1C1500DE-4D5A-44FC-9344-855267696709}" srcOrd="2" destOrd="0" parTransId="{540CA917-CEA2-4E08-8A00-B0865A84AD0C}" sibTransId="{E326F137-8605-45B4-9A85-DF3ED45C31AD}"/>
    <dgm:cxn modelId="{A3424D04-B374-4306-9A4B-93538F92E8C6}" srcId="{D72D9CFA-5B25-4939-ABF8-B2DE0EFB0022}" destId="{5E3C790A-D3F3-48CA-BA10-02ED5C13167E}" srcOrd="1" destOrd="0" parTransId="{A5AE21E0-0C84-4A94-81E4-35A35F5EF10B}" sibTransId="{83F73E0A-DDA2-408F-A7E5-38BD9D025E80}"/>
    <dgm:cxn modelId="{4A8EA101-CF5A-4E7B-8A44-09CEB7A368A6}" type="presOf" srcId="{F7C46FEF-BEAB-4F80-8E0F-96EABAA1FFBB}" destId="{F30D8556-C26D-4DE8-8B4D-A9D48C54A96E}" srcOrd="0" destOrd="0" presId="urn:microsoft.com/office/officeart/2005/8/layout/default"/>
    <dgm:cxn modelId="{3173593A-D533-4018-B144-90CB68E84004}" srcId="{D72D9CFA-5B25-4939-ABF8-B2DE0EFB0022}" destId="{F7C46FEF-BEAB-4F80-8E0F-96EABAA1FFBB}" srcOrd="0" destOrd="0" parTransId="{CED6190D-40C9-4392-B12D-103277573A42}" sibTransId="{54192A87-059A-4499-A7C8-126D8BAAA78E}"/>
    <dgm:cxn modelId="{1501E35F-DB1D-4D88-A1C6-455E9D90A31A}" type="presOf" srcId="{D72D9CFA-5B25-4939-ABF8-B2DE0EFB0022}" destId="{11B2EE36-C38E-4F9F-BA5F-B91694608E52}" srcOrd="0" destOrd="0" presId="urn:microsoft.com/office/officeart/2005/8/layout/default"/>
    <dgm:cxn modelId="{014B6007-9EC0-4B41-AFE9-B79365175651}" type="presParOf" srcId="{11B2EE36-C38E-4F9F-BA5F-B91694608E52}" destId="{F30D8556-C26D-4DE8-8B4D-A9D48C54A96E}" srcOrd="0" destOrd="0" presId="urn:microsoft.com/office/officeart/2005/8/layout/default"/>
    <dgm:cxn modelId="{9DCE356B-DAA3-4C59-93F1-D5C56B0DB48B}" type="presParOf" srcId="{11B2EE36-C38E-4F9F-BA5F-B91694608E52}" destId="{03833191-8E35-4D3E-BA81-2C241B422FE8}" srcOrd="1" destOrd="0" presId="urn:microsoft.com/office/officeart/2005/8/layout/default"/>
    <dgm:cxn modelId="{69EF2203-0017-4A53-88F3-3D1E42EDBA85}" type="presParOf" srcId="{11B2EE36-C38E-4F9F-BA5F-B91694608E52}" destId="{615ED14A-2484-4FF0-B846-0F798F8CD61A}" srcOrd="2" destOrd="0" presId="urn:microsoft.com/office/officeart/2005/8/layout/default"/>
    <dgm:cxn modelId="{68A198BD-3B2B-4C93-BC6A-7013B15BC0D8}" type="presParOf" srcId="{11B2EE36-C38E-4F9F-BA5F-B91694608E52}" destId="{54DE696E-0285-4536-9D9D-DC377BAD9B4D}" srcOrd="3" destOrd="0" presId="urn:microsoft.com/office/officeart/2005/8/layout/default"/>
    <dgm:cxn modelId="{1EF86ED2-9762-4E24-9FC3-518DFD6A01A0}" type="presParOf" srcId="{11B2EE36-C38E-4F9F-BA5F-B91694608E52}" destId="{E0736656-ED20-4015-8E32-83FF971FCC35}" srcOrd="4" destOrd="0" presId="urn:microsoft.com/office/officeart/2005/8/layout/default"/>
  </dgm:cxnLst>
  <dgm:bg/>
  <dgm:whole/>
  <dgm:extLst>
    <a:ext uri="http://schemas.microsoft.com/office/drawing/2008/diagram">
      <dsp:dataModelExt xmlns:dsp="http://schemas.microsoft.com/office/drawing/2008/diagram" xmlns="" relId="rId2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2D9CFA-5B25-4939-ABF8-B2DE0EFB002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F7C46FEF-BEAB-4F80-8E0F-96EABAA1FFBB}">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Доходы – 744615445,75 руб. </a:t>
          </a:r>
          <a:endParaRPr lang="ru-RU" sz="1100" dirty="0">
            <a:solidFill>
              <a:schemeClr val="tx1">
                <a:lumMod val="95000"/>
                <a:lumOff val="5000"/>
              </a:schemeClr>
            </a:solidFill>
            <a:latin typeface="Times New Roman" pitchFamily="18" charset="0"/>
            <a:cs typeface="Times New Roman" pitchFamily="18" charset="0"/>
          </a:endParaRPr>
        </a:p>
      </dgm:t>
    </dgm:pt>
    <dgm:pt modelId="{CED6190D-40C9-4392-B12D-103277573A42}" type="parTrans" cxnId="{3173593A-D533-4018-B144-90CB68E84004}">
      <dgm:prSet/>
      <dgm:spPr/>
      <dgm:t>
        <a:bodyPr/>
        <a:lstStyle/>
        <a:p>
          <a:endParaRPr lang="ru-RU"/>
        </a:p>
      </dgm:t>
    </dgm:pt>
    <dgm:pt modelId="{54192A87-059A-4499-A7C8-126D8BAAA78E}" type="sibTrans" cxnId="{3173593A-D533-4018-B144-90CB68E84004}">
      <dgm:prSet/>
      <dgm:spPr/>
      <dgm:t>
        <a:bodyPr/>
        <a:lstStyle/>
        <a:p>
          <a:endParaRPr lang="ru-RU"/>
        </a:p>
      </dgm:t>
    </dgm:pt>
    <dgm:pt modelId="{5E3C790A-D3F3-48CA-BA10-02ED5C13167E}">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Расходы – 744615445,75 руб.</a:t>
          </a:r>
          <a:endParaRPr lang="ru-RU" sz="1100" dirty="0">
            <a:solidFill>
              <a:schemeClr val="tx1">
                <a:lumMod val="95000"/>
                <a:lumOff val="5000"/>
              </a:schemeClr>
            </a:solidFill>
            <a:latin typeface="Times New Roman" pitchFamily="18" charset="0"/>
            <a:cs typeface="Times New Roman" pitchFamily="18" charset="0"/>
          </a:endParaRPr>
        </a:p>
      </dgm:t>
    </dgm:pt>
    <dgm:pt modelId="{A5AE21E0-0C84-4A94-81E4-35A35F5EF10B}" type="parTrans" cxnId="{A3424D04-B374-4306-9A4B-93538F92E8C6}">
      <dgm:prSet/>
      <dgm:spPr/>
      <dgm:t>
        <a:bodyPr/>
        <a:lstStyle/>
        <a:p>
          <a:endParaRPr lang="ru-RU"/>
        </a:p>
      </dgm:t>
    </dgm:pt>
    <dgm:pt modelId="{83F73E0A-DDA2-408F-A7E5-38BD9D025E80}" type="sibTrans" cxnId="{A3424D04-B374-4306-9A4B-93538F92E8C6}">
      <dgm:prSet/>
      <dgm:spPr/>
      <dgm:t>
        <a:bodyPr/>
        <a:lstStyle/>
        <a:p>
          <a:endParaRPr lang="ru-RU"/>
        </a:p>
      </dgm:t>
    </dgm:pt>
    <dgm:pt modelId="{1C1500DE-4D5A-44FC-9344-855267696709}">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дефицит – 0 руб.</a:t>
          </a:r>
          <a:endParaRPr lang="ru-RU" sz="1100" dirty="0">
            <a:solidFill>
              <a:schemeClr val="tx1">
                <a:lumMod val="95000"/>
                <a:lumOff val="5000"/>
              </a:schemeClr>
            </a:solidFill>
            <a:latin typeface="Times New Roman" pitchFamily="18" charset="0"/>
            <a:cs typeface="Times New Roman" pitchFamily="18" charset="0"/>
          </a:endParaRPr>
        </a:p>
      </dgm:t>
    </dgm:pt>
    <dgm:pt modelId="{540CA917-CEA2-4E08-8A00-B0865A84AD0C}" type="parTrans" cxnId="{2905419A-611E-4007-BC58-676422CCAE53}">
      <dgm:prSet/>
      <dgm:spPr/>
      <dgm:t>
        <a:bodyPr/>
        <a:lstStyle/>
        <a:p>
          <a:endParaRPr lang="ru-RU"/>
        </a:p>
      </dgm:t>
    </dgm:pt>
    <dgm:pt modelId="{E326F137-8605-45B4-9A85-DF3ED45C31AD}" type="sibTrans" cxnId="{2905419A-611E-4007-BC58-676422CCAE53}">
      <dgm:prSet/>
      <dgm:spPr/>
      <dgm:t>
        <a:bodyPr/>
        <a:lstStyle/>
        <a:p>
          <a:endParaRPr lang="ru-RU"/>
        </a:p>
      </dgm:t>
    </dgm:pt>
    <dgm:pt modelId="{11B2EE36-C38E-4F9F-BA5F-B91694608E52}" type="pres">
      <dgm:prSet presAssocID="{D72D9CFA-5B25-4939-ABF8-B2DE0EFB0022}" presName="diagram" presStyleCnt="0">
        <dgm:presLayoutVars>
          <dgm:dir/>
          <dgm:resizeHandles val="exact"/>
        </dgm:presLayoutVars>
      </dgm:prSet>
      <dgm:spPr/>
      <dgm:t>
        <a:bodyPr/>
        <a:lstStyle/>
        <a:p>
          <a:endParaRPr lang="ru-RU"/>
        </a:p>
      </dgm:t>
    </dgm:pt>
    <dgm:pt modelId="{F30D8556-C26D-4DE8-8B4D-A9D48C54A96E}" type="pres">
      <dgm:prSet presAssocID="{F7C46FEF-BEAB-4F80-8E0F-96EABAA1FFBB}" presName="node" presStyleLbl="node1" presStyleIdx="0" presStyleCnt="3">
        <dgm:presLayoutVars>
          <dgm:bulletEnabled val="1"/>
        </dgm:presLayoutVars>
      </dgm:prSet>
      <dgm:spPr/>
      <dgm:t>
        <a:bodyPr/>
        <a:lstStyle/>
        <a:p>
          <a:endParaRPr lang="ru-RU"/>
        </a:p>
      </dgm:t>
    </dgm:pt>
    <dgm:pt modelId="{03833191-8E35-4D3E-BA81-2C241B422FE8}" type="pres">
      <dgm:prSet presAssocID="{54192A87-059A-4499-A7C8-126D8BAAA78E}" presName="sibTrans" presStyleCnt="0"/>
      <dgm:spPr/>
    </dgm:pt>
    <dgm:pt modelId="{615ED14A-2484-4FF0-B846-0F798F8CD61A}" type="pres">
      <dgm:prSet presAssocID="{5E3C790A-D3F3-48CA-BA10-02ED5C13167E}" presName="node" presStyleLbl="node1" presStyleIdx="1" presStyleCnt="3">
        <dgm:presLayoutVars>
          <dgm:bulletEnabled val="1"/>
        </dgm:presLayoutVars>
      </dgm:prSet>
      <dgm:spPr/>
      <dgm:t>
        <a:bodyPr/>
        <a:lstStyle/>
        <a:p>
          <a:endParaRPr lang="ru-RU"/>
        </a:p>
      </dgm:t>
    </dgm:pt>
    <dgm:pt modelId="{54DE696E-0285-4536-9D9D-DC377BAD9B4D}" type="pres">
      <dgm:prSet presAssocID="{83F73E0A-DDA2-408F-A7E5-38BD9D025E80}" presName="sibTrans" presStyleCnt="0"/>
      <dgm:spPr/>
    </dgm:pt>
    <dgm:pt modelId="{E0736656-ED20-4015-8E32-83FF971FCC35}" type="pres">
      <dgm:prSet presAssocID="{1C1500DE-4D5A-44FC-9344-855267696709}" presName="node" presStyleLbl="node1" presStyleIdx="2" presStyleCnt="3">
        <dgm:presLayoutVars>
          <dgm:bulletEnabled val="1"/>
        </dgm:presLayoutVars>
      </dgm:prSet>
      <dgm:spPr/>
      <dgm:t>
        <a:bodyPr/>
        <a:lstStyle/>
        <a:p>
          <a:endParaRPr lang="ru-RU"/>
        </a:p>
      </dgm:t>
    </dgm:pt>
  </dgm:ptLst>
  <dgm:cxnLst>
    <dgm:cxn modelId="{CB5AB208-6373-4FBE-A93C-428A5D661985}" type="presOf" srcId="{D72D9CFA-5B25-4939-ABF8-B2DE0EFB0022}" destId="{11B2EE36-C38E-4F9F-BA5F-B91694608E52}" srcOrd="0" destOrd="0" presId="urn:microsoft.com/office/officeart/2005/8/layout/default"/>
    <dgm:cxn modelId="{CFA4F239-BEB4-4A13-9F88-2B1944060245}" type="presOf" srcId="{1C1500DE-4D5A-44FC-9344-855267696709}" destId="{E0736656-ED20-4015-8E32-83FF971FCC35}" srcOrd="0" destOrd="0" presId="urn:microsoft.com/office/officeart/2005/8/layout/default"/>
    <dgm:cxn modelId="{2905419A-611E-4007-BC58-676422CCAE53}" srcId="{D72D9CFA-5B25-4939-ABF8-B2DE0EFB0022}" destId="{1C1500DE-4D5A-44FC-9344-855267696709}" srcOrd="2" destOrd="0" parTransId="{540CA917-CEA2-4E08-8A00-B0865A84AD0C}" sibTransId="{E326F137-8605-45B4-9A85-DF3ED45C31AD}"/>
    <dgm:cxn modelId="{591FC4BB-5120-457E-8959-66A14FD88235}" type="presOf" srcId="{5E3C790A-D3F3-48CA-BA10-02ED5C13167E}" destId="{615ED14A-2484-4FF0-B846-0F798F8CD61A}" srcOrd="0" destOrd="0" presId="urn:microsoft.com/office/officeart/2005/8/layout/default"/>
    <dgm:cxn modelId="{A3424D04-B374-4306-9A4B-93538F92E8C6}" srcId="{D72D9CFA-5B25-4939-ABF8-B2DE0EFB0022}" destId="{5E3C790A-D3F3-48CA-BA10-02ED5C13167E}" srcOrd="1" destOrd="0" parTransId="{A5AE21E0-0C84-4A94-81E4-35A35F5EF10B}" sibTransId="{83F73E0A-DDA2-408F-A7E5-38BD9D025E80}"/>
    <dgm:cxn modelId="{3173593A-D533-4018-B144-90CB68E84004}" srcId="{D72D9CFA-5B25-4939-ABF8-B2DE0EFB0022}" destId="{F7C46FEF-BEAB-4F80-8E0F-96EABAA1FFBB}" srcOrd="0" destOrd="0" parTransId="{CED6190D-40C9-4392-B12D-103277573A42}" sibTransId="{54192A87-059A-4499-A7C8-126D8BAAA78E}"/>
    <dgm:cxn modelId="{3B0F4626-52AF-44C3-A6EA-083C0BE52CC2}" type="presOf" srcId="{F7C46FEF-BEAB-4F80-8E0F-96EABAA1FFBB}" destId="{F30D8556-C26D-4DE8-8B4D-A9D48C54A96E}" srcOrd="0" destOrd="0" presId="urn:microsoft.com/office/officeart/2005/8/layout/default"/>
    <dgm:cxn modelId="{56F8BC82-D942-4211-9D91-CF6732217D5B}" type="presParOf" srcId="{11B2EE36-C38E-4F9F-BA5F-B91694608E52}" destId="{F30D8556-C26D-4DE8-8B4D-A9D48C54A96E}" srcOrd="0" destOrd="0" presId="urn:microsoft.com/office/officeart/2005/8/layout/default"/>
    <dgm:cxn modelId="{19215A6A-94AA-4F51-880C-79C9F2D3138C}" type="presParOf" srcId="{11B2EE36-C38E-4F9F-BA5F-B91694608E52}" destId="{03833191-8E35-4D3E-BA81-2C241B422FE8}" srcOrd="1" destOrd="0" presId="urn:microsoft.com/office/officeart/2005/8/layout/default"/>
    <dgm:cxn modelId="{1975094F-A9F9-468F-9565-91447BB5F972}" type="presParOf" srcId="{11B2EE36-C38E-4F9F-BA5F-B91694608E52}" destId="{615ED14A-2484-4FF0-B846-0F798F8CD61A}" srcOrd="2" destOrd="0" presId="urn:microsoft.com/office/officeart/2005/8/layout/default"/>
    <dgm:cxn modelId="{B22F5A55-03D6-469F-B64C-62DDA67B6965}" type="presParOf" srcId="{11B2EE36-C38E-4F9F-BA5F-B91694608E52}" destId="{54DE696E-0285-4536-9D9D-DC377BAD9B4D}" srcOrd="3" destOrd="0" presId="urn:microsoft.com/office/officeart/2005/8/layout/default"/>
    <dgm:cxn modelId="{523A26BB-5BFB-4E98-90D4-EFD7825F9C2D}" type="presParOf" srcId="{11B2EE36-C38E-4F9F-BA5F-B91694608E52}" destId="{E0736656-ED20-4015-8E32-83FF971FCC35}" srcOrd="4" destOrd="0" presId="urn:microsoft.com/office/officeart/2005/8/layout/default"/>
  </dgm:cxnLst>
  <dgm:bg/>
  <dgm:whole/>
  <dgm:extLst>
    <a:ext uri="http://schemas.microsoft.com/office/drawing/2008/diagram">
      <dsp:dataModelExt xmlns:dsp="http://schemas.microsoft.com/office/drawing/2008/diagram" xmlns="" relId="rId2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72D9CFA-5B25-4939-ABF8-B2DE0EFB002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F7C46FEF-BEAB-4F80-8E0F-96EABAA1FFBB}">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Доходы – 770954661,56</a:t>
          </a:r>
        </a:p>
        <a:p>
          <a:r>
            <a:rPr lang="ru-RU" sz="1100" dirty="0" smtClean="0">
              <a:solidFill>
                <a:schemeClr val="tx1">
                  <a:lumMod val="95000"/>
                  <a:lumOff val="5000"/>
                </a:schemeClr>
              </a:solidFill>
              <a:latin typeface="Times New Roman" pitchFamily="18" charset="0"/>
              <a:cs typeface="Times New Roman" pitchFamily="18" charset="0"/>
            </a:rPr>
            <a:t>руб. </a:t>
          </a:r>
          <a:endParaRPr lang="ru-RU" sz="1100" dirty="0">
            <a:solidFill>
              <a:schemeClr val="tx1">
                <a:lumMod val="95000"/>
                <a:lumOff val="5000"/>
              </a:schemeClr>
            </a:solidFill>
            <a:latin typeface="Times New Roman" pitchFamily="18" charset="0"/>
            <a:cs typeface="Times New Roman" pitchFamily="18" charset="0"/>
          </a:endParaRPr>
        </a:p>
      </dgm:t>
    </dgm:pt>
    <dgm:pt modelId="{CED6190D-40C9-4392-B12D-103277573A42}" type="parTrans" cxnId="{3173593A-D533-4018-B144-90CB68E84004}">
      <dgm:prSet/>
      <dgm:spPr/>
      <dgm:t>
        <a:bodyPr/>
        <a:lstStyle/>
        <a:p>
          <a:endParaRPr lang="ru-RU"/>
        </a:p>
      </dgm:t>
    </dgm:pt>
    <dgm:pt modelId="{54192A87-059A-4499-A7C8-126D8BAAA78E}" type="sibTrans" cxnId="{3173593A-D533-4018-B144-90CB68E84004}">
      <dgm:prSet/>
      <dgm:spPr/>
      <dgm:t>
        <a:bodyPr/>
        <a:lstStyle/>
        <a:p>
          <a:endParaRPr lang="ru-RU"/>
        </a:p>
      </dgm:t>
    </dgm:pt>
    <dgm:pt modelId="{5E3C790A-D3F3-48CA-BA10-02ED5C13167E}">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Расходы – 770954661,56 руб.</a:t>
          </a:r>
          <a:endParaRPr lang="ru-RU" sz="1100" dirty="0">
            <a:solidFill>
              <a:schemeClr val="tx1">
                <a:lumMod val="95000"/>
                <a:lumOff val="5000"/>
              </a:schemeClr>
            </a:solidFill>
            <a:latin typeface="Times New Roman" pitchFamily="18" charset="0"/>
            <a:cs typeface="Times New Roman" pitchFamily="18" charset="0"/>
          </a:endParaRPr>
        </a:p>
      </dgm:t>
    </dgm:pt>
    <dgm:pt modelId="{A5AE21E0-0C84-4A94-81E4-35A35F5EF10B}" type="parTrans" cxnId="{A3424D04-B374-4306-9A4B-93538F92E8C6}">
      <dgm:prSet/>
      <dgm:spPr/>
      <dgm:t>
        <a:bodyPr/>
        <a:lstStyle/>
        <a:p>
          <a:endParaRPr lang="ru-RU"/>
        </a:p>
      </dgm:t>
    </dgm:pt>
    <dgm:pt modelId="{83F73E0A-DDA2-408F-A7E5-38BD9D025E80}" type="sibTrans" cxnId="{A3424D04-B374-4306-9A4B-93538F92E8C6}">
      <dgm:prSet/>
      <dgm:spPr/>
      <dgm:t>
        <a:bodyPr/>
        <a:lstStyle/>
        <a:p>
          <a:endParaRPr lang="ru-RU"/>
        </a:p>
      </dgm:t>
    </dgm:pt>
    <dgm:pt modelId="{1C1500DE-4D5A-44FC-9344-855267696709}">
      <dgm:prSet phldrT="[Текст]" custT="1"/>
      <dgm:spPr>
        <a:solidFill>
          <a:schemeClr val="accent4">
            <a:lumMod val="40000"/>
            <a:lumOff val="60000"/>
          </a:schemeClr>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дефицит – 0 руб.</a:t>
          </a:r>
          <a:endParaRPr lang="ru-RU" sz="1100" dirty="0">
            <a:solidFill>
              <a:schemeClr val="tx1">
                <a:lumMod val="95000"/>
                <a:lumOff val="5000"/>
              </a:schemeClr>
            </a:solidFill>
            <a:latin typeface="Times New Roman" pitchFamily="18" charset="0"/>
            <a:cs typeface="Times New Roman" pitchFamily="18" charset="0"/>
          </a:endParaRPr>
        </a:p>
      </dgm:t>
    </dgm:pt>
    <dgm:pt modelId="{540CA917-CEA2-4E08-8A00-B0865A84AD0C}" type="parTrans" cxnId="{2905419A-611E-4007-BC58-676422CCAE53}">
      <dgm:prSet/>
      <dgm:spPr/>
      <dgm:t>
        <a:bodyPr/>
        <a:lstStyle/>
        <a:p>
          <a:endParaRPr lang="ru-RU"/>
        </a:p>
      </dgm:t>
    </dgm:pt>
    <dgm:pt modelId="{E326F137-8605-45B4-9A85-DF3ED45C31AD}" type="sibTrans" cxnId="{2905419A-611E-4007-BC58-676422CCAE53}">
      <dgm:prSet/>
      <dgm:spPr/>
      <dgm:t>
        <a:bodyPr/>
        <a:lstStyle/>
        <a:p>
          <a:endParaRPr lang="ru-RU"/>
        </a:p>
      </dgm:t>
    </dgm:pt>
    <dgm:pt modelId="{11B2EE36-C38E-4F9F-BA5F-B91694608E52}" type="pres">
      <dgm:prSet presAssocID="{D72D9CFA-5B25-4939-ABF8-B2DE0EFB0022}" presName="diagram" presStyleCnt="0">
        <dgm:presLayoutVars>
          <dgm:dir/>
          <dgm:resizeHandles val="exact"/>
        </dgm:presLayoutVars>
      </dgm:prSet>
      <dgm:spPr/>
      <dgm:t>
        <a:bodyPr/>
        <a:lstStyle/>
        <a:p>
          <a:endParaRPr lang="ru-RU"/>
        </a:p>
      </dgm:t>
    </dgm:pt>
    <dgm:pt modelId="{F30D8556-C26D-4DE8-8B4D-A9D48C54A96E}" type="pres">
      <dgm:prSet presAssocID="{F7C46FEF-BEAB-4F80-8E0F-96EABAA1FFBB}" presName="node" presStyleLbl="node1" presStyleIdx="0" presStyleCnt="3">
        <dgm:presLayoutVars>
          <dgm:bulletEnabled val="1"/>
        </dgm:presLayoutVars>
      </dgm:prSet>
      <dgm:spPr/>
      <dgm:t>
        <a:bodyPr/>
        <a:lstStyle/>
        <a:p>
          <a:endParaRPr lang="ru-RU"/>
        </a:p>
      </dgm:t>
    </dgm:pt>
    <dgm:pt modelId="{03833191-8E35-4D3E-BA81-2C241B422FE8}" type="pres">
      <dgm:prSet presAssocID="{54192A87-059A-4499-A7C8-126D8BAAA78E}" presName="sibTrans" presStyleCnt="0"/>
      <dgm:spPr/>
    </dgm:pt>
    <dgm:pt modelId="{615ED14A-2484-4FF0-B846-0F798F8CD61A}" type="pres">
      <dgm:prSet presAssocID="{5E3C790A-D3F3-48CA-BA10-02ED5C13167E}" presName="node" presStyleLbl="node1" presStyleIdx="1" presStyleCnt="3">
        <dgm:presLayoutVars>
          <dgm:bulletEnabled val="1"/>
        </dgm:presLayoutVars>
      </dgm:prSet>
      <dgm:spPr/>
      <dgm:t>
        <a:bodyPr/>
        <a:lstStyle/>
        <a:p>
          <a:endParaRPr lang="ru-RU"/>
        </a:p>
      </dgm:t>
    </dgm:pt>
    <dgm:pt modelId="{54DE696E-0285-4536-9D9D-DC377BAD9B4D}" type="pres">
      <dgm:prSet presAssocID="{83F73E0A-DDA2-408F-A7E5-38BD9D025E80}" presName="sibTrans" presStyleCnt="0"/>
      <dgm:spPr/>
    </dgm:pt>
    <dgm:pt modelId="{E0736656-ED20-4015-8E32-83FF971FCC35}" type="pres">
      <dgm:prSet presAssocID="{1C1500DE-4D5A-44FC-9344-855267696709}" presName="node" presStyleLbl="node1" presStyleIdx="2" presStyleCnt="3">
        <dgm:presLayoutVars>
          <dgm:bulletEnabled val="1"/>
        </dgm:presLayoutVars>
      </dgm:prSet>
      <dgm:spPr/>
      <dgm:t>
        <a:bodyPr/>
        <a:lstStyle/>
        <a:p>
          <a:endParaRPr lang="ru-RU"/>
        </a:p>
      </dgm:t>
    </dgm:pt>
  </dgm:ptLst>
  <dgm:cxnLst>
    <dgm:cxn modelId="{B4548D94-613D-4500-B9AF-FDDCDCF252B2}" type="presOf" srcId="{F7C46FEF-BEAB-4F80-8E0F-96EABAA1FFBB}" destId="{F30D8556-C26D-4DE8-8B4D-A9D48C54A96E}" srcOrd="0" destOrd="0" presId="urn:microsoft.com/office/officeart/2005/8/layout/default"/>
    <dgm:cxn modelId="{2905419A-611E-4007-BC58-676422CCAE53}" srcId="{D72D9CFA-5B25-4939-ABF8-B2DE0EFB0022}" destId="{1C1500DE-4D5A-44FC-9344-855267696709}" srcOrd="2" destOrd="0" parTransId="{540CA917-CEA2-4E08-8A00-B0865A84AD0C}" sibTransId="{E326F137-8605-45B4-9A85-DF3ED45C31AD}"/>
    <dgm:cxn modelId="{A3424D04-B374-4306-9A4B-93538F92E8C6}" srcId="{D72D9CFA-5B25-4939-ABF8-B2DE0EFB0022}" destId="{5E3C790A-D3F3-48CA-BA10-02ED5C13167E}" srcOrd="1" destOrd="0" parTransId="{A5AE21E0-0C84-4A94-81E4-35A35F5EF10B}" sibTransId="{83F73E0A-DDA2-408F-A7E5-38BD9D025E80}"/>
    <dgm:cxn modelId="{FF0E08C5-2162-43DB-A4D8-D3BAE3E5AFD7}" type="presOf" srcId="{5E3C790A-D3F3-48CA-BA10-02ED5C13167E}" destId="{615ED14A-2484-4FF0-B846-0F798F8CD61A}" srcOrd="0" destOrd="0" presId="urn:microsoft.com/office/officeart/2005/8/layout/default"/>
    <dgm:cxn modelId="{3173593A-D533-4018-B144-90CB68E84004}" srcId="{D72D9CFA-5B25-4939-ABF8-B2DE0EFB0022}" destId="{F7C46FEF-BEAB-4F80-8E0F-96EABAA1FFBB}" srcOrd="0" destOrd="0" parTransId="{CED6190D-40C9-4392-B12D-103277573A42}" sibTransId="{54192A87-059A-4499-A7C8-126D8BAAA78E}"/>
    <dgm:cxn modelId="{7CC99786-B8FE-4FC6-93D6-B5FBEF9A7745}" type="presOf" srcId="{1C1500DE-4D5A-44FC-9344-855267696709}" destId="{E0736656-ED20-4015-8E32-83FF971FCC35}" srcOrd="0" destOrd="0" presId="urn:microsoft.com/office/officeart/2005/8/layout/default"/>
    <dgm:cxn modelId="{A89D9963-7667-4CFC-B747-1E6452EFE40C}" type="presOf" srcId="{D72D9CFA-5B25-4939-ABF8-B2DE0EFB0022}" destId="{11B2EE36-C38E-4F9F-BA5F-B91694608E52}" srcOrd="0" destOrd="0" presId="urn:microsoft.com/office/officeart/2005/8/layout/default"/>
    <dgm:cxn modelId="{87C2774B-22F0-4D00-8985-F8A90AA8F0A5}" type="presParOf" srcId="{11B2EE36-C38E-4F9F-BA5F-B91694608E52}" destId="{F30D8556-C26D-4DE8-8B4D-A9D48C54A96E}" srcOrd="0" destOrd="0" presId="urn:microsoft.com/office/officeart/2005/8/layout/default"/>
    <dgm:cxn modelId="{D2A1CC11-DB24-4F1A-9A6B-D43F0D61F0C1}" type="presParOf" srcId="{11B2EE36-C38E-4F9F-BA5F-B91694608E52}" destId="{03833191-8E35-4D3E-BA81-2C241B422FE8}" srcOrd="1" destOrd="0" presId="urn:microsoft.com/office/officeart/2005/8/layout/default"/>
    <dgm:cxn modelId="{A765FBFC-4AA8-4FA9-82F9-69FAE0767A77}" type="presParOf" srcId="{11B2EE36-C38E-4F9F-BA5F-B91694608E52}" destId="{615ED14A-2484-4FF0-B846-0F798F8CD61A}" srcOrd="2" destOrd="0" presId="urn:microsoft.com/office/officeart/2005/8/layout/default"/>
    <dgm:cxn modelId="{60AB6171-0F79-4D5E-844F-A503A8504F26}" type="presParOf" srcId="{11B2EE36-C38E-4F9F-BA5F-B91694608E52}" destId="{54DE696E-0285-4536-9D9D-DC377BAD9B4D}" srcOrd="3" destOrd="0" presId="urn:microsoft.com/office/officeart/2005/8/layout/default"/>
    <dgm:cxn modelId="{57FC6628-715B-4D80-AD8C-B0016206A32E}" type="presParOf" srcId="{11B2EE36-C38E-4F9F-BA5F-B91694608E52}" destId="{E0736656-ED20-4015-8E32-83FF971FCC35}" srcOrd="4" destOrd="0" presId="urn:microsoft.com/office/officeart/2005/8/layout/default"/>
  </dgm:cxnLst>
  <dgm:bg/>
  <dgm:whole/>
  <dgm:extLst>
    <a:ext uri="http://schemas.microsoft.com/office/drawing/2008/diagram">
      <dsp:dataModelExt xmlns:dsp="http://schemas.microsoft.com/office/drawing/2008/diagram" xmlns="" relId="rId3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3FFA8F7-DB5B-4A0E-9535-64113BA701B6}"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ru-RU"/>
        </a:p>
      </dgm:t>
    </dgm:pt>
    <dgm:pt modelId="{85AF757F-8306-4B76-B0F2-DDD10DE2D4A1}">
      <dgm:prSet phldrT="[Текст]" custT="1"/>
      <dgm:spPr>
        <a:solidFill>
          <a:srgbClr val="FFFF00"/>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2022г – 12598 человек</a:t>
          </a:r>
          <a:endParaRPr lang="ru-RU" sz="1100" dirty="0">
            <a:solidFill>
              <a:schemeClr val="tx1">
                <a:lumMod val="95000"/>
                <a:lumOff val="5000"/>
              </a:schemeClr>
            </a:solidFill>
            <a:latin typeface="Times New Roman" pitchFamily="18" charset="0"/>
            <a:cs typeface="Times New Roman" pitchFamily="18" charset="0"/>
          </a:endParaRPr>
        </a:p>
      </dgm:t>
    </dgm:pt>
    <dgm:pt modelId="{1A1A1A89-52CF-48E7-8A8E-A6B5F0888D42}" type="parTrans" cxnId="{24601088-CE24-4038-872B-5F4BA474A95E}">
      <dgm:prSet/>
      <dgm:spPr/>
      <dgm:t>
        <a:bodyPr/>
        <a:lstStyle/>
        <a:p>
          <a:endParaRPr lang="ru-RU"/>
        </a:p>
      </dgm:t>
    </dgm:pt>
    <dgm:pt modelId="{9491A449-E6CF-43F7-B695-C4C2346D6BBD}" type="sibTrans" cxnId="{24601088-CE24-4038-872B-5F4BA474A95E}">
      <dgm:prSet/>
      <dgm:spPr/>
      <dgm:t>
        <a:bodyPr/>
        <a:lstStyle/>
        <a:p>
          <a:endParaRPr lang="ru-RU"/>
        </a:p>
      </dgm:t>
    </dgm:pt>
    <dgm:pt modelId="{10885F78-F26F-4486-9E2F-8E0EF818500B}">
      <dgm:prSet phldrT="[Текст]" custT="1"/>
      <dgm:spPr>
        <a:solidFill>
          <a:srgbClr val="FFFF99"/>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Доходы – 56890,79 руб.</a:t>
          </a:r>
          <a:endParaRPr lang="ru-RU" sz="1100" dirty="0">
            <a:solidFill>
              <a:schemeClr val="tx1">
                <a:lumMod val="95000"/>
                <a:lumOff val="5000"/>
              </a:schemeClr>
            </a:solidFill>
            <a:latin typeface="Times New Roman" pitchFamily="18" charset="0"/>
            <a:cs typeface="Times New Roman" pitchFamily="18" charset="0"/>
          </a:endParaRPr>
        </a:p>
      </dgm:t>
    </dgm:pt>
    <dgm:pt modelId="{69532657-4F12-4650-8AF2-678DA7BCB9E1}" type="parTrans" cxnId="{345430EE-8F75-42E8-A340-992F4CB6E44C}">
      <dgm:prSet/>
      <dgm:spPr/>
      <dgm:t>
        <a:bodyPr/>
        <a:lstStyle/>
        <a:p>
          <a:endParaRPr lang="ru-RU"/>
        </a:p>
      </dgm:t>
    </dgm:pt>
    <dgm:pt modelId="{0FF6D44E-D735-4575-9F8C-563C59C6BC64}" type="sibTrans" cxnId="{345430EE-8F75-42E8-A340-992F4CB6E44C}">
      <dgm:prSet/>
      <dgm:spPr/>
      <dgm:t>
        <a:bodyPr/>
        <a:lstStyle/>
        <a:p>
          <a:endParaRPr lang="ru-RU"/>
        </a:p>
      </dgm:t>
    </dgm:pt>
    <dgm:pt modelId="{10BEBAAB-C021-4D27-A8BA-4222D403E5BA}">
      <dgm:prSet phldrT="[Текст]" custT="1"/>
      <dgm:spPr>
        <a:solidFill>
          <a:srgbClr val="FFFFCC"/>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Расходы – 55049,02 руб.</a:t>
          </a:r>
          <a:endParaRPr lang="ru-RU" sz="1100" dirty="0">
            <a:solidFill>
              <a:schemeClr val="tx1">
                <a:lumMod val="95000"/>
                <a:lumOff val="5000"/>
              </a:schemeClr>
            </a:solidFill>
            <a:latin typeface="Times New Roman" pitchFamily="18" charset="0"/>
            <a:cs typeface="Times New Roman" pitchFamily="18" charset="0"/>
          </a:endParaRPr>
        </a:p>
      </dgm:t>
    </dgm:pt>
    <dgm:pt modelId="{4344A188-AB0E-4B98-830D-A2A4B52ACFDD}" type="parTrans" cxnId="{BD959CE0-89EF-4743-94B5-42141A459D52}">
      <dgm:prSet/>
      <dgm:spPr/>
      <dgm:t>
        <a:bodyPr/>
        <a:lstStyle/>
        <a:p>
          <a:endParaRPr lang="ru-RU"/>
        </a:p>
      </dgm:t>
    </dgm:pt>
    <dgm:pt modelId="{36292CC9-B310-4ECE-A3BD-75668F4D2FAB}" type="sibTrans" cxnId="{BD959CE0-89EF-4743-94B5-42141A459D52}">
      <dgm:prSet/>
      <dgm:spPr/>
      <dgm:t>
        <a:bodyPr/>
        <a:lstStyle/>
        <a:p>
          <a:endParaRPr lang="ru-RU"/>
        </a:p>
      </dgm:t>
    </dgm:pt>
    <dgm:pt modelId="{8BC5DE5C-6328-4D13-A3D6-D21A59F2438F}" type="pres">
      <dgm:prSet presAssocID="{B3FFA8F7-DB5B-4A0E-9535-64113BA701B6}" presName="outerComposite" presStyleCnt="0">
        <dgm:presLayoutVars>
          <dgm:chMax val="5"/>
          <dgm:dir/>
          <dgm:resizeHandles val="exact"/>
        </dgm:presLayoutVars>
      </dgm:prSet>
      <dgm:spPr/>
      <dgm:t>
        <a:bodyPr/>
        <a:lstStyle/>
        <a:p>
          <a:endParaRPr lang="ru-RU"/>
        </a:p>
      </dgm:t>
    </dgm:pt>
    <dgm:pt modelId="{7AB46F00-6E55-4F2B-839F-68A76E263ED0}" type="pres">
      <dgm:prSet presAssocID="{B3FFA8F7-DB5B-4A0E-9535-64113BA701B6}" presName="dummyMaxCanvas" presStyleCnt="0">
        <dgm:presLayoutVars/>
      </dgm:prSet>
      <dgm:spPr/>
    </dgm:pt>
    <dgm:pt modelId="{0CBE6FB6-34BB-4CDD-A8A3-8063B49A6613}" type="pres">
      <dgm:prSet presAssocID="{B3FFA8F7-DB5B-4A0E-9535-64113BA701B6}" presName="ThreeNodes_1" presStyleLbl="node1" presStyleIdx="0" presStyleCnt="3">
        <dgm:presLayoutVars>
          <dgm:bulletEnabled val="1"/>
        </dgm:presLayoutVars>
      </dgm:prSet>
      <dgm:spPr/>
      <dgm:t>
        <a:bodyPr/>
        <a:lstStyle/>
        <a:p>
          <a:endParaRPr lang="ru-RU"/>
        </a:p>
      </dgm:t>
    </dgm:pt>
    <dgm:pt modelId="{D90FA8BB-686F-45BC-824E-BF381CA82CA4}" type="pres">
      <dgm:prSet presAssocID="{B3FFA8F7-DB5B-4A0E-9535-64113BA701B6}" presName="ThreeNodes_2" presStyleLbl="node1" presStyleIdx="1" presStyleCnt="3">
        <dgm:presLayoutVars>
          <dgm:bulletEnabled val="1"/>
        </dgm:presLayoutVars>
      </dgm:prSet>
      <dgm:spPr/>
      <dgm:t>
        <a:bodyPr/>
        <a:lstStyle/>
        <a:p>
          <a:endParaRPr lang="ru-RU"/>
        </a:p>
      </dgm:t>
    </dgm:pt>
    <dgm:pt modelId="{7DC436AD-8267-4C75-A9DC-909858C86C93}" type="pres">
      <dgm:prSet presAssocID="{B3FFA8F7-DB5B-4A0E-9535-64113BA701B6}" presName="ThreeNodes_3" presStyleLbl="node1" presStyleIdx="2" presStyleCnt="3">
        <dgm:presLayoutVars>
          <dgm:bulletEnabled val="1"/>
        </dgm:presLayoutVars>
      </dgm:prSet>
      <dgm:spPr/>
      <dgm:t>
        <a:bodyPr/>
        <a:lstStyle/>
        <a:p>
          <a:endParaRPr lang="ru-RU"/>
        </a:p>
      </dgm:t>
    </dgm:pt>
    <dgm:pt modelId="{5A479794-A68D-4A05-A0E4-08E2E0FED082}" type="pres">
      <dgm:prSet presAssocID="{B3FFA8F7-DB5B-4A0E-9535-64113BA701B6}" presName="ThreeConn_1-2" presStyleLbl="fgAccFollowNode1" presStyleIdx="0" presStyleCnt="2">
        <dgm:presLayoutVars>
          <dgm:bulletEnabled val="1"/>
        </dgm:presLayoutVars>
      </dgm:prSet>
      <dgm:spPr/>
      <dgm:t>
        <a:bodyPr/>
        <a:lstStyle/>
        <a:p>
          <a:endParaRPr lang="ru-RU"/>
        </a:p>
      </dgm:t>
    </dgm:pt>
    <dgm:pt modelId="{5CE8E053-99A3-436F-80FB-5CE20ABF9BF4}" type="pres">
      <dgm:prSet presAssocID="{B3FFA8F7-DB5B-4A0E-9535-64113BA701B6}" presName="ThreeConn_2-3" presStyleLbl="fgAccFollowNode1" presStyleIdx="1" presStyleCnt="2">
        <dgm:presLayoutVars>
          <dgm:bulletEnabled val="1"/>
        </dgm:presLayoutVars>
      </dgm:prSet>
      <dgm:spPr/>
      <dgm:t>
        <a:bodyPr/>
        <a:lstStyle/>
        <a:p>
          <a:endParaRPr lang="ru-RU"/>
        </a:p>
      </dgm:t>
    </dgm:pt>
    <dgm:pt modelId="{7C6F1887-3782-47CA-92EF-B68B20174D2B}" type="pres">
      <dgm:prSet presAssocID="{B3FFA8F7-DB5B-4A0E-9535-64113BA701B6}" presName="ThreeNodes_1_text" presStyleLbl="node1" presStyleIdx="2" presStyleCnt="3">
        <dgm:presLayoutVars>
          <dgm:bulletEnabled val="1"/>
        </dgm:presLayoutVars>
      </dgm:prSet>
      <dgm:spPr/>
      <dgm:t>
        <a:bodyPr/>
        <a:lstStyle/>
        <a:p>
          <a:endParaRPr lang="ru-RU"/>
        </a:p>
      </dgm:t>
    </dgm:pt>
    <dgm:pt modelId="{843FEFA9-97BC-43C5-A8E1-B06941AF37D9}" type="pres">
      <dgm:prSet presAssocID="{B3FFA8F7-DB5B-4A0E-9535-64113BA701B6}" presName="ThreeNodes_2_text" presStyleLbl="node1" presStyleIdx="2" presStyleCnt="3">
        <dgm:presLayoutVars>
          <dgm:bulletEnabled val="1"/>
        </dgm:presLayoutVars>
      </dgm:prSet>
      <dgm:spPr/>
      <dgm:t>
        <a:bodyPr/>
        <a:lstStyle/>
        <a:p>
          <a:endParaRPr lang="ru-RU"/>
        </a:p>
      </dgm:t>
    </dgm:pt>
    <dgm:pt modelId="{1C9AD080-0A5C-4B95-9722-406D5788D201}" type="pres">
      <dgm:prSet presAssocID="{B3FFA8F7-DB5B-4A0E-9535-64113BA701B6}" presName="ThreeNodes_3_text" presStyleLbl="node1" presStyleIdx="2" presStyleCnt="3">
        <dgm:presLayoutVars>
          <dgm:bulletEnabled val="1"/>
        </dgm:presLayoutVars>
      </dgm:prSet>
      <dgm:spPr/>
      <dgm:t>
        <a:bodyPr/>
        <a:lstStyle/>
        <a:p>
          <a:endParaRPr lang="ru-RU"/>
        </a:p>
      </dgm:t>
    </dgm:pt>
  </dgm:ptLst>
  <dgm:cxnLst>
    <dgm:cxn modelId="{BC2A4728-8AAA-4559-BDF5-1644BF2D4ACA}" type="presOf" srcId="{10BEBAAB-C021-4D27-A8BA-4222D403E5BA}" destId="{1C9AD080-0A5C-4B95-9722-406D5788D201}" srcOrd="1" destOrd="0" presId="urn:microsoft.com/office/officeart/2005/8/layout/vProcess5"/>
    <dgm:cxn modelId="{8D91ABDC-262C-4521-BD62-9FD012E45DAB}" type="presOf" srcId="{10885F78-F26F-4486-9E2F-8E0EF818500B}" destId="{843FEFA9-97BC-43C5-A8E1-B06941AF37D9}" srcOrd="1" destOrd="0" presId="urn:microsoft.com/office/officeart/2005/8/layout/vProcess5"/>
    <dgm:cxn modelId="{78404C92-BE31-44A5-8065-0614D8A7F814}" type="presOf" srcId="{85AF757F-8306-4B76-B0F2-DDD10DE2D4A1}" destId="{0CBE6FB6-34BB-4CDD-A8A3-8063B49A6613}" srcOrd="0" destOrd="0" presId="urn:microsoft.com/office/officeart/2005/8/layout/vProcess5"/>
    <dgm:cxn modelId="{BD959CE0-89EF-4743-94B5-42141A459D52}" srcId="{B3FFA8F7-DB5B-4A0E-9535-64113BA701B6}" destId="{10BEBAAB-C021-4D27-A8BA-4222D403E5BA}" srcOrd="2" destOrd="0" parTransId="{4344A188-AB0E-4B98-830D-A2A4B52ACFDD}" sibTransId="{36292CC9-B310-4ECE-A3BD-75668F4D2FAB}"/>
    <dgm:cxn modelId="{DA4CDE11-BD4E-44E2-A2F2-B87AF1E25AE0}" type="presOf" srcId="{0FF6D44E-D735-4575-9F8C-563C59C6BC64}" destId="{5CE8E053-99A3-436F-80FB-5CE20ABF9BF4}" srcOrd="0" destOrd="0" presId="urn:microsoft.com/office/officeart/2005/8/layout/vProcess5"/>
    <dgm:cxn modelId="{192DB3EA-1683-48B3-A9DA-9DAF97B98FF7}" type="presOf" srcId="{10BEBAAB-C021-4D27-A8BA-4222D403E5BA}" destId="{7DC436AD-8267-4C75-A9DC-909858C86C93}" srcOrd="0" destOrd="0" presId="urn:microsoft.com/office/officeart/2005/8/layout/vProcess5"/>
    <dgm:cxn modelId="{345430EE-8F75-42E8-A340-992F4CB6E44C}" srcId="{B3FFA8F7-DB5B-4A0E-9535-64113BA701B6}" destId="{10885F78-F26F-4486-9E2F-8E0EF818500B}" srcOrd="1" destOrd="0" parTransId="{69532657-4F12-4650-8AF2-678DA7BCB9E1}" sibTransId="{0FF6D44E-D735-4575-9F8C-563C59C6BC64}"/>
    <dgm:cxn modelId="{CBD70C25-BEAB-417A-B7E9-C1CEF71DE46F}" type="presOf" srcId="{9491A449-E6CF-43F7-B695-C4C2346D6BBD}" destId="{5A479794-A68D-4A05-A0E4-08E2E0FED082}" srcOrd="0" destOrd="0" presId="urn:microsoft.com/office/officeart/2005/8/layout/vProcess5"/>
    <dgm:cxn modelId="{24601088-CE24-4038-872B-5F4BA474A95E}" srcId="{B3FFA8F7-DB5B-4A0E-9535-64113BA701B6}" destId="{85AF757F-8306-4B76-B0F2-DDD10DE2D4A1}" srcOrd="0" destOrd="0" parTransId="{1A1A1A89-52CF-48E7-8A8E-A6B5F0888D42}" sibTransId="{9491A449-E6CF-43F7-B695-C4C2346D6BBD}"/>
    <dgm:cxn modelId="{F545ED7A-CF56-4F81-932B-2C92CBDC6EF5}" type="presOf" srcId="{B3FFA8F7-DB5B-4A0E-9535-64113BA701B6}" destId="{8BC5DE5C-6328-4D13-A3D6-D21A59F2438F}" srcOrd="0" destOrd="0" presId="urn:microsoft.com/office/officeart/2005/8/layout/vProcess5"/>
    <dgm:cxn modelId="{AA24F465-F7FD-4BE5-8296-3CE88C593CEA}" type="presOf" srcId="{10885F78-F26F-4486-9E2F-8E0EF818500B}" destId="{D90FA8BB-686F-45BC-824E-BF381CA82CA4}" srcOrd="0" destOrd="0" presId="urn:microsoft.com/office/officeart/2005/8/layout/vProcess5"/>
    <dgm:cxn modelId="{0DEE7B38-FFE7-48DE-AF4D-ACBB45A61387}" type="presOf" srcId="{85AF757F-8306-4B76-B0F2-DDD10DE2D4A1}" destId="{7C6F1887-3782-47CA-92EF-B68B20174D2B}" srcOrd="1" destOrd="0" presId="urn:microsoft.com/office/officeart/2005/8/layout/vProcess5"/>
    <dgm:cxn modelId="{BC274403-2F46-44E2-9528-099A412BF1F4}" type="presParOf" srcId="{8BC5DE5C-6328-4D13-A3D6-D21A59F2438F}" destId="{7AB46F00-6E55-4F2B-839F-68A76E263ED0}" srcOrd="0" destOrd="0" presId="urn:microsoft.com/office/officeart/2005/8/layout/vProcess5"/>
    <dgm:cxn modelId="{4138848A-3326-4E20-AEBE-4ED2C5CBAD2B}" type="presParOf" srcId="{8BC5DE5C-6328-4D13-A3D6-D21A59F2438F}" destId="{0CBE6FB6-34BB-4CDD-A8A3-8063B49A6613}" srcOrd="1" destOrd="0" presId="urn:microsoft.com/office/officeart/2005/8/layout/vProcess5"/>
    <dgm:cxn modelId="{F4B3E2E4-6FBF-4CAE-B99A-FDF44E3425FF}" type="presParOf" srcId="{8BC5DE5C-6328-4D13-A3D6-D21A59F2438F}" destId="{D90FA8BB-686F-45BC-824E-BF381CA82CA4}" srcOrd="2" destOrd="0" presId="urn:microsoft.com/office/officeart/2005/8/layout/vProcess5"/>
    <dgm:cxn modelId="{5A958359-498F-4A43-A066-FC4740AC9F0F}" type="presParOf" srcId="{8BC5DE5C-6328-4D13-A3D6-D21A59F2438F}" destId="{7DC436AD-8267-4C75-A9DC-909858C86C93}" srcOrd="3" destOrd="0" presId="urn:microsoft.com/office/officeart/2005/8/layout/vProcess5"/>
    <dgm:cxn modelId="{4361D5B1-1DDD-4EF9-809E-74DB92826CB7}" type="presParOf" srcId="{8BC5DE5C-6328-4D13-A3D6-D21A59F2438F}" destId="{5A479794-A68D-4A05-A0E4-08E2E0FED082}" srcOrd="4" destOrd="0" presId="urn:microsoft.com/office/officeart/2005/8/layout/vProcess5"/>
    <dgm:cxn modelId="{D14B18B9-5EA5-4FEA-B873-8AE4FB34CA2C}" type="presParOf" srcId="{8BC5DE5C-6328-4D13-A3D6-D21A59F2438F}" destId="{5CE8E053-99A3-436F-80FB-5CE20ABF9BF4}" srcOrd="5" destOrd="0" presId="urn:microsoft.com/office/officeart/2005/8/layout/vProcess5"/>
    <dgm:cxn modelId="{4E1F2C27-5FFE-4FD2-BA02-AF0FE345FA02}" type="presParOf" srcId="{8BC5DE5C-6328-4D13-A3D6-D21A59F2438F}" destId="{7C6F1887-3782-47CA-92EF-B68B20174D2B}" srcOrd="6" destOrd="0" presId="urn:microsoft.com/office/officeart/2005/8/layout/vProcess5"/>
    <dgm:cxn modelId="{8D3C95CC-587B-40D0-9658-7FA5FD309C35}" type="presParOf" srcId="{8BC5DE5C-6328-4D13-A3D6-D21A59F2438F}" destId="{843FEFA9-97BC-43C5-A8E1-B06941AF37D9}" srcOrd="7" destOrd="0" presId="urn:microsoft.com/office/officeart/2005/8/layout/vProcess5"/>
    <dgm:cxn modelId="{F56E43C6-26C2-41E9-A44C-F9E56D269BE4}" type="presParOf" srcId="{8BC5DE5C-6328-4D13-A3D6-D21A59F2438F}" destId="{1C9AD080-0A5C-4B95-9722-406D5788D201}" srcOrd="8" destOrd="0" presId="urn:microsoft.com/office/officeart/2005/8/layout/vProcess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3FFA8F7-DB5B-4A0E-9535-64113BA701B6}"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ru-RU"/>
        </a:p>
      </dgm:t>
    </dgm:pt>
    <dgm:pt modelId="{85AF757F-8306-4B76-B0F2-DDD10DE2D4A1}">
      <dgm:prSet phldrT="[Текст]" custT="1"/>
      <dgm:spPr>
        <a:solidFill>
          <a:srgbClr val="FFFF00"/>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2023г – 12504 человек</a:t>
          </a:r>
          <a:endParaRPr lang="ru-RU" sz="1100" dirty="0">
            <a:solidFill>
              <a:schemeClr val="tx1">
                <a:lumMod val="95000"/>
                <a:lumOff val="5000"/>
              </a:schemeClr>
            </a:solidFill>
            <a:latin typeface="Times New Roman" pitchFamily="18" charset="0"/>
            <a:cs typeface="Times New Roman" pitchFamily="18" charset="0"/>
          </a:endParaRPr>
        </a:p>
      </dgm:t>
    </dgm:pt>
    <dgm:pt modelId="{1A1A1A89-52CF-48E7-8A8E-A6B5F0888D42}" type="parTrans" cxnId="{24601088-CE24-4038-872B-5F4BA474A95E}">
      <dgm:prSet/>
      <dgm:spPr/>
      <dgm:t>
        <a:bodyPr/>
        <a:lstStyle/>
        <a:p>
          <a:endParaRPr lang="ru-RU"/>
        </a:p>
      </dgm:t>
    </dgm:pt>
    <dgm:pt modelId="{9491A449-E6CF-43F7-B695-C4C2346D6BBD}" type="sibTrans" cxnId="{24601088-CE24-4038-872B-5F4BA474A95E}">
      <dgm:prSet/>
      <dgm:spPr/>
      <dgm:t>
        <a:bodyPr/>
        <a:lstStyle/>
        <a:p>
          <a:endParaRPr lang="ru-RU"/>
        </a:p>
      </dgm:t>
    </dgm:pt>
    <dgm:pt modelId="{10885F78-F26F-4486-9E2F-8E0EF818500B}">
      <dgm:prSet phldrT="[Текст]" custT="1"/>
      <dgm:spPr>
        <a:solidFill>
          <a:srgbClr val="FFFF99"/>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Доходы – 60220,50 руб.</a:t>
          </a:r>
          <a:endParaRPr lang="ru-RU" sz="1100" dirty="0">
            <a:solidFill>
              <a:schemeClr val="tx1">
                <a:lumMod val="95000"/>
                <a:lumOff val="5000"/>
              </a:schemeClr>
            </a:solidFill>
            <a:latin typeface="Times New Roman" pitchFamily="18" charset="0"/>
            <a:cs typeface="Times New Roman" pitchFamily="18" charset="0"/>
          </a:endParaRPr>
        </a:p>
      </dgm:t>
    </dgm:pt>
    <dgm:pt modelId="{69532657-4F12-4650-8AF2-678DA7BCB9E1}" type="parTrans" cxnId="{345430EE-8F75-42E8-A340-992F4CB6E44C}">
      <dgm:prSet/>
      <dgm:spPr/>
      <dgm:t>
        <a:bodyPr/>
        <a:lstStyle/>
        <a:p>
          <a:endParaRPr lang="ru-RU"/>
        </a:p>
      </dgm:t>
    </dgm:pt>
    <dgm:pt modelId="{0FF6D44E-D735-4575-9F8C-563C59C6BC64}" type="sibTrans" cxnId="{345430EE-8F75-42E8-A340-992F4CB6E44C}">
      <dgm:prSet/>
      <dgm:spPr/>
      <dgm:t>
        <a:bodyPr/>
        <a:lstStyle/>
        <a:p>
          <a:endParaRPr lang="ru-RU"/>
        </a:p>
      </dgm:t>
    </dgm:pt>
    <dgm:pt modelId="{10BEBAAB-C021-4D27-A8BA-4222D403E5BA}">
      <dgm:prSet phldrT="[Текст]" custT="1"/>
      <dgm:spPr>
        <a:solidFill>
          <a:srgbClr val="FFFFCC"/>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Расходы – 65224,73 руб.</a:t>
          </a:r>
          <a:endParaRPr lang="ru-RU" sz="1100" dirty="0">
            <a:solidFill>
              <a:schemeClr val="tx1">
                <a:lumMod val="95000"/>
                <a:lumOff val="5000"/>
              </a:schemeClr>
            </a:solidFill>
            <a:latin typeface="Times New Roman" pitchFamily="18" charset="0"/>
            <a:cs typeface="Times New Roman" pitchFamily="18" charset="0"/>
          </a:endParaRPr>
        </a:p>
      </dgm:t>
    </dgm:pt>
    <dgm:pt modelId="{4344A188-AB0E-4B98-830D-A2A4B52ACFDD}" type="parTrans" cxnId="{BD959CE0-89EF-4743-94B5-42141A459D52}">
      <dgm:prSet/>
      <dgm:spPr/>
      <dgm:t>
        <a:bodyPr/>
        <a:lstStyle/>
        <a:p>
          <a:endParaRPr lang="ru-RU"/>
        </a:p>
      </dgm:t>
    </dgm:pt>
    <dgm:pt modelId="{36292CC9-B310-4ECE-A3BD-75668F4D2FAB}" type="sibTrans" cxnId="{BD959CE0-89EF-4743-94B5-42141A459D52}">
      <dgm:prSet/>
      <dgm:spPr/>
      <dgm:t>
        <a:bodyPr/>
        <a:lstStyle/>
        <a:p>
          <a:endParaRPr lang="ru-RU"/>
        </a:p>
      </dgm:t>
    </dgm:pt>
    <dgm:pt modelId="{8BC5DE5C-6328-4D13-A3D6-D21A59F2438F}" type="pres">
      <dgm:prSet presAssocID="{B3FFA8F7-DB5B-4A0E-9535-64113BA701B6}" presName="outerComposite" presStyleCnt="0">
        <dgm:presLayoutVars>
          <dgm:chMax val="5"/>
          <dgm:dir/>
          <dgm:resizeHandles val="exact"/>
        </dgm:presLayoutVars>
      </dgm:prSet>
      <dgm:spPr/>
      <dgm:t>
        <a:bodyPr/>
        <a:lstStyle/>
        <a:p>
          <a:endParaRPr lang="ru-RU"/>
        </a:p>
      </dgm:t>
    </dgm:pt>
    <dgm:pt modelId="{7AB46F00-6E55-4F2B-839F-68A76E263ED0}" type="pres">
      <dgm:prSet presAssocID="{B3FFA8F7-DB5B-4A0E-9535-64113BA701B6}" presName="dummyMaxCanvas" presStyleCnt="0">
        <dgm:presLayoutVars/>
      </dgm:prSet>
      <dgm:spPr/>
    </dgm:pt>
    <dgm:pt modelId="{0CBE6FB6-34BB-4CDD-A8A3-8063B49A6613}" type="pres">
      <dgm:prSet presAssocID="{B3FFA8F7-DB5B-4A0E-9535-64113BA701B6}" presName="ThreeNodes_1" presStyleLbl="node1" presStyleIdx="0" presStyleCnt="3">
        <dgm:presLayoutVars>
          <dgm:bulletEnabled val="1"/>
        </dgm:presLayoutVars>
      </dgm:prSet>
      <dgm:spPr/>
      <dgm:t>
        <a:bodyPr/>
        <a:lstStyle/>
        <a:p>
          <a:endParaRPr lang="ru-RU"/>
        </a:p>
      </dgm:t>
    </dgm:pt>
    <dgm:pt modelId="{D90FA8BB-686F-45BC-824E-BF381CA82CA4}" type="pres">
      <dgm:prSet presAssocID="{B3FFA8F7-DB5B-4A0E-9535-64113BA701B6}" presName="ThreeNodes_2" presStyleLbl="node1" presStyleIdx="1" presStyleCnt="3">
        <dgm:presLayoutVars>
          <dgm:bulletEnabled val="1"/>
        </dgm:presLayoutVars>
      </dgm:prSet>
      <dgm:spPr/>
      <dgm:t>
        <a:bodyPr/>
        <a:lstStyle/>
        <a:p>
          <a:endParaRPr lang="ru-RU"/>
        </a:p>
      </dgm:t>
    </dgm:pt>
    <dgm:pt modelId="{7DC436AD-8267-4C75-A9DC-909858C86C93}" type="pres">
      <dgm:prSet presAssocID="{B3FFA8F7-DB5B-4A0E-9535-64113BA701B6}" presName="ThreeNodes_3" presStyleLbl="node1" presStyleIdx="2" presStyleCnt="3">
        <dgm:presLayoutVars>
          <dgm:bulletEnabled val="1"/>
        </dgm:presLayoutVars>
      </dgm:prSet>
      <dgm:spPr/>
      <dgm:t>
        <a:bodyPr/>
        <a:lstStyle/>
        <a:p>
          <a:endParaRPr lang="ru-RU"/>
        </a:p>
      </dgm:t>
    </dgm:pt>
    <dgm:pt modelId="{5A479794-A68D-4A05-A0E4-08E2E0FED082}" type="pres">
      <dgm:prSet presAssocID="{B3FFA8F7-DB5B-4A0E-9535-64113BA701B6}" presName="ThreeConn_1-2" presStyleLbl="fgAccFollowNode1" presStyleIdx="0" presStyleCnt="2">
        <dgm:presLayoutVars>
          <dgm:bulletEnabled val="1"/>
        </dgm:presLayoutVars>
      </dgm:prSet>
      <dgm:spPr/>
      <dgm:t>
        <a:bodyPr/>
        <a:lstStyle/>
        <a:p>
          <a:endParaRPr lang="ru-RU"/>
        </a:p>
      </dgm:t>
    </dgm:pt>
    <dgm:pt modelId="{5CE8E053-99A3-436F-80FB-5CE20ABF9BF4}" type="pres">
      <dgm:prSet presAssocID="{B3FFA8F7-DB5B-4A0E-9535-64113BA701B6}" presName="ThreeConn_2-3" presStyleLbl="fgAccFollowNode1" presStyleIdx="1" presStyleCnt="2">
        <dgm:presLayoutVars>
          <dgm:bulletEnabled val="1"/>
        </dgm:presLayoutVars>
      </dgm:prSet>
      <dgm:spPr/>
      <dgm:t>
        <a:bodyPr/>
        <a:lstStyle/>
        <a:p>
          <a:endParaRPr lang="ru-RU"/>
        </a:p>
      </dgm:t>
    </dgm:pt>
    <dgm:pt modelId="{7C6F1887-3782-47CA-92EF-B68B20174D2B}" type="pres">
      <dgm:prSet presAssocID="{B3FFA8F7-DB5B-4A0E-9535-64113BA701B6}" presName="ThreeNodes_1_text" presStyleLbl="node1" presStyleIdx="2" presStyleCnt="3">
        <dgm:presLayoutVars>
          <dgm:bulletEnabled val="1"/>
        </dgm:presLayoutVars>
      </dgm:prSet>
      <dgm:spPr/>
      <dgm:t>
        <a:bodyPr/>
        <a:lstStyle/>
        <a:p>
          <a:endParaRPr lang="ru-RU"/>
        </a:p>
      </dgm:t>
    </dgm:pt>
    <dgm:pt modelId="{843FEFA9-97BC-43C5-A8E1-B06941AF37D9}" type="pres">
      <dgm:prSet presAssocID="{B3FFA8F7-DB5B-4A0E-9535-64113BA701B6}" presName="ThreeNodes_2_text" presStyleLbl="node1" presStyleIdx="2" presStyleCnt="3">
        <dgm:presLayoutVars>
          <dgm:bulletEnabled val="1"/>
        </dgm:presLayoutVars>
      </dgm:prSet>
      <dgm:spPr/>
      <dgm:t>
        <a:bodyPr/>
        <a:lstStyle/>
        <a:p>
          <a:endParaRPr lang="ru-RU"/>
        </a:p>
      </dgm:t>
    </dgm:pt>
    <dgm:pt modelId="{1C9AD080-0A5C-4B95-9722-406D5788D201}" type="pres">
      <dgm:prSet presAssocID="{B3FFA8F7-DB5B-4A0E-9535-64113BA701B6}" presName="ThreeNodes_3_text" presStyleLbl="node1" presStyleIdx="2" presStyleCnt="3">
        <dgm:presLayoutVars>
          <dgm:bulletEnabled val="1"/>
        </dgm:presLayoutVars>
      </dgm:prSet>
      <dgm:spPr/>
      <dgm:t>
        <a:bodyPr/>
        <a:lstStyle/>
        <a:p>
          <a:endParaRPr lang="ru-RU"/>
        </a:p>
      </dgm:t>
    </dgm:pt>
  </dgm:ptLst>
  <dgm:cxnLst>
    <dgm:cxn modelId="{BD959CE0-89EF-4743-94B5-42141A459D52}" srcId="{B3FFA8F7-DB5B-4A0E-9535-64113BA701B6}" destId="{10BEBAAB-C021-4D27-A8BA-4222D403E5BA}" srcOrd="2" destOrd="0" parTransId="{4344A188-AB0E-4B98-830D-A2A4B52ACFDD}" sibTransId="{36292CC9-B310-4ECE-A3BD-75668F4D2FAB}"/>
    <dgm:cxn modelId="{2BF8864D-85EF-48E0-BCA9-C09D84AC9D1B}" type="presOf" srcId="{10885F78-F26F-4486-9E2F-8E0EF818500B}" destId="{D90FA8BB-686F-45BC-824E-BF381CA82CA4}" srcOrd="0" destOrd="0" presId="urn:microsoft.com/office/officeart/2005/8/layout/vProcess5"/>
    <dgm:cxn modelId="{F33F6CC1-C9C2-4547-832D-2DD2B2268C5E}" type="presOf" srcId="{85AF757F-8306-4B76-B0F2-DDD10DE2D4A1}" destId="{7C6F1887-3782-47CA-92EF-B68B20174D2B}" srcOrd="1" destOrd="0" presId="urn:microsoft.com/office/officeart/2005/8/layout/vProcess5"/>
    <dgm:cxn modelId="{345430EE-8F75-42E8-A340-992F4CB6E44C}" srcId="{B3FFA8F7-DB5B-4A0E-9535-64113BA701B6}" destId="{10885F78-F26F-4486-9E2F-8E0EF818500B}" srcOrd="1" destOrd="0" parTransId="{69532657-4F12-4650-8AF2-678DA7BCB9E1}" sibTransId="{0FF6D44E-D735-4575-9F8C-563C59C6BC64}"/>
    <dgm:cxn modelId="{A055B5E4-5CE3-4305-A0AD-E9AA2F76124F}" type="presOf" srcId="{10BEBAAB-C021-4D27-A8BA-4222D403E5BA}" destId="{7DC436AD-8267-4C75-A9DC-909858C86C93}" srcOrd="0" destOrd="0" presId="urn:microsoft.com/office/officeart/2005/8/layout/vProcess5"/>
    <dgm:cxn modelId="{197DC300-35D9-44B3-B256-99333A548C38}" type="presOf" srcId="{10885F78-F26F-4486-9E2F-8E0EF818500B}" destId="{843FEFA9-97BC-43C5-A8E1-B06941AF37D9}" srcOrd="1" destOrd="0" presId="urn:microsoft.com/office/officeart/2005/8/layout/vProcess5"/>
    <dgm:cxn modelId="{90CA0614-0BF5-403C-897B-7A987A7D3D28}" type="presOf" srcId="{B3FFA8F7-DB5B-4A0E-9535-64113BA701B6}" destId="{8BC5DE5C-6328-4D13-A3D6-D21A59F2438F}" srcOrd="0" destOrd="0" presId="urn:microsoft.com/office/officeart/2005/8/layout/vProcess5"/>
    <dgm:cxn modelId="{C5EC17D3-5488-431F-AE4A-730A8EEC113C}" type="presOf" srcId="{9491A449-E6CF-43F7-B695-C4C2346D6BBD}" destId="{5A479794-A68D-4A05-A0E4-08E2E0FED082}" srcOrd="0" destOrd="0" presId="urn:microsoft.com/office/officeart/2005/8/layout/vProcess5"/>
    <dgm:cxn modelId="{EAC3AD33-310E-4A66-9CD5-DFE501883E70}" type="presOf" srcId="{10BEBAAB-C021-4D27-A8BA-4222D403E5BA}" destId="{1C9AD080-0A5C-4B95-9722-406D5788D201}" srcOrd="1" destOrd="0" presId="urn:microsoft.com/office/officeart/2005/8/layout/vProcess5"/>
    <dgm:cxn modelId="{24601088-CE24-4038-872B-5F4BA474A95E}" srcId="{B3FFA8F7-DB5B-4A0E-9535-64113BA701B6}" destId="{85AF757F-8306-4B76-B0F2-DDD10DE2D4A1}" srcOrd="0" destOrd="0" parTransId="{1A1A1A89-52CF-48E7-8A8E-A6B5F0888D42}" sibTransId="{9491A449-E6CF-43F7-B695-C4C2346D6BBD}"/>
    <dgm:cxn modelId="{17E0EE8E-F785-4E1C-90C1-CA9E72F03A09}" type="presOf" srcId="{0FF6D44E-D735-4575-9F8C-563C59C6BC64}" destId="{5CE8E053-99A3-436F-80FB-5CE20ABF9BF4}" srcOrd="0" destOrd="0" presId="urn:microsoft.com/office/officeart/2005/8/layout/vProcess5"/>
    <dgm:cxn modelId="{03822F7C-4402-416B-8E22-DA3A9D67E9CF}" type="presOf" srcId="{85AF757F-8306-4B76-B0F2-DDD10DE2D4A1}" destId="{0CBE6FB6-34BB-4CDD-A8A3-8063B49A6613}" srcOrd="0" destOrd="0" presId="urn:microsoft.com/office/officeart/2005/8/layout/vProcess5"/>
    <dgm:cxn modelId="{EDA4F1DC-1F98-48E7-BED1-4C59D6A68D9B}" type="presParOf" srcId="{8BC5DE5C-6328-4D13-A3D6-D21A59F2438F}" destId="{7AB46F00-6E55-4F2B-839F-68A76E263ED0}" srcOrd="0" destOrd="0" presId="urn:microsoft.com/office/officeart/2005/8/layout/vProcess5"/>
    <dgm:cxn modelId="{A85FA9DD-F85D-4BF8-BAE2-C10523FE1279}" type="presParOf" srcId="{8BC5DE5C-6328-4D13-A3D6-D21A59F2438F}" destId="{0CBE6FB6-34BB-4CDD-A8A3-8063B49A6613}" srcOrd="1" destOrd="0" presId="urn:microsoft.com/office/officeart/2005/8/layout/vProcess5"/>
    <dgm:cxn modelId="{839DA261-A0BF-4856-BE99-AD5009F2F429}" type="presParOf" srcId="{8BC5DE5C-6328-4D13-A3D6-D21A59F2438F}" destId="{D90FA8BB-686F-45BC-824E-BF381CA82CA4}" srcOrd="2" destOrd="0" presId="urn:microsoft.com/office/officeart/2005/8/layout/vProcess5"/>
    <dgm:cxn modelId="{AB481391-30ED-4F73-BDAB-CEEDDED2B47D}" type="presParOf" srcId="{8BC5DE5C-6328-4D13-A3D6-D21A59F2438F}" destId="{7DC436AD-8267-4C75-A9DC-909858C86C93}" srcOrd="3" destOrd="0" presId="urn:microsoft.com/office/officeart/2005/8/layout/vProcess5"/>
    <dgm:cxn modelId="{9E52B8BC-5577-44F4-912A-1575F5CF209F}" type="presParOf" srcId="{8BC5DE5C-6328-4D13-A3D6-D21A59F2438F}" destId="{5A479794-A68D-4A05-A0E4-08E2E0FED082}" srcOrd="4" destOrd="0" presId="urn:microsoft.com/office/officeart/2005/8/layout/vProcess5"/>
    <dgm:cxn modelId="{A6AE0593-F41C-491E-94EB-621441D32AE9}" type="presParOf" srcId="{8BC5DE5C-6328-4D13-A3D6-D21A59F2438F}" destId="{5CE8E053-99A3-436F-80FB-5CE20ABF9BF4}" srcOrd="5" destOrd="0" presId="urn:microsoft.com/office/officeart/2005/8/layout/vProcess5"/>
    <dgm:cxn modelId="{E7F4BEFC-B26A-4FE0-90BC-A4C60C034E33}" type="presParOf" srcId="{8BC5DE5C-6328-4D13-A3D6-D21A59F2438F}" destId="{7C6F1887-3782-47CA-92EF-B68B20174D2B}" srcOrd="6" destOrd="0" presId="urn:microsoft.com/office/officeart/2005/8/layout/vProcess5"/>
    <dgm:cxn modelId="{9806B82E-7438-48D0-9536-4774FE41D4B8}" type="presParOf" srcId="{8BC5DE5C-6328-4D13-A3D6-D21A59F2438F}" destId="{843FEFA9-97BC-43C5-A8E1-B06941AF37D9}" srcOrd="7" destOrd="0" presId="urn:microsoft.com/office/officeart/2005/8/layout/vProcess5"/>
    <dgm:cxn modelId="{14EE4215-9458-4BB2-97FA-8FB4C489A988}" type="presParOf" srcId="{8BC5DE5C-6328-4D13-A3D6-D21A59F2438F}" destId="{1C9AD080-0A5C-4B95-9722-406D5788D201}" srcOrd="8" destOrd="0" presId="urn:microsoft.com/office/officeart/2005/8/layout/vProcess5"/>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3FFA8F7-DB5B-4A0E-9535-64113BA701B6}"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ru-RU"/>
        </a:p>
      </dgm:t>
    </dgm:pt>
    <dgm:pt modelId="{85AF757F-8306-4B76-B0F2-DDD10DE2D4A1}">
      <dgm:prSet phldrT="[Текст]" custT="1"/>
      <dgm:spPr>
        <a:solidFill>
          <a:srgbClr val="FFFF00"/>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2024г – 12238 человек</a:t>
          </a:r>
          <a:endParaRPr lang="ru-RU" sz="1100" dirty="0">
            <a:solidFill>
              <a:schemeClr val="tx1">
                <a:lumMod val="95000"/>
                <a:lumOff val="5000"/>
              </a:schemeClr>
            </a:solidFill>
            <a:latin typeface="Times New Roman" pitchFamily="18" charset="0"/>
            <a:cs typeface="Times New Roman" pitchFamily="18" charset="0"/>
          </a:endParaRPr>
        </a:p>
      </dgm:t>
    </dgm:pt>
    <dgm:pt modelId="{1A1A1A89-52CF-48E7-8A8E-A6B5F0888D42}" type="parTrans" cxnId="{24601088-CE24-4038-872B-5F4BA474A95E}">
      <dgm:prSet/>
      <dgm:spPr/>
      <dgm:t>
        <a:bodyPr/>
        <a:lstStyle/>
        <a:p>
          <a:endParaRPr lang="ru-RU"/>
        </a:p>
      </dgm:t>
    </dgm:pt>
    <dgm:pt modelId="{9491A449-E6CF-43F7-B695-C4C2346D6BBD}" type="sibTrans" cxnId="{24601088-CE24-4038-872B-5F4BA474A95E}">
      <dgm:prSet/>
      <dgm:spPr/>
      <dgm:t>
        <a:bodyPr/>
        <a:lstStyle/>
        <a:p>
          <a:endParaRPr lang="ru-RU"/>
        </a:p>
      </dgm:t>
    </dgm:pt>
    <dgm:pt modelId="{10885F78-F26F-4486-9E2F-8E0EF818500B}">
      <dgm:prSet phldrT="[Текст]" custT="1"/>
      <dgm:spPr>
        <a:solidFill>
          <a:srgbClr val="FFFF99"/>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Доходы –75630,94 руб.</a:t>
          </a:r>
          <a:endParaRPr lang="ru-RU" sz="1100" dirty="0">
            <a:solidFill>
              <a:schemeClr val="tx1">
                <a:lumMod val="95000"/>
                <a:lumOff val="5000"/>
              </a:schemeClr>
            </a:solidFill>
            <a:latin typeface="Times New Roman" pitchFamily="18" charset="0"/>
            <a:cs typeface="Times New Roman" pitchFamily="18" charset="0"/>
          </a:endParaRPr>
        </a:p>
      </dgm:t>
    </dgm:pt>
    <dgm:pt modelId="{69532657-4F12-4650-8AF2-678DA7BCB9E1}" type="parTrans" cxnId="{345430EE-8F75-42E8-A340-992F4CB6E44C}">
      <dgm:prSet/>
      <dgm:spPr/>
      <dgm:t>
        <a:bodyPr/>
        <a:lstStyle/>
        <a:p>
          <a:endParaRPr lang="ru-RU"/>
        </a:p>
      </dgm:t>
    </dgm:pt>
    <dgm:pt modelId="{0FF6D44E-D735-4575-9F8C-563C59C6BC64}" type="sibTrans" cxnId="{345430EE-8F75-42E8-A340-992F4CB6E44C}">
      <dgm:prSet/>
      <dgm:spPr/>
      <dgm:t>
        <a:bodyPr/>
        <a:lstStyle/>
        <a:p>
          <a:endParaRPr lang="ru-RU"/>
        </a:p>
      </dgm:t>
    </dgm:pt>
    <dgm:pt modelId="{10BEBAAB-C021-4D27-A8BA-4222D403E5BA}">
      <dgm:prSet phldrT="[Текст]" custT="1"/>
      <dgm:spPr>
        <a:solidFill>
          <a:srgbClr val="FFFFCC"/>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Расходы – 75630,94 руб.</a:t>
          </a:r>
          <a:endParaRPr lang="ru-RU" sz="1100" dirty="0">
            <a:solidFill>
              <a:schemeClr val="tx1">
                <a:lumMod val="95000"/>
                <a:lumOff val="5000"/>
              </a:schemeClr>
            </a:solidFill>
            <a:latin typeface="Times New Roman" pitchFamily="18" charset="0"/>
            <a:cs typeface="Times New Roman" pitchFamily="18" charset="0"/>
          </a:endParaRPr>
        </a:p>
      </dgm:t>
    </dgm:pt>
    <dgm:pt modelId="{4344A188-AB0E-4B98-830D-A2A4B52ACFDD}" type="parTrans" cxnId="{BD959CE0-89EF-4743-94B5-42141A459D52}">
      <dgm:prSet/>
      <dgm:spPr/>
      <dgm:t>
        <a:bodyPr/>
        <a:lstStyle/>
        <a:p>
          <a:endParaRPr lang="ru-RU"/>
        </a:p>
      </dgm:t>
    </dgm:pt>
    <dgm:pt modelId="{36292CC9-B310-4ECE-A3BD-75668F4D2FAB}" type="sibTrans" cxnId="{BD959CE0-89EF-4743-94B5-42141A459D52}">
      <dgm:prSet/>
      <dgm:spPr/>
      <dgm:t>
        <a:bodyPr/>
        <a:lstStyle/>
        <a:p>
          <a:endParaRPr lang="ru-RU"/>
        </a:p>
      </dgm:t>
    </dgm:pt>
    <dgm:pt modelId="{8BC5DE5C-6328-4D13-A3D6-D21A59F2438F}" type="pres">
      <dgm:prSet presAssocID="{B3FFA8F7-DB5B-4A0E-9535-64113BA701B6}" presName="outerComposite" presStyleCnt="0">
        <dgm:presLayoutVars>
          <dgm:chMax val="5"/>
          <dgm:dir/>
          <dgm:resizeHandles val="exact"/>
        </dgm:presLayoutVars>
      </dgm:prSet>
      <dgm:spPr/>
      <dgm:t>
        <a:bodyPr/>
        <a:lstStyle/>
        <a:p>
          <a:endParaRPr lang="ru-RU"/>
        </a:p>
      </dgm:t>
    </dgm:pt>
    <dgm:pt modelId="{7AB46F00-6E55-4F2B-839F-68A76E263ED0}" type="pres">
      <dgm:prSet presAssocID="{B3FFA8F7-DB5B-4A0E-9535-64113BA701B6}" presName="dummyMaxCanvas" presStyleCnt="0">
        <dgm:presLayoutVars/>
      </dgm:prSet>
      <dgm:spPr/>
    </dgm:pt>
    <dgm:pt modelId="{0CBE6FB6-34BB-4CDD-A8A3-8063B49A6613}" type="pres">
      <dgm:prSet presAssocID="{B3FFA8F7-DB5B-4A0E-9535-64113BA701B6}" presName="ThreeNodes_1" presStyleLbl="node1" presStyleIdx="0" presStyleCnt="3">
        <dgm:presLayoutVars>
          <dgm:bulletEnabled val="1"/>
        </dgm:presLayoutVars>
      </dgm:prSet>
      <dgm:spPr/>
      <dgm:t>
        <a:bodyPr/>
        <a:lstStyle/>
        <a:p>
          <a:endParaRPr lang="ru-RU"/>
        </a:p>
      </dgm:t>
    </dgm:pt>
    <dgm:pt modelId="{D90FA8BB-686F-45BC-824E-BF381CA82CA4}" type="pres">
      <dgm:prSet presAssocID="{B3FFA8F7-DB5B-4A0E-9535-64113BA701B6}" presName="ThreeNodes_2" presStyleLbl="node1" presStyleIdx="1" presStyleCnt="3">
        <dgm:presLayoutVars>
          <dgm:bulletEnabled val="1"/>
        </dgm:presLayoutVars>
      </dgm:prSet>
      <dgm:spPr/>
      <dgm:t>
        <a:bodyPr/>
        <a:lstStyle/>
        <a:p>
          <a:endParaRPr lang="ru-RU"/>
        </a:p>
      </dgm:t>
    </dgm:pt>
    <dgm:pt modelId="{7DC436AD-8267-4C75-A9DC-909858C86C93}" type="pres">
      <dgm:prSet presAssocID="{B3FFA8F7-DB5B-4A0E-9535-64113BA701B6}" presName="ThreeNodes_3" presStyleLbl="node1" presStyleIdx="2" presStyleCnt="3">
        <dgm:presLayoutVars>
          <dgm:bulletEnabled val="1"/>
        </dgm:presLayoutVars>
      </dgm:prSet>
      <dgm:spPr/>
      <dgm:t>
        <a:bodyPr/>
        <a:lstStyle/>
        <a:p>
          <a:endParaRPr lang="ru-RU"/>
        </a:p>
      </dgm:t>
    </dgm:pt>
    <dgm:pt modelId="{5A479794-A68D-4A05-A0E4-08E2E0FED082}" type="pres">
      <dgm:prSet presAssocID="{B3FFA8F7-DB5B-4A0E-9535-64113BA701B6}" presName="ThreeConn_1-2" presStyleLbl="fgAccFollowNode1" presStyleIdx="0" presStyleCnt="2">
        <dgm:presLayoutVars>
          <dgm:bulletEnabled val="1"/>
        </dgm:presLayoutVars>
      </dgm:prSet>
      <dgm:spPr/>
      <dgm:t>
        <a:bodyPr/>
        <a:lstStyle/>
        <a:p>
          <a:endParaRPr lang="ru-RU"/>
        </a:p>
      </dgm:t>
    </dgm:pt>
    <dgm:pt modelId="{5CE8E053-99A3-436F-80FB-5CE20ABF9BF4}" type="pres">
      <dgm:prSet presAssocID="{B3FFA8F7-DB5B-4A0E-9535-64113BA701B6}" presName="ThreeConn_2-3" presStyleLbl="fgAccFollowNode1" presStyleIdx="1" presStyleCnt="2">
        <dgm:presLayoutVars>
          <dgm:bulletEnabled val="1"/>
        </dgm:presLayoutVars>
      </dgm:prSet>
      <dgm:spPr/>
      <dgm:t>
        <a:bodyPr/>
        <a:lstStyle/>
        <a:p>
          <a:endParaRPr lang="ru-RU"/>
        </a:p>
      </dgm:t>
    </dgm:pt>
    <dgm:pt modelId="{7C6F1887-3782-47CA-92EF-B68B20174D2B}" type="pres">
      <dgm:prSet presAssocID="{B3FFA8F7-DB5B-4A0E-9535-64113BA701B6}" presName="ThreeNodes_1_text" presStyleLbl="node1" presStyleIdx="2" presStyleCnt="3">
        <dgm:presLayoutVars>
          <dgm:bulletEnabled val="1"/>
        </dgm:presLayoutVars>
      </dgm:prSet>
      <dgm:spPr/>
      <dgm:t>
        <a:bodyPr/>
        <a:lstStyle/>
        <a:p>
          <a:endParaRPr lang="ru-RU"/>
        </a:p>
      </dgm:t>
    </dgm:pt>
    <dgm:pt modelId="{843FEFA9-97BC-43C5-A8E1-B06941AF37D9}" type="pres">
      <dgm:prSet presAssocID="{B3FFA8F7-DB5B-4A0E-9535-64113BA701B6}" presName="ThreeNodes_2_text" presStyleLbl="node1" presStyleIdx="2" presStyleCnt="3">
        <dgm:presLayoutVars>
          <dgm:bulletEnabled val="1"/>
        </dgm:presLayoutVars>
      </dgm:prSet>
      <dgm:spPr/>
      <dgm:t>
        <a:bodyPr/>
        <a:lstStyle/>
        <a:p>
          <a:endParaRPr lang="ru-RU"/>
        </a:p>
      </dgm:t>
    </dgm:pt>
    <dgm:pt modelId="{1C9AD080-0A5C-4B95-9722-406D5788D201}" type="pres">
      <dgm:prSet presAssocID="{B3FFA8F7-DB5B-4A0E-9535-64113BA701B6}" presName="ThreeNodes_3_text" presStyleLbl="node1" presStyleIdx="2" presStyleCnt="3">
        <dgm:presLayoutVars>
          <dgm:bulletEnabled val="1"/>
        </dgm:presLayoutVars>
      </dgm:prSet>
      <dgm:spPr/>
      <dgm:t>
        <a:bodyPr/>
        <a:lstStyle/>
        <a:p>
          <a:endParaRPr lang="ru-RU"/>
        </a:p>
      </dgm:t>
    </dgm:pt>
  </dgm:ptLst>
  <dgm:cxnLst>
    <dgm:cxn modelId="{D245BEC9-4921-465F-9745-E11B62C3C427}" type="presOf" srcId="{10885F78-F26F-4486-9E2F-8E0EF818500B}" destId="{D90FA8BB-686F-45BC-824E-BF381CA82CA4}" srcOrd="0" destOrd="0" presId="urn:microsoft.com/office/officeart/2005/8/layout/vProcess5"/>
    <dgm:cxn modelId="{54CCF511-E371-4514-ADCB-B61BFC91A6BE}" type="presOf" srcId="{85AF757F-8306-4B76-B0F2-DDD10DE2D4A1}" destId="{0CBE6FB6-34BB-4CDD-A8A3-8063B49A6613}" srcOrd="0" destOrd="0" presId="urn:microsoft.com/office/officeart/2005/8/layout/vProcess5"/>
    <dgm:cxn modelId="{C4193A56-677B-43D3-BD0F-25B54D7E132E}" type="presOf" srcId="{9491A449-E6CF-43F7-B695-C4C2346D6BBD}" destId="{5A479794-A68D-4A05-A0E4-08E2E0FED082}" srcOrd="0" destOrd="0" presId="urn:microsoft.com/office/officeart/2005/8/layout/vProcess5"/>
    <dgm:cxn modelId="{D4456999-5DC4-429B-A07B-CF93F97B80CD}" type="presOf" srcId="{85AF757F-8306-4B76-B0F2-DDD10DE2D4A1}" destId="{7C6F1887-3782-47CA-92EF-B68B20174D2B}" srcOrd="1" destOrd="0" presId="urn:microsoft.com/office/officeart/2005/8/layout/vProcess5"/>
    <dgm:cxn modelId="{BD959CE0-89EF-4743-94B5-42141A459D52}" srcId="{B3FFA8F7-DB5B-4A0E-9535-64113BA701B6}" destId="{10BEBAAB-C021-4D27-A8BA-4222D403E5BA}" srcOrd="2" destOrd="0" parTransId="{4344A188-AB0E-4B98-830D-A2A4B52ACFDD}" sibTransId="{36292CC9-B310-4ECE-A3BD-75668F4D2FAB}"/>
    <dgm:cxn modelId="{97A7C86C-A17E-4372-BFC5-92C511BA9495}" type="presOf" srcId="{10BEBAAB-C021-4D27-A8BA-4222D403E5BA}" destId="{1C9AD080-0A5C-4B95-9722-406D5788D201}" srcOrd="1" destOrd="0" presId="urn:microsoft.com/office/officeart/2005/8/layout/vProcess5"/>
    <dgm:cxn modelId="{0797B706-CD69-43EC-9DB4-29D81FA3851B}" type="presOf" srcId="{10885F78-F26F-4486-9E2F-8E0EF818500B}" destId="{843FEFA9-97BC-43C5-A8E1-B06941AF37D9}" srcOrd="1" destOrd="0" presId="urn:microsoft.com/office/officeart/2005/8/layout/vProcess5"/>
    <dgm:cxn modelId="{345430EE-8F75-42E8-A340-992F4CB6E44C}" srcId="{B3FFA8F7-DB5B-4A0E-9535-64113BA701B6}" destId="{10885F78-F26F-4486-9E2F-8E0EF818500B}" srcOrd="1" destOrd="0" parTransId="{69532657-4F12-4650-8AF2-678DA7BCB9E1}" sibTransId="{0FF6D44E-D735-4575-9F8C-563C59C6BC64}"/>
    <dgm:cxn modelId="{B62A9A7B-BD9A-4885-81C3-D70E080B8A82}" type="presOf" srcId="{10BEBAAB-C021-4D27-A8BA-4222D403E5BA}" destId="{7DC436AD-8267-4C75-A9DC-909858C86C93}" srcOrd="0" destOrd="0" presId="urn:microsoft.com/office/officeart/2005/8/layout/vProcess5"/>
    <dgm:cxn modelId="{24601088-CE24-4038-872B-5F4BA474A95E}" srcId="{B3FFA8F7-DB5B-4A0E-9535-64113BA701B6}" destId="{85AF757F-8306-4B76-B0F2-DDD10DE2D4A1}" srcOrd="0" destOrd="0" parTransId="{1A1A1A89-52CF-48E7-8A8E-A6B5F0888D42}" sibTransId="{9491A449-E6CF-43F7-B695-C4C2346D6BBD}"/>
    <dgm:cxn modelId="{A1735488-7D7A-4E0B-B885-E22F5791F5F6}" type="presOf" srcId="{B3FFA8F7-DB5B-4A0E-9535-64113BA701B6}" destId="{8BC5DE5C-6328-4D13-A3D6-D21A59F2438F}" srcOrd="0" destOrd="0" presId="urn:microsoft.com/office/officeart/2005/8/layout/vProcess5"/>
    <dgm:cxn modelId="{86C52960-9C2A-4425-AE8C-B5AD28C927F0}" type="presOf" srcId="{0FF6D44E-D735-4575-9F8C-563C59C6BC64}" destId="{5CE8E053-99A3-436F-80FB-5CE20ABF9BF4}" srcOrd="0" destOrd="0" presId="urn:microsoft.com/office/officeart/2005/8/layout/vProcess5"/>
    <dgm:cxn modelId="{840E59D6-EAAE-42C6-AD66-18E08EE47D8D}" type="presParOf" srcId="{8BC5DE5C-6328-4D13-A3D6-D21A59F2438F}" destId="{7AB46F00-6E55-4F2B-839F-68A76E263ED0}" srcOrd="0" destOrd="0" presId="urn:microsoft.com/office/officeart/2005/8/layout/vProcess5"/>
    <dgm:cxn modelId="{90661D01-0EC8-42D5-A170-7F89B73A8B7C}" type="presParOf" srcId="{8BC5DE5C-6328-4D13-A3D6-D21A59F2438F}" destId="{0CBE6FB6-34BB-4CDD-A8A3-8063B49A6613}" srcOrd="1" destOrd="0" presId="urn:microsoft.com/office/officeart/2005/8/layout/vProcess5"/>
    <dgm:cxn modelId="{E151F296-82C5-433B-BEDF-F397E9655AFC}" type="presParOf" srcId="{8BC5DE5C-6328-4D13-A3D6-D21A59F2438F}" destId="{D90FA8BB-686F-45BC-824E-BF381CA82CA4}" srcOrd="2" destOrd="0" presId="urn:microsoft.com/office/officeart/2005/8/layout/vProcess5"/>
    <dgm:cxn modelId="{B17BFFD0-B348-4B99-B8D3-EA40BCB7E820}" type="presParOf" srcId="{8BC5DE5C-6328-4D13-A3D6-D21A59F2438F}" destId="{7DC436AD-8267-4C75-A9DC-909858C86C93}" srcOrd="3" destOrd="0" presId="urn:microsoft.com/office/officeart/2005/8/layout/vProcess5"/>
    <dgm:cxn modelId="{FE9E2835-6B57-41D5-B900-652171238DFD}" type="presParOf" srcId="{8BC5DE5C-6328-4D13-A3D6-D21A59F2438F}" destId="{5A479794-A68D-4A05-A0E4-08E2E0FED082}" srcOrd="4" destOrd="0" presId="urn:microsoft.com/office/officeart/2005/8/layout/vProcess5"/>
    <dgm:cxn modelId="{AE246622-1982-4269-BD36-EB7413918CF4}" type="presParOf" srcId="{8BC5DE5C-6328-4D13-A3D6-D21A59F2438F}" destId="{5CE8E053-99A3-436F-80FB-5CE20ABF9BF4}" srcOrd="5" destOrd="0" presId="urn:microsoft.com/office/officeart/2005/8/layout/vProcess5"/>
    <dgm:cxn modelId="{7448703B-35C7-45E8-BE2E-20EA9616569C}" type="presParOf" srcId="{8BC5DE5C-6328-4D13-A3D6-D21A59F2438F}" destId="{7C6F1887-3782-47CA-92EF-B68B20174D2B}" srcOrd="6" destOrd="0" presId="urn:microsoft.com/office/officeart/2005/8/layout/vProcess5"/>
    <dgm:cxn modelId="{7F3057EE-D6DE-474C-9B46-82999F7FEB84}" type="presParOf" srcId="{8BC5DE5C-6328-4D13-A3D6-D21A59F2438F}" destId="{843FEFA9-97BC-43C5-A8E1-B06941AF37D9}" srcOrd="7" destOrd="0" presId="urn:microsoft.com/office/officeart/2005/8/layout/vProcess5"/>
    <dgm:cxn modelId="{9AD66906-344A-4302-9A9B-779A4A0A8E9D}" type="presParOf" srcId="{8BC5DE5C-6328-4D13-A3D6-D21A59F2438F}" destId="{1C9AD080-0A5C-4B95-9722-406D5788D201}" srcOrd="8" destOrd="0" presId="urn:microsoft.com/office/officeart/2005/8/layout/vProcess5"/>
  </dgm:cxnLst>
  <dgm:bg/>
  <dgm:whole/>
  <dgm:extLst>
    <a:ext uri="http://schemas.microsoft.com/office/drawing/2008/diagram">
      <dsp:dataModelExt xmlns:dsp="http://schemas.microsoft.com/office/drawing/2008/diagram" xmlns="" relId="rId1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3FFA8F7-DB5B-4A0E-9535-64113BA701B6}"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ru-RU"/>
        </a:p>
      </dgm:t>
    </dgm:pt>
    <dgm:pt modelId="{10BEBAAB-C021-4D27-A8BA-4222D403E5BA}">
      <dgm:prSet phldrT="[Текст]" custT="1"/>
      <dgm:spPr>
        <a:solidFill>
          <a:srgbClr val="FFFFCC"/>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Расходы – 62163,23 руб.</a:t>
          </a:r>
          <a:endParaRPr lang="ru-RU" sz="1100" dirty="0">
            <a:solidFill>
              <a:schemeClr val="tx1">
                <a:lumMod val="95000"/>
                <a:lumOff val="5000"/>
              </a:schemeClr>
            </a:solidFill>
            <a:latin typeface="Times New Roman" pitchFamily="18" charset="0"/>
            <a:cs typeface="Times New Roman" pitchFamily="18" charset="0"/>
          </a:endParaRPr>
        </a:p>
      </dgm:t>
    </dgm:pt>
    <dgm:pt modelId="{4344A188-AB0E-4B98-830D-A2A4B52ACFDD}" type="parTrans" cxnId="{BD959CE0-89EF-4743-94B5-42141A459D52}">
      <dgm:prSet/>
      <dgm:spPr/>
      <dgm:t>
        <a:bodyPr/>
        <a:lstStyle/>
        <a:p>
          <a:endParaRPr lang="ru-RU"/>
        </a:p>
      </dgm:t>
    </dgm:pt>
    <dgm:pt modelId="{36292CC9-B310-4ECE-A3BD-75668F4D2FAB}" type="sibTrans" cxnId="{BD959CE0-89EF-4743-94B5-42141A459D52}">
      <dgm:prSet/>
      <dgm:spPr/>
      <dgm:t>
        <a:bodyPr/>
        <a:lstStyle/>
        <a:p>
          <a:endParaRPr lang="ru-RU"/>
        </a:p>
      </dgm:t>
    </dgm:pt>
    <dgm:pt modelId="{8BC5DE5C-6328-4D13-A3D6-D21A59F2438F}" type="pres">
      <dgm:prSet presAssocID="{B3FFA8F7-DB5B-4A0E-9535-64113BA701B6}" presName="outerComposite" presStyleCnt="0">
        <dgm:presLayoutVars>
          <dgm:chMax val="5"/>
          <dgm:dir/>
          <dgm:resizeHandles val="exact"/>
        </dgm:presLayoutVars>
      </dgm:prSet>
      <dgm:spPr/>
      <dgm:t>
        <a:bodyPr/>
        <a:lstStyle/>
        <a:p>
          <a:endParaRPr lang="ru-RU"/>
        </a:p>
      </dgm:t>
    </dgm:pt>
    <dgm:pt modelId="{7AB46F00-6E55-4F2B-839F-68A76E263ED0}" type="pres">
      <dgm:prSet presAssocID="{B3FFA8F7-DB5B-4A0E-9535-64113BA701B6}" presName="dummyMaxCanvas" presStyleCnt="0">
        <dgm:presLayoutVars/>
      </dgm:prSet>
      <dgm:spPr/>
    </dgm:pt>
    <dgm:pt modelId="{4F8E543D-2B0B-42A8-917B-D3DA3645266D}" type="pres">
      <dgm:prSet presAssocID="{B3FFA8F7-DB5B-4A0E-9535-64113BA701B6}" presName="OneNode_1" presStyleLbl="node1" presStyleIdx="0" presStyleCnt="1">
        <dgm:presLayoutVars>
          <dgm:bulletEnabled val="1"/>
        </dgm:presLayoutVars>
      </dgm:prSet>
      <dgm:spPr/>
      <dgm:t>
        <a:bodyPr/>
        <a:lstStyle/>
        <a:p>
          <a:endParaRPr lang="ru-RU"/>
        </a:p>
      </dgm:t>
    </dgm:pt>
  </dgm:ptLst>
  <dgm:cxnLst>
    <dgm:cxn modelId="{50663E71-0A09-43F3-A5A1-7057612FAE16}" type="presOf" srcId="{10BEBAAB-C021-4D27-A8BA-4222D403E5BA}" destId="{4F8E543D-2B0B-42A8-917B-D3DA3645266D}" srcOrd="0" destOrd="0" presId="urn:microsoft.com/office/officeart/2005/8/layout/vProcess5"/>
    <dgm:cxn modelId="{5514F83D-1A6D-4553-AA0E-D5CE67DD6E7C}" type="presOf" srcId="{B3FFA8F7-DB5B-4A0E-9535-64113BA701B6}" destId="{8BC5DE5C-6328-4D13-A3D6-D21A59F2438F}" srcOrd="0" destOrd="0" presId="urn:microsoft.com/office/officeart/2005/8/layout/vProcess5"/>
    <dgm:cxn modelId="{BD959CE0-89EF-4743-94B5-42141A459D52}" srcId="{B3FFA8F7-DB5B-4A0E-9535-64113BA701B6}" destId="{10BEBAAB-C021-4D27-A8BA-4222D403E5BA}" srcOrd="0" destOrd="0" parTransId="{4344A188-AB0E-4B98-830D-A2A4B52ACFDD}" sibTransId="{36292CC9-B310-4ECE-A3BD-75668F4D2FAB}"/>
    <dgm:cxn modelId="{063CDC24-42F4-4D58-A72E-E286528CEB6D}" type="presParOf" srcId="{8BC5DE5C-6328-4D13-A3D6-D21A59F2438F}" destId="{7AB46F00-6E55-4F2B-839F-68A76E263ED0}" srcOrd="0" destOrd="0" presId="urn:microsoft.com/office/officeart/2005/8/layout/vProcess5"/>
    <dgm:cxn modelId="{F9A078C6-EA81-4951-817B-86C6CFB97495}" type="presParOf" srcId="{8BC5DE5C-6328-4D13-A3D6-D21A59F2438F}" destId="{4F8E543D-2B0B-42A8-917B-D3DA3645266D}" srcOrd="1" destOrd="0" presId="urn:microsoft.com/office/officeart/2005/8/layout/vProcess5"/>
  </dgm:cxnLst>
  <dgm:bg/>
  <dgm:whole/>
  <dgm:extLst>
    <a:ext uri="http://schemas.microsoft.com/office/drawing/2008/diagram">
      <dsp:dataModelExt xmlns:dsp="http://schemas.microsoft.com/office/drawing/2008/diagram" xmlns="" relId="rId23"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3FFA8F7-DB5B-4A0E-9535-64113BA701B6}"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ru-RU"/>
        </a:p>
      </dgm:t>
    </dgm:pt>
    <dgm:pt modelId="{85AF757F-8306-4B76-B0F2-DDD10DE2D4A1}">
      <dgm:prSet phldrT="[Текст]" custT="1"/>
      <dgm:spPr>
        <a:solidFill>
          <a:srgbClr val="FFFF00"/>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2026г – 12074 человек</a:t>
          </a:r>
          <a:endParaRPr lang="ru-RU" sz="1100" dirty="0">
            <a:solidFill>
              <a:schemeClr val="tx1">
                <a:lumMod val="95000"/>
                <a:lumOff val="5000"/>
              </a:schemeClr>
            </a:solidFill>
            <a:latin typeface="Times New Roman" pitchFamily="18" charset="0"/>
            <a:cs typeface="Times New Roman" pitchFamily="18" charset="0"/>
          </a:endParaRPr>
        </a:p>
      </dgm:t>
    </dgm:pt>
    <dgm:pt modelId="{1A1A1A89-52CF-48E7-8A8E-A6B5F0888D42}" type="parTrans" cxnId="{24601088-CE24-4038-872B-5F4BA474A95E}">
      <dgm:prSet/>
      <dgm:spPr/>
      <dgm:t>
        <a:bodyPr/>
        <a:lstStyle/>
        <a:p>
          <a:endParaRPr lang="ru-RU"/>
        </a:p>
      </dgm:t>
    </dgm:pt>
    <dgm:pt modelId="{9491A449-E6CF-43F7-B695-C4C2346D6BBD}" type="sibTrans" cxnId="{24601088-CE24-4038-872B-5F4BA474A95E}">
      <dgm:prSet/>
      <dgm:spPr/>
      <dgm:t>
        <a:bodyPr/>
        <a:lstStyle/>
        <a:p>
          <a:endParaRPr lang="ru-RU"/>
        </a:p>
      </dgm:t>
    </dgm:pt>
    <dgm:pt modelId="{10885F78-F26F-4486-9E2F-8E0EF818500B}">
      <dgm:prSet phldrT="[Текст]" custT="1"/>
      <dgm:spPr>
        <a:solidFill>
          <a:srgbClr val="FFFF99"/>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Доходы – 63852,46руб.</a:t>
          </a:r>
          <a:endParaRPr lang="ru-RU" sz="1100" dirty="0">
            <a:solidFill>
              <a:schemeClr val="tx1">
                <a:lumMod val="95000"/>
                <a:lumOff val="5000"/>
              </a:schemeClr>
            </a:solidFill>
            <a:latin typeface="Times New Roman" pitchFamily="18" charset="0"/>
            <a:cs typeface="Times New Roman" pitchFamily="18" charset="0"/>
          </a:endParaRPr>
        </a:p>
      </dgm:t>
    </dgm:pt>
    <dgm:pt modelId="{69532657-4F12-4650-8AF2-678DA7BCB9E1}" type="parTrans" cxnId="{345430EE-8F75-42E8-A340-992F4CB6E44C}">
      <dgm:prSet/>
      <dgm:spPr/>
      <dgm:t>
        <a:bodyPr/>
        <a:lstStyle/>
        <a:p>
          <a:endParaRPr lang="ru-RU"/>
        </a:p>
      </dgm:t>
    </dgm:pt>
    <dgm:pt modelId="{0FF6D44E-D735-4575-9F8C-563C59C6BC64}" type="sibTrans" cxnId="{345430EE-8F75-42E8-A340-992F4CB6E44C}">
      <dgm:prSet/>
      <dgm:spPr/>
      <dgm:t>
        <a:bodyPr/>
        <a:lstStyle/>
        <a:p>
          <a:endParaRPr lang="ru-RU"/>
        </a:p>
      </dgm:t>
    </dgm:pt>
    <dgm:pt modelId="{10BEBAAB-C021-4D27-A8BA-4222D403E5BA}">
      <dgm:prSet phldrT="[Текст]" custT="1"/>
      <dgm:spPr>
        <a:solidFill>
          <a:srgbClr val="FFFFCC"/>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Расходы – 63852,46 руб.</a:t>
          </a:r>
          <a:endParaRPr lang="ru-RU" sz="1100" dirty="0">
            <a:solidFill>
              <a:schemeClr val="tx1">
                <a:lumMod val="95000"/>
                <a:lumOff val="5000"/>
              </a:schemeClr>
            </a:solidFill>
            <a:latin typeface="Times New Roman" pitchFamily="18" charset="0"/>
            <a:cs typeface="Times New Roman" pitchFamily="18" charset="0"/>
          </a:endParaRPr>
        </a:p>
      </dgm:t>
    </dgm:pt>
    <dgm:pt modelId="{4344A188-AB0E-4B98-830D-A2A4B52ACFDD}" type="parTrans" cxnId="{BD959CE0-89EF-4743-94B5-42141A459D52}">
      <dgm:prSet/>
      <dgm:spPr/>
      <dgm:t>
        <a:bodyPr/>
        <a:lstStyle/>
        <a:p>
          <a:endParaRPr lang="ru-RU"/>
        </a:p>
      </dgm:t>
    </dgm:pt>
    <dgm:pt modelId="{36292CC9-B310-4ECE-A3BD-75668F4D2FAB}" type="sibTrans" cxnId="{BD959CE0-89EF-4743-94B5-42141A459D52}">
      <dgm:prSet/>
      <dgm:spPr/>
      <dgm:t>
        <a:bodyPr/>
        <a:lstStyle/>
        <a:p>
          <a:endParaRPr lang="ru-RU"/>
        </a:p>
      </dgm:t>
    </dgm:pt>
    <dgm:pt modelId="{8BC5DE5C-6328-4D13-A3D6-D21A59F2438F}" type="pres">
      <dgm:prSet presAssocID="{B3FFA8F7-DB5B-4A0E-9535-64113BA701B6}" presName="outerComposite" presStyleCnt="0">
        <dgm:presLayoutVars>
          <dgm:chMax val="5"/>
          <dgm:dir/>
          <dgm:resizeHandles val="exact"/>
        </dgm:presLayoutVars>
      </dgm:prSet>
      <dgm:spPr/>
      <dgm:t>
        <a:bodyPr/>
        <a:lstStyle/>
        <a:p>
          <a:endParaRPr lang="ru-RU"/>
        </a:p>
      </dgm:t>
    </dgm:pt>
    <dgm:pt modelId="{7AB46F00-6E55-4F2B-839F-68A76E263ED0}" type="pres">
      <dgm:prSet presAssocID="{B3FFA8F7-DB5B-4A0E-9535-64113BA701B6}" presName="dummyMaxCanvas" presStyleCnt="0">
        <dgm:presLayoutVars/>
      </dgm:prSet>
      <dgm:spPr/>
    </dgm:pt>
    <dgm:pt modelId="{0CBE6FB6-34BB-4CDD-A8A3-8063B49A6613}" type="pres">
      <dgm:prSet presAssocID="{B3FFA8F7-DB5B-4A0E-9535-64113BA701B6}" presName="ThreeNodes_1" presStyleLbl="node1" presStyleIdx="0" presStyleCnt="3">
        <dgm:presLayoutVars>
          <dgm:bulletEnabled val="1"/>
        </dgm:presLayoutVars>
      </dgm:prSet>
      <dgm:spPr/>
      <dgm:t>
        <a:bodyPr/>
        <a:lstStyle/>
        <a:p>
          <a:endParaRPr lang="ru-RU"/>
        </a:p>
      </dgm:t>
    </dgm:pt>
    <dgm:pt modelId="{D90FA8BB-686F-45BC-824E-BF381CA82CA4}" type="pres">
      <dgm:prSet presAssocID="{B3FFA8F7-DB5B-4A0E-9535-64113BA701B6}" presName="ThreeNodes_2" presStyleLbl="node1" presStyleIdx="1" presStyleCnt="3">
        <dgm:presLayoutVars>
          <dgm:bulletEnabled val="1"/>
        </dgm:presLayoutVars>
      </dgm:prSet>
      <dgm:spPr/>
      <dgm:t>
        <a:bodyPr/>
        <a:lstStyle/>
        <a:p>
          <a:endParaRPr lang="ru-RU"/>
        </a:p>
      </dgm:t>
    </dgm:pt>
    <dgm:pt modelId="{7DC436AD-8267-4C75-A9DC-909858C86C93}" type="pres">
      <dgm:prSet presAssocID="{B3FFA8F7-DB5B-4A0E-9535-64113BA701B6}" presName="ThreeNodes_3" presStyleLbl="node1" presStyleIdx="2" presStyleCnt="3">
        <dgm:presLayoutVars>
          <dgm:bulletEnabled val="1"/>
        </dgm:presLayoutVars>
      </dgm:prSet>
      <dgm:spPr/>
      <dgm:t>
        <a:bodyPr/>
        <a:lstStyle/>
        <a:p>
          <a:endParaRPr lang="ru-RU"/>
        </a:p>
      </dgm:t>
    </dgm:pt>
    <dgm:pt modelId="{5A479794-A68D-4A05-A0E4-08E2E0FED082}" type="pres">
      <dgm:prSet presAssocID="{B3FFA8F7-DB5B-4A0E-9535-64113BA701B6}" presName="ThreeConn_1-2" presStyleLbl="fgAccFollowNode1" presStyleIdx="0" presStyleCnt="2">
        <dgm:presLayoutVars>
          <dgm:bulletEnabled val="1"/>
        </dgm:presLayoutVars>
      </dgm:prSet>
      <dgm:spPr/>
      <dgm:t>
        <a:bodyPr/>
        <a:lstStyle/>
        <a:p>
          <a:endParaRPr lang="ru-RU"/>
        </a:p>
      </dgm:t>
    </dgm:pt>
    <dgm:pt modelId="{5CE8E053-99A3-436F-80FB-5CE20ABF9BF4}" type="pres">
      <dgm:prSet presAssocID="{B3FFA8F7-DB5B-4A0E-9535-64113BA701B6}" presName="ThreeConn_2-3" presStyleLbl="fgAccFollowNode1" presStyleIdx="1" presStyleCnt="2">
        <dgm:presLayoutVars>
          <dgm:bulletEnabled val="1"/>
        </dgm:presLayoutVars>
      </dgm:prSet>
      <dgm:spPr/>
      <dgm:t>
        <a:bodyPr/>
        <a:lstStyle/>
        <a:p>
          <a:endParaRPr lang="ru-RU"/>
        </a:p>
      </dgm:t>
    </dgm:pt>
    <dgm:pt modelId="{7C6F1887-3782-47CA-92EF-B68B20174D2B}" type="pres">
      <dgm:prSet presAssocID="{B3FFA8F7-DB5B-4A0E-9535-64113BA701B6}" presName="ThreeNodes_1_text" presStyleLbl="node1" presStyleIdx="2" presStyleCnt="3">
        <dgm:presLayoutVars>
          <dgm:bulletEnabled val="1"/>
        </dgm:presLayoutVars>
      </dgm:prSet>
      <dgm:spPr/>
      <dgm:t>
        <a:bodyPr/>
        <a:lstStyle/>
        <a:p>
          <a:endParaRPr lang="ru-RU"/>
        </a:p>
      </dgm:t>
    </dgm:pt>
    <dgm:pt modelId="{843FEFA9-97BC-43C5-A8E1-B06941AF37D9}" type="pres">
      <dgm:prSet presAssocID="{B3FFA8F7-DB5B-4A0E-9535-64113BA701B6}" presName="ThreeNodes_2_text" presStyleLbl="node1" presStyleIdx="2" presStyleCnt="3">
        <dgm:presLayoutVars>
          <dgm:bulletEnabled val="1"/>
        </dgm:presLayoutVars>
      </dgm:prSet>
      <dgm:spPr/>
      <dgm:t>
        <a:bodyPr/>
        <a:lstStyle/>
        <a:p>
          <a:endParaRPr lang="ru-RU"/>
        </a:p>
      </dgm:t>
    </dgm:pt>
    <dgm:pt modelId="{1C9AD080-0A5C-4B95-9722-406D5788D201}" type="pres">
      <dgm:prSet presAssocID="{B3FFA8F7-DB5B-4A0E-9535-64113BA701B6}" presName="ThreeNodes_3_text" presStyleLbl="node1" presStyleIdx="2" presStyleCnt="3">
        <dgm:presLayoutVars>
          <dgm:bulletEnabled val="1"/>
        </dgm:presLayoutVars>
      </dgm:prSet>
      <dgm:spPr/>
      <dgm:t>
        <a:bodyPr/>
        <a:lstStyle/>
        <a:p>
          <a:endParaRPr lang="ru-RU"/>
        </a:p>
      </dgm:t>
    </dgm:pt>
  </dgm:ptLst>
  <dgm:cxnLst>
    <dgm:cxn modelId="{A249333F-1035-45F9-B756-231B18890054}" type="presOf" srcId="{85AF757F-8306-4B76-B0F2-DDD10DE2D4A1}" destId="{0CBE6FB6-34BB-4CDD-A8A3-8063B49A6613}" srcOrd="0" destOrd="0" presId="urn:microsoft.com/office/officeart/2005/8/layout/vProcess5"/>
    <dgm:cxn modelId="{56C43AB7-E811-458D-B374-24E3C74003B1}" type="presOf" srcId="{10885F78-F26F-4486-9E2F-8E0EF818500B}" destId="{843FEFA9-97BC-43C5-A8E1-B06941AF37D9}" srcOrd="1" destOrd="0" presId="urn:microsoft.com/office/officeart/2005/8/layout/vProcess5"/>
    <dgm:cxn modelId="{CEFAD49F-E24B-4AF8-8169-22CDEA1F4BBB}" type="presOf" srcId="{85AF757F-8306-4B76-B0F2-DDD10DE2D4A1}" destId="{7C6F1887-3782-47CA-92EF-B68B20174D2B}" srcOrd="1" destOrd="0" presId="urn:microsoft.com/office/officeart/2005/8/layout/vProcess5"/>
    <dgm:cxn modelId="{BD959CE0-89EF-4743-94B5-42141A459D52}" srcId="{B3FFA8F7-DB5B-4A0E-9535-64113BA701B6}" destId="{10BEBAAB-C021-4D27-A8BA-4222D403E5BA}" srcOrd="2" destOrd="0" parTransId="{4344A188-AB0E-4B98-830D-A2A4B52ACFDD}" sibTransId="{36292CC9-B310-4ECE-A3BD-75668F4D2FAB}"/>
    <dgm:cxn modelId="{AF9D0A62-110A-4F84-9FBA-3C42D159BBAC}" type="presOf" srcId="{10BEBAAB-C021-4D27-A8BA-4222D403E5BA}" destId="{1C9AD080-0A5C-4B95-9722-406D5788D201}" srcOrd="1" destOrd="0" presId="urn:microsoft.com/office/officeart/2005/8/layout/vProcess5"/>
    <dgm:cxn modelId="{345430EE-8F75-42E8-A340-992F4CB6E44C}" srcId="{B3FFA8F7-DB5B-4A0E-9535-64113BA701B6}" destId="{10885F78-F26F-4486-9E2F-8E0EF818500B}" srcOrd="1" destOrd="0" parTransId="{69532657-4F12-4650-8AF2-678DA7BCB9E1}" sibTransId="{0FF6D44E-D735-4575-9F8C-563C59C6BC64}"/>
    <dgm:cxn modelId="{763920C5-0A78-4CA2-B2AC-750A42B8DB7C}" type="presOf" srcId="{10885F78-F26F-4486-9E2F-8E0EF818500B}" destId="{D90FA8BB-686F-45BC-824E-BF381CA82CA4}" srcOrd="0" destOrd="0" presId="urn:microsoft.com/office/officeart/2005/8/layout/vProcess5"/>
    <dgm:cxn modelId="{E8455B50-012F-4C37-9B35-FB1CD1F3CDDF}" type="presOf" srcId="{10BEBAAB-C021-4D27-A8BA-4222D403E5BA}" destId="{7DC436AD-8267-4C75-A9DC-909858C86C93}" srcOrd="0" destOrd="0" presId="urn:microsoft.com/office/officeart/2005/8/layout/vProcess5"/>
    <dgm:cxn modelId="{E76A2619-9811-4DCA-AC64-B744269ACA4E}" type="presOf" srcId="{9491A449-E6CF-43F7-B695-C4C2346D6BBD}" destId="{5A479794-A68D-4A05-A0E4-08E2E0FED082}" srcOrd="0" destOrd="0" presId="urn:microsoft.com/office/officeart/2005/8/layout/vProcess5"/>
    <dgm:cxn modelId="{837D17D1-1BAC-46D8-8EA3-087D02F50E9A}" type="presOf" srcId="{B3FFA8F7-DB5B-4A0E-9535-64113BA701B6}" destId="{8BC5DE5C-6328-4D13-A3D6-D21A59F2438F}" srcOrd="0" destOrd="0" presId="urn:microsoft.com/office/officeart/2005/8/layout/vProcess5"/>
    <dgm:cxn modelId="{24601088-CE24-4038-872B-5F4BA474A95E}" srcId="{B3FFA8F7-DB5B-4A0E-9535-64113BA701B6}" destId="{85AF757F-8306-4B76-B0F2-DDD10DE2D4A1}" srcOrd="0" destOrd="0" parTransId="{1A1A1A89-52CF-48E7-8A8E-A6B5F0888D42}" sibTransId="{9491A449-E6CF-43F7-B695-C4C2346D6BBD}"/>
    <dgm:cxn modelId="{BE0B8602-E419-48CA-88A5-B5E9FFE9A5DF}" type="presOf" srcId="{0FF6D44E-D735-4575-9F8C-563C59C6BC64}" destId="{5CE8E053-99A3-436F-80FB-5CE20ABF9BF4}" srcOrd="0" destOrd="0" presId="urn:microsoft.com/office/officeart/2005/8/layout/vProcess5"/>
    <dgm:cxn modelId="{58E40348-FBBD-429F-A1F6-FCA8869B0AD3}" type="presParOf" srcId="{8BC5DE5C-6328-4D13-A3D6-D21A59F2438F}" destId="{7AB46F00-6E55-4F2B-839F-68A76E263ED0}" srcOrd="0" destOrd="0" presId="urn:microsoft.com/office/officeart/2005/8/layout/vProcess5"/>
    <dgm:cxn modelId="{73FC5649-2632-4D84-B5B1-B980E374DD46}" type="presParOf" srcId="{8BC5DE5C-6328-4D13-A3D6-D21A59F2438F}" destId="{0CBE6FB6-34BB-4CDD-A8A3-8063B49A6613}" srcOrd="1" destOrd="0" presId="urn:microsoft.com/office/officeart/2005/8/layout/vProcess5"/>
    <dgm:cxn modelId="{C61C7182-580D-43E7-B8ED-EA5B68109595}" type="presParOf" srcId="{8BC5DE5C-6328-4D13-A3D6-D21A59F2438F}" destId="{D90FA8BB-686F-45BC-824E-BF381CA82CA4}" srcOrd="2" destOrd="0" presId="urn:microsoft.com/office/officeart/2005/8/layout/vProcess5"/>
    <dgm:cxn modelId="{5ECFFFB2-8666-438D-826D-D7253EAF73EC}" type="presParOf" srcId="{8BC5DE5C-6328-4D13-A3D6-D21A59F2438F}" destId="{7DC436AD-8267-4C75-A9DC-909858C86C93}" srcOrd="3" destOrd="0" presId="urn:microsoft.com/office/officeart/2005/8/layout/vProcess5"/>
    <dgm:cxn modelId="{4E0BE166-E216-4D7F-925D-300DFA596BA4}" type="presParOf" srcId="{8BC5DE5C-6328-4D13-A3D6-D21A59F2438F}" destId="{5A479794-A68D-4A05-A0E4-08E2E0FED082}" srcOrd="4" destOrd="0" presId="urn:microsoft.com/office/officeart/2005/8/layout/vProcess5"/>
    <dgm:cxn modelId="{9DC2215C-65CF-4E5A-9649-121DD783BDD9}" type="presParOf" srcId="{8BC5DE5C-6328-4D13-A3D6-D21A59F2438F}" destId="{5CE8E053-99A3-436F-80FB-5CE20ABF9BF4}" srcOrd="5" destOrd="0" presId="urn:microsoft.com/office/officeart/2005/8/layout/vProcess5"/>
    <dgm:cxn modelId="{A3788D99-3960-4F5E-A706-37206D7CAAB5}" type="presParOf" srcId="{8BC5DE5C-6328-4D13-A3D6-D21A59F2438F}" destId="{7C6F1887-3782-47CA-92EF-B68B20174D2B}" srcOrd="6" destOrd="0" presId="urn:microsoft.com/office/officeart/2005/8/layout/vProcess5"/>
    <dgm:cxn modelId="{D1B23B59-2C46-45AC-B1FB-A7E117071601}" type="presParOf" srcId="{8BC5DE5C-6328-4D13-A3D6-D21A59F2438F}" destId="{843FEFA9-97BC-43C5-A8E1-B06941AF37D9}" srcOrd="7" destOrd="0" presId="urn:microsoft.com/office/officeart/2005/8/layout/vProcess5"/>
    <dgm:cxn modelId="{30CB5B45-461C-49E0-BFFF-0EA66F02CCC2}" type="presParOf" srcId="{8BC5DE5C-6328-4D13-A3D6-D21A59F2438F}" destId="{1C9AD080-0A5C-4B95-9722-406D5788D201}" srcOrd="8" destOrd="0" presId="urn:microsoft.com/office/officeart/2005/8/layout/vProcess5"/>
  </dgm:cxnLst>
  <dgm:bg/>
  <dgm:whole/>
  <dgm:extLst>
    <a:ext uri="http://schemas.microsoft.com/office/drawing/2008/diagram">
      <dsp:dataModelExt xmlns:dsp="http://schemas.microsoft.com/office/drawing/2008/diagram" xmlns="" relId="rId2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3FFA8F7-DB5B-4A0E-9535-64113BA701B6}"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ru-RU"/>
        </a:p>
      </dgm:t>
    </dgm:pt>
    <dgm:pt modelId="{85AF757F-8306-4B76-B0F2-DDD10DE2D4A1}">
      <dgm:prSet phldrT="[Текст]" custT="1"/>
      <dgm:spPr>
        <a:solidFill>
          <a:srgbClr val="FFFF00"/>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2025г – 12201 человек</a:t>
          </a:r>
          <a:endParaRPr lang="ru-RU" sz="1100" dirty="0">
            <a:solidFill>
              <a:schemeClr val="tx1">
                <a:lumMod val="95000"/>
                <a:lumOff val="5000"/>
              </a:schemeClr>
            </a:solidFill>
            <a:latin typeface="Times New Roman" pitchFamily="18" charset="0"/>
            <a:cs typeface="Times New Roman" pitchFamily="18" charset="0"/>
          </a:endParaRPr>
        </a:p>
      </dgm:t>
    </dgm:pt>
    <dgm:pt modelId="{1A1A1A89-52CF-48E7-8A8E-A6B5F0888D42}" type="parTrans" cxnId="{24601088-CE24-4038-872B-5F4BA474A95E}">
      <dgm:prSet/>
      <dgm:spPr/>
      <dgm:t>
        <a:bodyPr/>
        <a:lstStyle/>
        <a:p>
          <a:endParaRPr lang="ru-RU"/>
        </a:p>
      </dgm:t>
    </dgm:pt>
    <dgm:pt modelId="{9491A449-E6CF-43F7-B695-C4C2346D6BBD}" type="sibTrans" cxnId="{24601088-CE24-4038-872B-5F4BA474A95E}">
      <dgm:prSet/>
      <dgm:spPr/>
      <dgm:t>
        <a:bodyPr/>
        <a:lstStyle/>
        <a:p>
          <a:endParaRPr lang="ru-RU"/>
        </a:p>
      </dgm:t>
    </dgm:pt>
    <dgm:pt modelId="{10885F78-F26F-4486-9E2F-8E0EF818500B}">
      <dgm:prSet phldrT="[Текст]" custT="1"/>
      <dgm:spPr>
        <a:solidFill>
          <a:srgbClr val="FFFF99"/>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Доходы – 61029,05 руб.</a:t>
          </a:r>
          <a:endParaRPr lang="ru-RU" sz="1100" dirty="0">
            <a:solidFill>
              <a:schemeClr val="tx1">
                <a:lumMod val="95000"/>
                <a:lumOff val="5000"/>
              </a:schemeClr>
            </a:solidFill>
            <a:latin typeface="Times New Roman" pitchFamily="18" charset="0"/>
            <a:cs typeface="Times New Roman" pitchFamily="18" charset="0"/>
          </a:endParaRPr>
        </a:p>
      </dgm:t>
    </dgm:pt>
    <dgm:pt modelId="{69532657-4F12-4650-8AF2-678DA7BCB9E1}" type="parTrans" cxnId="{345430EE-8F75-42E8-A340-992F4CB6E44C}">
      <dgm:prSet/>
      <dgm:spPr/>
      <dgm:t>
        <a:bodyPr/>
        <a:lstStyle/>
        <a:p>
          <a:endParaRPr lang="ru-RU"/>
        </a:p>
      </dgm:t>
    </dgm:pt>
    <dgm:pt modelId="{0FF6D44E-D735-4575-9F8C-563C59C6BC64}" type="sibTrans" cxnId="{345430EE-8F75-42E8-A340-992F4CB6E44C}">
      <dgm:prSet/>
      <dgm:spPr/>
      <dgm:t>
        <a:bodyPr/>
        <a:lstStyle/>
        <a:p>
          <a:endParaRPr lang="ru-RU"/>
        </a:p>
      </dgm:t>
    </dgm:pt>
    <dgm:pt modelId="{10BEBAAB-C021-4D27-A8BA-4222D403E5BA}">
      <dgm:prSet phldrT="[Текст]" custT="1"/>
      <dgm:spPr>
        <a:solidFill>
          <a:srgbClr val="FFFFCC"/>
        </a:solidFill>
      </dgm:spPr>
      <dgm:t>
        <a:bodyPr/>
        <a:lstStyle/>
        <a:p>
          <a:r>
            <a:rPr lang="ru-RU" sz="1100" dirty="0" smtClean="0">
              <a:solidFill>
                <a:schemeClr val="tx1">
                  <a:lumMod val="95000"/>
                  <a:lumOff val="5000"/>
                </a:schemeClr>
              </a:solidFill>
              <a:latin typeface="Times New Roman" pitchFamily="18" charset="0"/>
              <a:cs typeface="Times New Roman" pitchFamily="18" charset="0"/>
            </a:rPr>
            <a:t>Расходы – 61029,05 руб.</a:t>
          </a:r>
          <a:endParaRPr lang="ru-RU" sz="1100" dirty="0">
            <a:solidFill>
              <a:schemeClr val="tx1">
                <a:lumMod val="95000"/>
                <a:lumOff val="5000"/>
              </a:schemeClr>
            </a:solidFill>
            <a:latin typeface="Times New Roman" pitchFamily="18" charset="0"/>
            <a:cs typeface="Times New Roman" pitchFamily="18" charset="0"/>
          </a:endParaRPr>
        </a:p>
      </dgm:t>
    </dgm:pt>
    <dgm:pt modelId="{4344A188-AB0E-4B98-830D-A2A4B52ACFDD}" type="parTrans" cxnId="{BD959CE0-89EF-4743-94B5-42141A459D52}">
      <dgm:prSet/>
      <dgm:spPr/>
      <dgm:t>
        <a:bodyPr/>
        <a:lstStyle/>
        <a:p>
          <a:endParaRPr lang="ru-RU"/>
        </a:p>
      </dgm:t>
    </dgm:pt>
    <dgm:pt modelId="{36292CC9-B310-4ECE-A3BD-75668F4D2FAB}" type="sibTrans" cxnId="{BD959CE0-89EF-4743-94B5-42141A459D52}">
      <dgm:prSet/>
      <dgm:spPr/>
      <dgm:t>
        <a:bodyPr/>
        <a:lstStyle/>
        <a:p>
          <a:endParaRPr lang="ru-RU"/>
        </a:p>
      </dgm:t>
    </dgm:pt>
    <dgm:pt modelId="{8BC5DE5C-6328-4D13-A3D6-D21A59F2438F}" type="pres">
      <dgm:prSet presAssocID="{B3FFA8F7-DB5B-4A0E-9535-64113BA701B6}" presName="outerComposite" presStyleCnt="0">
        <dgm:presLayoutVars>
          <dgm:chMax val="5"/>
          <dgm:dir/>
          <dgm:resizeHandles val="exact"/>
        </dgm:presLayoutVars>
      </dgm:prSet>
      <dgm:spPr/>
      <dgm:t>
        <a:bodyPr/>
        <a:lstStyle/>
        <a:p>
          <a:endParaRPr lang="ru-RU"/>
        </a:p>
      </dgm:t>
    </dgm:pt>
    <dgm:pt modelId="{7AB46F00-6E55-4F2B-839F-68A76E263ED0}" type="pres">
      <dgm:prSet presAssocID="{B3FFA8F7-DB5B-4A0E-9535-64113BA701B6}" presName="dummyMaxCanvas" presStyleCnt="0">
        <dgm:presLayoutVars/>
      </dgm:prSet>
      <dgm:spPr/>
    </dgm:pt>
    <dgm:pt modelId="{0CBE6FB6-34BB-4CDD-A8A3-8063B49A6613}" type="pres">
      <dgm:prSet presAssocID="{B3FFA8F7-DB5B-4A0E-9535-64113BA701B6}" presName="ThreeNodes_1" presStyleLbl="node1" presStyleIdx="0" presStyleCnt="3">
        <dgm:presLayoutVars>
          <dgm:bulletEnabled val="1"/>
        </dgm:presLayoutVars>
      </dgm:prSet>
      <dgm:spPr/>
      <dgm:t>
        <a:bodyPr/>
        <a:lstStyle/>
        <a:p>
          <a:endParaRPr lang="ru-RU"/>
        </a:p>
      </dgm:t>
    </dgm:pt>
    <dgm:pt modelId="{D90FA8BB-686F-45BC-824E-BF381CA82CA4}" type="pres">
      <dgm:prSet presAssocID="{B3FFA8F7-DB5B-4A0E-9535-64113BA701B6}" presName="ThreeNodes_2" presStyleLbl="node1" presStyleIdx="1" presStyleCnt="3" custLinFactNeighborX="6635" custLinFactNeighborY="-1646">
        <dgm:presLayoutVars>
          <dgm:bulletEnabled val="1"/>
        </dgm:presLayoutVars>
      </dgm:prSet>
      <dgm:spPr/>
      <dgm:t>
        <a:bodyPr/>
        <a:lstStyle/>
        <a:p>
          <a:endParaRPr lang="ru-RU"/>
        </a:p>
      </dgm:t>
    </dgm:pt>
    <dgm:pt modelId="{7DC436AD-8267-4C75-A9DC-909858C86C93}" type="pres">
      <dgm:prSet presAssocID="{B3FFA8F7-DB5B-4A0E-9535-64113BA701B6}" presName="ThreeNodes_3" presStyleLbl="node1" presStyleIdx="2" presStyleCnt="3">
        <dgm:presLayoutVars>
          <dgm:bulletEnabled val="1"/>
        </dgm:presLayoutVars>
      </dgm:prSet>
      <dgm:spPr/>
      <dgm:t>
        <a:bodyPr/>
        <a:lstStyle/>
        <a:p>
          <a:endParaRPr lang="ru-RU"/>
        </a:p>
      </dgm:t>
    </dgm:pt>
    <dgm:pt modelId="{5A479794-A68D-4A05-A0E4-08E2E0FED082}" type="pres">
      <dgm:prSet presAssocID="{B3FFA8F7-DB5B-4A0E-9535-64113BA701B6}" presName="ThreeConn_1-2" presStyleLbl="fgAccFollowNode1" presStyleIdx="0" presStyleCnt="2">
        <dgm:presLayoutVars>
          <dgm:bulletEnabled val="1"/>
        </dgm:presLayoutVars>
      </dgm:prSet>
      <dgm:spPr/>
      <dgm:t>
        <a:bodyPr/>
        <a:lstStyle/>
        <a:p>
          <a:endParaRPr lang="ru-RU"/>
        </a:p>
      </dgm:t>
    </dgm:pt>
    <dgm:pt modelId="{5CE8E053-99A3-436F-80FB-5CE20ABF9BF4}" type="pres">
      <dgm:prSet presAssocID="{B3FFA8F7-DB5B-4A0E-9535-64113BA701B6}" presName="ThreeConn_2-3" presStyleLbl="fgAccFollowNode1" presStyleIdx="1" presStyleCnt="2">
        <dgm:presLayoutVars>
          <dgm:bulletEnabled val="1"/>
        </dgm:presLayoutVars>
      </dgm:prSet>
      <dgm:spPr/>
      <dgm:t>
        <a:bodyPr/>
        <a:lstStyle/>
        <a:p>
          <a:endParaRPr lang="ru-RU"/>
        </a:p>
      </dgm:t>
    </dgm:pt>
    <dgm:pt modelId="{7C6F1887-3782-47CA-92EF-B68B20174D2B}" type="pres">
      <dgm:prSet presAssocID="{B3FFA8F7-DB5B-4A0E-9535-64113BA701B6}" presName="ThreeNodes_1_text" presStyleLbl="node1" presStyleIdx="2" presStyleCnt="3">
        <dgm:presLayoutVars>
          <dgm:bulletEnabled val="1"/>
        </dgm:presLayoutVars>
      </dgm:prSet>
      <dgm:spPr/>
      <dgm:t>
        <a:bodyPr/>
        <a:lstStyle/>
        <a:p>
          <a:endParaRPr lang="ru-RU"/>
        </a:p>
      </dgm:t>
    </dgm:pt>
    <dgm:pt modelId="{843FEFA9-97BC-43C5-A8E1-B06941AF37D9}" type="pres">
      <dgm:prSet presAssocID="{B3FFA8F7-DB5B-4A0E-9535-64113BA701B6}" presName="ThreeNodes_2_text" presStyleLbl="node1" presStyleIdx="2" presStyleCnt="3">
        <dgm:presLayoutVars>
          <dgm:bulletEnabled val="1"/>
        </dgm:presLayoutVars>
      </dgm:prSet>
      <dgm:spPr/>
      <dgm:t>
        <a:bodyPr/>
        <a:lstStyle/>
        <a:p>
          <a:endParaRPr lang="ru-RU"/>
        </a:p>
      </dgm:t>
    </dgm:pt>
    <dgm:pt modelId="{1C9AD080-0A5C-4B95-9722-406D5788D201}" type="pres">
      <dgm:prSet presAssocID="{B3FFA8F7-DB5B-4A0E-9535-64113BA701B6}" presName="ThreeNodes_3_text" presStyleLbl="node1" presStyleIdx="2" presStyleCnt="3">
        <dgm:presLayoutVars>
          <dgm:bulletEnabled val="1"/>
        </dgm:presLayoutVars>
      </dgm:prSet>
      <dgm:spPr/>
      <dgm:t>
        <a:bodyPr/>
        <a:lstStyle/>
        <a:p>
          <a:endParaRPr lang="ru-RU"/>
        </a:p>
      </dgm:t>
    </dgm:pt>
  </dgm:ptLst>
  <dgm:cxnLst>
    <dgm:cxn modelId="{379E661F-5EB4-4FF6-B6C6-9EA4CF6AA0FE}" type="presOf" srcId="{10BEBAAB-C021-4D27-A8BA-4222D403E5BA}" destId="{7DC436AD-8267-4C75-A9DC-909858C86C93}" srcOrd="0" destOrd="0" presId="urn:microsoft.com/office/officeart/2005/8/layout/vProcess5"/>
    <dgm:cxn modelId="{B22E6AEC-F45C-4CEF-9273-9168D1A6D7A3}" type="presOf" srcId="{0FF6D44E-D735-4575-9F8C-563C59C6BC64}" destId="{5CE8E053-99A3-436F-80FB-5CE20ABF9BF4}" srcOrd="0" destOrd="0" presId="urn:microsoft.com/office/officeart/2005/8/layout/vProcess5"/>
    <dgm:cxn modelId="{BD959CE0-89EF-4743-94B5-42141A459D52}" srcId="{B3FFA8F7-DB5B-4A0E-9535-64113BA701B6}" destId="{10BEBAAB-C021-4D27-A8BA-4222D403E5BA}" srcOrd="2" destOrd="0" parTransId="{4344A188-AB0E-4B98-830D-A2A4B52ACFDD}" sibTransId="{36292CC9-B310-4ECE-A3BD-75668F4D2FAB}"/>
    <dgm:cxn modelId="{E531A70B-975A-4951-9315-0BE8C256871A}" type="presOf" srcId="{B3FFA8F7-DB5B-4A0E-9535-64113BA701B6}" destId="{8BC5DE5C-6328-4D13-A3D6-D21A59F2438F}" srcOrd="0" destOrd="0" presId="urn:microsoft.com/office/officeart/2005/8/layout/vProcess5"/>
    <dgm:cxn modelId="{15BDEF52-1AB6-4DE8-B8E2-69B2C32238E7}" type="presOf" srcId="{9491A449-E6CF-43F7-B695-C4C2346D6BBD}" destId="{5A479794-A68D-4A05-A0E4-08E2E0FED082}" srcOrd="0" destOrd="0" presId="urn:microsoft.com/office/officeart/2005/8/layout/vProcess5"/>
    <dgm:cxn modelId="{57B9A78B-D712-4251-92AD-9BF64E88A600}" type="presOf" srcId="{85AF757F-8306-4B76-B0F2-DDD10DE2D4A1}" destId="{7C6F1887-3782-47CA-92EF-B68B20174D2B}" srcOrd="1" destOrd="0" presId="urn:microsoft.com/office/officeart/2005/8/layout/vProcess5"/>
    <dgm:cxn modelId="{345430EE-8F75-42E8-A340-992F4CB6E44C}" srcId="{B3FFA8F7-DB5B-4A0E-9535-64113BA701B6}" destId="{10885F78-F26F-4486-9E2F-8E0EF818500B}" srcOrd="1" destOrd="0" parTransId="{69532657-4F12-4650-8AF2-678DA7BCB9E1}" sibTransId="{0FF6D44E-D735-4575-9F8C-563C59C6BC64}"/>
    <dgm:cxn modelId="{DD68C7DA-9D8E-4435-842A-49BA8674DF88}" type="presOf" srcId="{10885F78-F26F-4486-9E2F-8E0EF818500B}" destId="{843FEFA9-97BC-43C5-A8E1-B06941AF37D9}" srcOrd="1" destOrd="0" presId="urn:microsoft.com/office/officeart/2005/8/layout/vProcess5"/>
    <dgm:cxn modelId="{49785851-2747-43BD-AA70-464F81C7A47D}" type="presOf" srcId="{85AF757F-8306-4B76-B0F2-DDD10DE2D4A1}" destId="{0CBE6FB6-34BB-4CDD-A8A3-8063B49A6613}" srcOrd="0" destOrd="0" presId="urn:microsoft.com/office/officeart/2005/8/layout/vProcess5"/>
    <dgm:cxn modelId="{24601088-CE24-4038-872B-5F4BA474A95E}" srcId="{B3FFA8F7-DB5B-4A0E-9535-64113BA701B6}" destId="{85AF757F-8306-4B76-B0F2-DDD10DE2D4A1}" srcOrd="0" destOrd="0" parTransId="{1A1A1A89-52CF-48E7-8A8E-A6B5F0888D42}" sibTransId="{9491A449-E6CF-43F7-B695-C4C2346D6BBD}"/>
    <dgm:cxn modelId="{3F64542A-50F7-4102-8529-5791F8CFA0D3}" type="presOf" srcId="{10885F78-F26F-4486-9E2F-8E0EF818500B}" destId="{D90FA8BB-686F-45BC-824E-BF381CA82CA4}" srcOrd="0" destOrd="0" presId="urn:microsoft.com/office/officeart/2005/8/layout/vProcess5"/>
    <dgm:cxn modelId="{655E5A29-0B85-4703-B69A-2D87F12934A9}" type="presOf" srcId="{10BEBAAB-C021-4D27-A8BA-4222D403E5BA}" destId="{1C9AD080-0A5C-4B95-9722-406D5788D201}" srcOrd="1" destOrd="0" presId="urn:microsoft.com/office/officeart/2005/8/layout/vProcess5"/>
    <dgm:cxn modelId="{23EAF42D-621F-45C7-8D6B-AE3D8DCC3A7B}" type="presParOf" srcId="{8BC5DE5C-6328-4D13-A3D6-D21A59F2438F}" destId="{7AB46F00-6E55-4F2B-839F-68A76E263ED0}" srcOrd="0" destOrd="0" presId="urn:microsoft.com/office/officeart/2005/8/layout/vProcess5"/>
    <dgm:cxn modelId="{B260FEFF-5F81-4CC8-BA37-DA67AE15AA0A}" type="presParOf" srcId="{8BC5DE5C-6328-4D13-A3D6-D21A59F2438F}" destId="{0CBE6FB6-34BB-4CDD-A8A3-8063B49A6613}" srcOrd="1" destOrd="0" presId="urn:microsoft.com/office/officeart/2005/8/layout/vProcess5"/>
    <dgm:cxn modelId="{86BE1BB9-640A-4817-A68E-ED03B1A0F91E}" type="presParOf" srcId="{8BC5DE5C-6328-4D13-A3D6-D21A59F2438F}" destId="{D90FA8BB-686F-45BC-824E-BF381CA82CA4}" srcOrd="2" destOrd="0" presId="urn:microsoft.com/office/officeart/2005/8/layout/vProcess5"/>
    <dgm:cxn modelId="{1CE0FBAA-5AFF-46F3-B98A-22E58F13677F}" type="presParOf" srcId="{8BC5DE5C-6328-4D13-A3D6-D21A59F2438F}" destId="{7DC436AD-8267-4C75-A9DC-909858C86C93}" srcOrd="3" destOrd="0" presId="urn:microsoft.com/office/officeart/2005/8/layout/vProcess5"/>
    <dgm:cxn modelId="{0C1FAAE3-85F5-4DF8-A597-16E0A9E1D4A8}" type="presParOf" srcId="{8BC5DE5C-6328-4D13-A3D6-D21A59F2438F}" destId="{5A479794-A68D-4A05-A0E4-08E2E0FED082}" srcOrd="4" destOrd="0" presId="urn:microsoft.com/office/officeart/2005/8/layout/vProcess5"/>
    <dgm:cxn modelId="{32857955-2F68-4777-8983-82E11E5F4A75}" type="presParOf" srcId="{8BC5DE5C-6328-4D13-A3D6-D21A59F2438F}" destId="{5CE8E053-99A3-436F-80FB-5CE20ABF9BF4}" srcOrd="5" destOrd="0" presId="urn:microsoft.com/office/officeart/2005/8/layout/vProcess5"/>
    <dgm:cxn modelId="{20B6A7B6-1449-4184-9F16-526360B2738B}" type="presParOf" srcId="{8BC5DE5C-6328-4D13-A3D6-D21A59F2438F}" destId="{7C6F1887-3782-47CA-92EF-B68B20174D2B}" srcOrd="6" destOrd="0" presId="urn:microsoft.com/office/officeart/2005/8/layout/vProcess5"/>
    <dgm:cxn modelId="{2E0E6AC6-6E2B-4820-BFD5-D7D6B4D0CA75}" type="presParOf" srcId="{8BC5DE5C-6328-4D13-A3D6-D21A59F2438F}" destId="{843FEFA9-97BC-43C5-A8E1-B06941AF37D9}" srcOrd="7" destOrd="0" presId="urn:microsoft.com/office/officeart/2005/8/layout/vProcess5"/>
    <dgm:cxn modelId="{CC621F39-5B2C-457C-B45E-1C67697D1259}" type="presParOf" srcId="{8BC5DE5C-6328-4D13-A3D6-D21A59F2438F}" destId="{1C9AD080-0A5C-4B95-9722-406D5788D201}" srcOrd="8" destOrd="0" presId="urn:microsoft.com/office/officeart/2005/8/layout/vProcess5"/>
  </dgm:cxnLst>
  <dgm:bg/>
  <dgm:whole/>
  <dgm:extLst>
    <a:ext uri="http://schemas.microsoft.com/office/drawing/2008/diagram">
      <dsp:dataModelExt xmlns:dsp="http://schemas.microsoft.com/office/drawing/2008/diagram" xmlns="" relId="rId33"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EBEEAB6-2764-4E7E-BF72-A70CA11CCB49}" type="doc">
      <dgm:prSet loTypeId="urn:microsoft.com/office/officeart/2005/8/layout/pList2#1" loCatId="picture" qsTypeId="urn:microsoft.com/office/officeart/2005/8/quickstyle/3d1" qsCatId="3D" csTypeId="urn:microsoft.com/office/officeart/2005/8/colors/accent1_2" csCatId="accent1" phldr="1"/>
      <dgm:spPr/>
    </dgm:pt>
    <dgm:pt modelId="{BD5A9724-F43D-478A-B444-AA28D254BBB0}">
      <dgm:prSet phldrT="[Текст]" custT="1"/>
      <dgm:spPr>
        <a:solidFill>
          <a:schemeClr val="accent2">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gm:t>
    </dgm:pt>
    <dgm:pt modelId="{AA146F2B-404B-4CAC-9A54-7102C0510692}" type="parTrans" cxnId="{E2FD4978-7A70-4D60-B944-E6A7D217A0C0}">
      <dgm:prSet/>
      <dgm:spPr/>
      <dgm:t>
        <a:bodyPr/>
        <a:lstStyle/>
        <a:p>
          <a:endParaRPr lang="ru-RU"/>
        </a:p>
      </dgm:t>
    </dgm:pt>
    <dgm:pt modelId="{C6907726-7722-48B1-8A67-76694CE3BDC7}" type="sibTrans" cxnId="{E2FD4978-7A70-4D60-B944-E6A7D217A0C0}">
      <dgm:prSet/>
      <dgm:spPr/>
      <dgm:t>
        <a:bodyPr/>
        <a:lstStyle/>
        <a:p>
          <a:endParaRPr lang="ru-RU"/>
        </a:p>
      </dgm:t>
    </dgm:pt>
    <dgm:pt modelId="{D031B8B8-BA4D-4A73-997C-1D4441AF38C8}">
      <dgm:prSet phldrT="[Текст]" custT="1"/>
      <dgm:spPr>
        <a:solidFill>
          <a:schemeClr val="accent1">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gm:t>
    </dgm:pt>
    <dgm:pt modelId="{3D0D9AA8-D6B8-453B-BF7B-F017A29463BE}" type="parTrans" cxnId="{A5284967-5C52-4E61-8B7F-F42B9CDF546E}">
      <dgm:prSet/>
      <dgm:spPr/>
      <dgm:t>
        <a:bodyPr/>
        <a:lstStyle/>
        <a:p>
          <a:endParaRPr lang="ru-RU"/>
        </a:p>
      </dgm:t>
    </dgm:pt>
    <dgm:pt modelId="{D5F593A7-DB8A-4F09-9990-9C70E2C23BF1}" type="sibTrans" cxnId="{A5284967-5C52-4E61-8B7F-F42B9CDF546E}">
      <dgm:prSet/>
      <dgm:spPr/>
      <dgm:t>
        <a:bodyPr/>
        <a:lstStyle/>
        <a:p>
          <a:endParaRPr lang="ru-RU"/>
        </a:p>
      </dgm:t>
    </dgm:pt>
    <dgm:pt modelId="{8AD8993A-C628-4B4F-9CF9-E10CB87CFEC4}">
      <dgm:prSet phldrT="[Текст]" custT="1"/>
      <dgm:spPr>
        <a:solidFill>
          <a:schemeClr val="accent4">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gm:t>
    </dgm:pt>
    <dgm:pt modelId="{1D47B509-0101-4B13-9D1B-5EBA43A4F27D}" type="parTrans" cxnId="{ED3FCE13-E66B-466B-825B-39C8AC14729B}">
      <dgm:prSet/>
      <dgm:spPr/>
      <dgm:t>
        <a:bodyPr/>
        <a:lstStyle/>
        <a:p>
          <a:endParaRPr lang="ru-RU"/>
        </a:p>
      </dgm:t>
    </dgm:pt>
    <dgm:pt modelId="{9E23D3EA-9339-4BBF-AC69-1EAC307BAFCE}" type="sibTrans" cxnId="{ED3FCE13-E66B-466B-825B-39C8AC14729B}">
      <dgm:prSet/>
      <dgm:spPr/>
      <dgm:t>
        <a:bodyPr/>
        <a:lstStyle/>
        <a:p>
          <a:endParaRPr lang="ru-RU"/>
        </a:p>
      </dgm:t>
    </dgm:pt>
    <dgm:pt modelId="{4A0B59DB-0116-4000-BFD8-F1C4116ACB6F}" type="pres">
      <dgm:prSet presAssocID="{AEBEEAB6-2764-4E7E-BF72-A70CA11CCB49}" presName="Name0" presStyleCnt="0">
        <dgm:presLayoutVars>
          <dgm:dir/>
          <dgm:resizeHandles val="exact"/>
        </dgm:presLayoutVars>
      </dgm:prSet>
      <dgm:spPr/>
    </dgm:pt>
    <dgm:pt modelId="{29E82745-C478-4E58-8ADA-DE1760BA91AC}" type="pres">
      <dgm:prSet presAssocID="{AEBEEAB6-2764-4E7E-BF72-A70CA11CCB49}" presName="bkgdShp" presStyleLbl="alignAccFollowNode1" presStyleIdx="0" presStyleCnt="1"/>
      <dgm:spPr/>
    </dgm:pt>
    <dgm:pt modelId="{E1743CC9-D038-4015-B524-71FA64EABA0E}" type="pres">
      <dgm:prSet presAssocID="{AEBEEAB6-2764-4E7E-BF72-A70CA11CCB49}" presName="linComp" presStyleCnt="0"/>
      <dgm:spPr/>
    </dgm:pt>
    <dgm:pt modelId="{F35F7A57-4DB1-4A5F-B401-52A9BFA88E9E}" type="pres">
      <dgm:prSet presAssocID="{BD5A9724-F43D-478A-B444-AA28D254BBB0}" presName="compNode" presStyleCnt="0"/>
      <dgm:spPr/>
    </dgm:pt>
    <dgm:pt modelId="{CAC331C8-BE51-406F-9EF5-AC6F316EA313}" type="pres">
      <dgm:prSet presAssocID="{BD5A9724-F43D-478A-B444-AA28D254BBB0}" presName="node" presStyleLbl="node1" presStyleIdx="0" presStyleCnt="3">
        <dgm:presLayoutVars>
          <dgm:bulletEnabled val="1"/>
        </dgm:presLayoutVars>
      </dgm:prSet>
      <dgm:spPr/>
      <dgm:t>
        <a:bodyPr/>
        <a:lstStyle/>
        <a:p>
          <a:endParaRPr lang="ru-RU"/>
        </a:p>
      </dgm:t>
    </dgm:pt>
    <dgm:pt modelId="{50DD8CFA-311F-45CA-9663-422520B90F73}" type="pres">
      <dgm:prSet presAssocID="{BD5A9724-F43D-478A-B444-AA28D254BBB0}" presName="invisiNode" presStyleLbl="node1" presStyleIdx="0" presStyleCnt="3"/>
      <dgm:spPr/>
    </dgm:pt>
    <dgm:pt modelId="{BE50F3B7-6194-4ADD-8DE4-732D0747E10F}" type="pres">
      <dgm:prSet presAssocID="{BD5A9724-F43D-478A-B444-AA28D254BBB0}" presName="imagNode" presStyleLbl="fgImgPlace1" presStyleIdx="0" presStyleCnt="3"/>
      <dgm:spPr>
        <a:blipFill rotWithShape="0">
          <a:blip xmlns:r="http://schemas.openxmlformats.org/officeDocument/2006/relationships" r:embed="rId1"/>
          <a:stretch>
            <a:fillRect/>
          </a:stretch>
        </a:blipFill>
      </dgm:spPr>
    </dgm:pt>
    <dgm:pt modelId="{9F986BC4-2957-495D-9041-2D08BAEF0D46}" type="pres">
      <dgm:prSet presAssocID="{C6907726-7722-48B1-8A67-76694CE3BDC7}" presName="sibTrans" presStyleLbl="sibTrans2D1" presStyleIdx="0" presStyleCnt="0"/>
      <dgm:spPr/>
      <dgm:t>
        <a:bodyPr/>
        <a:lstStyle/>
        <a:p>
          <a:endParaRPr lang="ru-RU"/>
        </a:p>
      </dgm:t>
    </dgm:pt>
    <dgm:pt modelId="{64CC30A5-2533-4BB9-A25E-1D68B6632D4F}" type="pres">
      <dgm:prSet presAssocID="{D031B8B8-BA4D-4A73-997C-1D4441AF38C8}" presName="compNode" presStyleCnt="0"/>
      <dgm:spPr/>
    </dgm:pt>
    <dgm:pt modelId="{472575A3-F211-4156-8D2E-2A5BD46570C9}" type="pres">
      <dgm:prSet presAssocID="{D031B8B8-BA4D-4A73-997C-1D4441AF38C8}" presName="node" presStyleLbl="node1" presStyleIdx="1" presStyleCnt="3">
        <dgm:presLayoutVars>
          <dgm:bulletEnabled val="1"/>
        </dgm:presLayoutVars>
      </dgm:prSet>
      <dgm:spPr/>
      <dgm:t>
        <a:bodyPr/>
        <a:lstStyle/>
        <a:p>
          <a:endParaRPr lang="ru-RU"/>
        </a:p>
      </dgm:t>
    </dgm:pt>
    <dgm:pt modelId="{8F085669-2B1D-4A19-8B9C-E6E578C515B2}" type="pres">
      <dgm:prSet presAssocID="{D031B8B8-BA4D-4A73-997C-1D4441AF38C8}" presName="invisiNode" presStyleLbl="node1" presStyleIdx="1" presStyleCnt="3"/>
      <dgm:spPr/>
    </dgm:pt>
    <dgm:pt modelId="{1CE14BF8-834A-4D6E-A52E-D40C5754E10D}" type="pres">
      <dgm:prSet presAssocID="{D031B8B8-BA4D-4A73-997C-1D4441AF38C8}" presName="imagNode" presStyleLbl="fgImgPlace1" presStyleIdx="1" presStyleCnt="3"/>
      <dgm:spPr>
        <a:blipFill rotWithShape="0">
          <a:blip xmlns:r="http://schemas.openxmlformats.org/officeDocument/2006/relationships" r:embed="rId2"/>
          <a:stretch>
            <a:fillRect/>
          </a:stretch>
        </a:blipFill>
      </dgm:spPr>
    </dgm:pt>
    <dgm:pt modelId="{E653A1CD-D60E-419A-AB51-FEB50F65E6D9}" type="pres">
      <dgm:prSet presAssocID="{D5F593A7-DB8A-4F09-9990-9C70E2C23BF1}" presName="sibTrans" presStyleLbl="sibTrans2D1" presStyleIdx="0" presStyleCnt="0"/>
      <dgm:spPr/>
      <dgm:t>
        <a:bodyPr/>
        <a:lstStyle/>
        <a:p>
          <a:endParaRPr lang="ru-RU"/>
        </a:p>
      </dgm:t>
    </dgm:pt>
    <dgm:pt modelId="{0F8F6563-6F4C-472B-9614-072233715D45}" type="pres">
      <dgm:prSet presAssocID="{8AD8993A-C628-4B4F-9CF9-E10CB87CFEC4}" presName="compNode" presStyleCnt="0"/>
      <dgm:spPr/>
    </dgm:pt>
    <dgm:pt modelId="{3DA74EAD-807A-4BC0-8FA9-19E213ACCFC5}" type="pres">
      <dgm:prSet presAssocID="{8AD8993A-C628-4B4F-9CF9-E10CB87CFEC4}" presName="node" presStyleLbl="node1" presStyleIdx="2" presStyleCnt="3" custLinFactNeighborY="10061">
        <dgm:presLayoutVars>
          <dgm:bulletEnabled val="1"/>
        </dgm:presLayoutVars>
      </dgm:prSet>
      <dgm:spPr/>
      <dgm:t>
        <a:bodyPr/>
        <a:lstStyle/>
        <a:p>
          <a:endParaRPr lang="ru-RU"/>
        </a:p>
      </dgm:t>
    </dgm:pt>
    <dgm:pt modelId="{74618225-9D6B-47A8-B980-DF890A1DF4E9}" type="pres">
      <dgm:prSet presAssocID="{8AD8993A-C628-4B4F-9CF9-E10CB87CFEC4}" presName="invisiNode" presStyleLbl="node1" presStyleIdx="2" presStyleCnt="3"/>
      <dgm:spPr/>
    </dgm:pt>
    <dgm:pt modelId="{1796D9A1-3CE5-40E1-A92D-121BD4E4F110}" type="pres">
      <dgm:prSet presAssocID="{8AD8993A-C628-4B4F-9CF9-E10CB87CFEC4}" presName="imagNode" presStyleLbl="fgImgPlace1" presStyleIdx="2" presStyleCnt="3" custLinFactNeighborX="-2831"/>
      <dgm:spPr>
        <a:blipFill rotWithShape="0">
          <a:blip xmlns:r="http://schemas.openxmlformats.org/officeDocument/2006/relationships" r:embed="rId3"/>
          <a:stretch>
            <a:fillRect/>
          </a:stretch>
        </a:blipFill>
      </dgm:spPr>
    </dgm:pt>
  </dgm:ptLst>
  <dgm:cxnLst>
    <dgm:cxn modelId="{E2FD4978-7A70-4D60-B944-E6A7D217A0C0}" srcId="{AEBEEAB6-2764-4E7E-BF72-A70CA11CCB49}" destId="{BD5A9724-F43D-478A-B444-AA28D254BBB0}" srcOrd="0" destOrd="0" parTransId="{AA146F2B-404B-4CAC-9A54-7102C0510692}" sibTransId="{C6907726-7722-48B1-8A67-76694CE3BDC7}"/>
    <dgm:cxn modelId="{8ABAF114-0B97-4D51-982E-99CD3CE75074}" type="presOf" srcId="{C6907726-7722-48B1-8A67-76694CE3BDC7}" destId="{9F986BC4-2957-495D-9041-2D08BAEF0D46}" srcOrd="0" destOrd="0" presId="urn:microsoft.com/office/officeart/2005/8/layout/pList2#1"/>
    <dgm:cxn modelId="{061E6A0E-6C18-46A1-933D-F5243E472D80}" type="presOf" srcId="{8AD8993A-C628-4B4F-9CF9-E10CB87CFEC4}" destId="{3DA74EAD-807A-4BC0-8FA9-19E213ACCFC5}" srcOrd="0" destOrd="0" presId="urn:microsoft.com/office/officeart/2005/8/layout/pList2#1"/>
    <dgm:cxn modelId="{DE55710F-EF6A-4562-80F0-40CE0A493FD0}" type="presOf" srcId="{D5F593A7-DB8A-4F09-9990-9C70E2C23BF1}" destId="{E653A1CD-D60E-419A-AB51-FEB50F65E6D9}" srcOrd="0" destOrd="0" presId="urn:microsoft.com/office/officeart/2005/8/layout/pList2#1"/>
    <dgm:cxn modelId="{A226D357-1492-43FD-977A-900ABE748F06}" type="presOf" srcId="{AEBEEAB6-2764-4E7E-BF72-A70CA11CCB49}" destId="{4A0B59DB-0116-4000-BFD8-F1C4116ACB6F}" srcOrd="0" destOrd="0" presId="urn:microsoft.com/office/officeart/2005/8/layout/pList2#1"/>
    <dgm:cxn modelId="{A5284967-5C52-4E61-8B7F-F42B9CDF546E}" srcId="{AEBEEAB6-2764-4E7E-BF72-A70CA11CCB49}" destId="{D031B8B8-BA4D-4A73-997C-1D4441AF38C8}" srcOrd="1" destOrd="0" parTransId="{3D0D9AA8-D6B8-453B-BF7B-F017A29463BE}" sibTransId="{D5F593A7-DB8A-4F09-9990-9C70E2C23BF1}"/>
    <dgm:cxn modelId="{A4186CD8-E68D-4304-BB76-FED3607E04B1}" type="presOf" srcId="{D031B8B8-BA4D-4A73-997C-1D4441AF38C8}" destId="{472575A3-F211-4156-8D2E-2A5BD46570C9}" srcOrd="0" destOrd="0" presId="urn:microsoft.com/office/officeart/2005/8/layout/pList2#1"/>
    <dgm:cxn modelId="{ED3FCE13-E66B-466B-825B-39C8AC14729B}" srcId="{AEBEEAB6-2764-4E7E-BF72-A70CA11CCB49}" destId="{8AD8993A-C628-4B4F-9CF9-E10CB87CFEC4}" srcOrd="2" destOrd="0" parTransId="{1D47B509-0101-4B13-9D1B-5EBA43A4F27D}" sibTransId="{9E23D3EA-9339-4BBF-AC69-1EAC307BAFCE}"/>
    <dgm:cxn modelId="{1C3DC259-5B23-4BFE-A025-B85D19600046}" type="presOf" srcId="{BD5A9724-F43D-478A-B444-AA28D254BBB0}" destId="{CAC331C8-BE51-406F-9EF5-AC6F316EA313}" srcOrd="0" destOrd="0" presId="urn:microsoft.com/office/officeart/2005/8/layout/pList2#1"/>
    <dgm:cxn modelId="{4F3508D6-F33F-4F52-9E3E-2D8825A608D3}" type="presParOf" srcId="{4A0B59DB-0116-4000-BFD8-F1C4116ACB6F}" destId="{29E82745-C478-4E58-8ADA-DE1760BA91AC}" srcOrd="0" destOrd="0" presId="urn:microsoft.com/office/officeart/2005/8/layout/pList2#1"/>
    <dgm:cxn modelId="{89A442CC-8A29-4E80-8C49-B9A173135339}" type="presParOf" srcId="{4A0B59DB-0116-4000-BFD8-F1C4116ACB6F}" destId="{E1743CC9-D038-4015-B524-71FA64EABA0E}" srcOrd="1" destOrd="0" presId="urn:microsoft.com/office/officeart/2005/8/layout/pList2#1"/>
    <dgm:cxn modelId="{53480615-65F1-4E6D-80A5-5B6BC241B27D}" type="presParOf" srcId="{E1743CC9-D038-4015-B524-71FA64EABA0E}" destId="{F35F7A57-4DB1-4A5F-B401-52A9BFA88E9E}" srcOrd="0" destOrd="0" presId="urn:microsoft.com/office/officeart/2005/8/layout/pList2#1"/>
    <dgm:cxn modelId="{961B949C-337D-4C62-B1F3-58E1CB002BA9}" type="presParOf" srcId="{F35F7A57-4DB1-4A5F-B401-52A9BFA88E9E}" destId="{CAC331C8-BE51-406F-9EF5-AC6F316EA313}" srcOrd="0" destOrd="0" presId="urn:microsoft.com/office/officeart/2005/8/layout/pList2#1"/>
    <dgm:cxn modelId="{27B04350-3121-41A2-89D7-7CCA4DF89BC0}" type="presParOf" srcId="{F35F7A57-4DB1-4A5F-B401-52A9BFA88E9E}" destId="{50DD8CFA-311F-45CA-9663-422520B90F73}" srcOrd="1" destOrd="0" presId="urn:microsoft.com/office/officeart/2005/8/layout/pList2#1"/>
    <dgm:cxn modelId="{8EDA9D04-F623-4B99-A56E-B67697B28880}" type="presParOf" srcId="{F35F7A57-4DB1-4A5F-B401-52A9BFA88E9E}" destId="{BE50F3B7-6194-4ADD-8DE4-732D0747E10F}" srcOrd="2" destOrd="0" presId="urn:microsoft.com/office/officeart/2005/8/layout/pList2#1"/>
    <dgm:cxn modelId="{5180874B-DCCB-4452-82FF-AFBDF968F26D}" type="presParOf" srcId="{E1743CC9-D038-4015-B524-71FA64EABA0E}" destId="{9F986BC4-2957-495D-9041-2D08BAEF0D46}" srcOrd="1" destOrd="0" presId="urn:microsoft.com/office/officeart/2005/8/layout/pList2#1"/>
    <dgm:cxn modelId="{0432F9B0-A75D-45E5-AFD5-873D7ADFB7C9}" type="presParOf" srcId="{E1743CC9-D038-4015-B524-71FA64EABA0E}" destId="{64CC30A5-2533-4BB9-A25E-1D68B6632D4F}" srcOrd="2" destOrd="0" presId="urn:microsoft.com/office/officeart/2005/8/layout/pList2#1"/>
    <dgm:cxn modelId="{1999D759-0329-46B7-9BE9-AD523A881080}" type="presParOf" srcId="{64CC30A5-2533-4BB9-A25E-1D68B6632D4F}" destId="{472575A3-F211-4156-8D2E-2A5BD46570C9}" srcOrd="0" destOrd="0" presId="urn:microsoft.com/office/officeart/2005/8/layout/pList2#1"/>
    <dgm:cxn modelId="{1708620A-898E-4B80-A866-69979DFAF6AA}" type="presParOf" srcId="{64CC30A5-2533-4BB9-A25E-1D68B6632D4F}" destId="{8F085669-2B1D-4A19-8B9C-E6E578C515B2}" srcOrd="1" destOrd="0" presId="urn:microsoft.com/office/officeart/2005/8/layout/pList2#1"/>
    <dgm:cxn modelId="{80FB91FB-42F1-4635-8293-60954CE0ED6A}" type="presParOf" srcId="{64CC30A5-2533-4BB9-A25E-1D68B6632D4F}" destId="{1CE14BF8-834A-4D6E-A52E-D40C5754E10D}" srcOrd="2" destOrd="0" presId="urn:microsoft.com/office/officeart/2005/8/layout/pList2#1"/>
    <dgm:cxn modelId="{A196927B-B700-4252-9525-F7CC12C36A98}" type="presParOf" srcId="{E1743CC9-D038-4015-B524-71FA64EABA0E}" destId="{E653A1CD-D60E-419A-AB51-FEB50F65E6D9}" srcOrd="3" destOrd="0" presId="urn:microsoft.com/office/officeart/2005/8/layout/pList2#1"/>
    <dgm:cxn modelId="{2DE33161-9BD2-4E6D-A054-C9B6984A8E59}" type="presParOf" srcId="{E1743CC9-D038-4015-B524-71FA64EABA0E}" destId="{0F8F6563-6F4C-472B-9614-072233715D45}" srcOrd="4" destOrd="0" presId="urn:microsoft.com/office/officeart/2005/8/layout/pList2#1"/>
    <dgm:cxn modelId="{6FB0EC65-E39E-4D2D-A420-CD75F5B9091D}" type="presParOf" srcId="{0F8F6563-6F4C-472B-9614-072233715D45}" destId="{3DA74EAD-807A-4BC0-8FA9-19E213ACCFC5}" srcOrd="0" destOrd="0" presId="urn:microsoft.com/office/officeart/2005/8/layout/pList2#1"/>
    <dgm:cxn modelId="{14259827-9FE9-47D0-B55E-ED189FF0E080}" type="presParOf" srcId="{0F8F6563-6F4C-472B-9614-072233715D45}" destId="{74618225-9D6B-47A8-B980-DF890A1DF4E9}" srcOrd="1" destOrd="0" presId="urn:microsoft.com/office/officeart/2005/8/layout/pList2#1"/>
    <dgm:cxn modelId="{4BEF9BD9-623D-4D78-8F80-AC5040216BEB}" type="presParOf" srcId="{0F8F6563-6F4C-472B-9614-072233715D45}" destId="{1796D9A1-3CE5-40E1-A92D-121BD4E4F110}" srcOrd="2" destOrd="0" presId="urn:microsoft.com/office/officeart/2005/8/layout/pList2#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EBEEAB6-2764-4E7E-BF72-A70CA11CCB49}" type="doc">
      <dgm:prSet loTypeId="urn:microsoft.com/office/officeart/2005/8/layout/pList2#2" loCatId="picture" qsTypeId="urn:microsoft.com/office/officeart/2005/8/quickstyle/3d1" qsCatId="3D" csTypeId="urn:microsoft.com/office/officeart/2005/8/colors/accent1_2" csCatId="accent1" phldr="1"/>
      <dgm:spPr/>
    </dgm:pt>
    <dgm:pt modelId="{BD5A9724-F43D-478A-B444-AA28D254BBB0}">
      <dgm:prSet phldrT="[Текст]" custT="1"/>
      <dgm:spPr>
        <a:solidFill>
          <a:schemeClr val="accent6">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gm:t>
    </dgm:pt>
    <dgm:pt modelId="{AA146F2B-404B-4CAC-9A54-7102C0510692}" type="parTrans" cxnId="{E2FD4978-7A70-4D60-B944-E6A7D217A0C0}">
      <dgm:prSet/>
      <dgm:spPr/>
      <dgm:t>
        <a:bodyPr/>
        <a:lstStyle/>
        <a:p>
          <a:endParaRPr lang="ru-RU"/>
        </a:p>
      </dgm:t>
    </dgm:pt>
    <dgm:pt modelId="{C6907726-7722-48B1-8A67-76694CE3BDC7}" type="sibTrans" cxnId="{E2FD4978-7A70-4D60-B944-E6A7D217A0C0}">
      <dgm:prSet/>
      <dgm:spPr/>
      <dgm:t>
        <a:bodyPr/>
        <a:lstStyle/>
        <a:p>
          <a:endParaRPr lang="ru-RU"/>
        </a:p>
      </dgm:t>
    </dgm:pt>
    <dgm:pt modelId="{D031B8B8-BA4D-4A73-997C-1D4441AF38C8}">
      <dgm:prSet phldrT="[Текст]" custT="1"/>
      <dgm:spPr>
        <a:solidFill>
          <a:srgbClr val="FFFF00"/>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Жилищно-коммунальное хозяйство</a:t>
          </a:r>
        </a:p>
      </dgm:t>
    </dgm:pt>
    <dgm:pt modelId="{3D0D9AA8-D6B8-453B-BF7B-F017A29463BE}" type="parTrans" cxnId="{A5284967-5C52-4E61-8B7F-F42B9CDF546E}">
      <dgm:prSet/>
      <dgm:spPr/>
      <dgm:t>
        <a:bodyPr/>
        <a:lstStyle/>
        <a:p>
          <a:endParaRPr lang="ru-RU"/>
        </a:p>
      </dgm:t>
    </dgm:pt>
    <dgm:pt modelId="{D5F593A7-DB8A-4F09-9990-9C70E2C23BF1}" type="sibTrans" cxnId="{A5284967-5C52-4E61-8B7F-F42B9CDF546E}">
      <dgm:prSet/>
      <dgm:spPr/>
      <dgm:t>
        <a:bodyPr/>
        <a:lstStyle/>
        <a:p>
          <a:endParaRPr lang="ru-RU"/>
        </a:p>
      </dgm:t>
    </dgm:pt>
    <dgm:pt modelId="{8AD8993A-C628-4B4F-9CF9-E10CB87CFEC4}">
      <dgm:prSet phldrT="[Текст]" custT="1"/>
      <dgm:spPr>
        <a:solidFill>
          <a:srgbClr val="FA7EDC"/>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gm:t>
    </dgm:pt>
    <dgm:pt modelId="{1D47B509-0101-4B13-9D1B-5EBA43A4F27D}" type="parTrans" cxnId="{ED3FCE13-E66B-466B-825B-39C8AC14729B}">
      <dgm:prSet/>
      <dgm:spPr/>
      <dgm:t>
        <a:bodyPr/>
        <a:lstStyle/>
        <a:p>
          <a:endParaRPr lang="ru-RU"/>
        </a:p>
      </dgm:t>
    </dgm:pt>
    <dgm:pt modelId="{9E23D3EA-9339-4BBF-AC69-1EAC307BAFCE}" type="sibTrans" cxnId="{ED3FCE13-E66B-466B-825B-39C8AC14729B}">
      <dgm:prSet/>
      <dgm:spPr/>
      <dgm:t>
        <a:bodyPr/>
        <a:lstStyle/>
        <a:p>
          <a:endParaRPr lang="ru-RU"/>
        </a:p>
      </dgm:t>
    </dgm:pt>
    <dgm:pt modelId="{4A0B59DB-0116-4000-BFD8-F1C4116ACB6F}" type="pres">
      <dgm:prSet presAssocID="{AEBEEAB6-2764-4E7E-BF72-A70CA11CCB49}" presName="Name0" presStyleCnt="0">
        <dgm:presLayoutVars>
          <dgm:dir/>
          <dgm:resizeHandles val="exact"/>
        </dgm:presLayoutVars>
      </dgm:prSet>
      <dgm:spPr/>
    </dgm:pt>
    <dgm:pt modelId="{29E82745-C478-4E58-8ADA-DE1760BA91AC}" type="pres">
      <dgm:prSet presAssocID="{AEBEEAB6-2764-4E7E-BF72-A70CA11CCB49}" presName="bkgdShp" presStyleLbl="alignAccFollowNode1" presStyleIdx="0" presStyleCnt="1"/>
      <dgm:spPr/>
      <dgm:t>
        <a:bodyPr/>
        <a:lstStyle/>
        <a:p>
          <a:endParaRPr lang="ru-RU"/>
        </a:p>
      </dgm:t>
    </dgm:pt>
    <dgm:pt modelId="{E1743CC9-D038-4015-B524-71FA64EABA0E}" type="pres">
      <dgm:prSet presAssocID="{AEBEEAB6-2764-4E7E-BF72-A70CA11CCB49}" presName="linComp" presStyleCnt="0"/>
      <dgm:spPr/>
    </dgm:pt>
    <dgm:pt modelId="{F35F7A57-4DB1-4A5F-B401-52A9BFA88E9E}" type="pres">
      <dgm:prSet presAssocID="{BD5A9724-F43D-478A-B444-AA28D254BBB0}" presName="compNode" presStyleCnt="0"/>
      <dgm:spPr/>
    </dgm:pt>
    <dgm:pt modelId="{CAC331C8-BE51-406F-9EF5-AC6F316EA313}" type="pres">
      <dgm:prSet presAssocID="{BD5A9724-F43D-478A-B444-AA28D254BBB0}" presName="node" presStyleLbl="node1" presStyleIdx="0" presStyleCnt="3">
        <dgm:presLayoutVars>
          <dgm:bulletEnabled val="1"/>
        </dgm:presLayoutVars>
      </dgm:prSet>
      <dgm:spPr/>
      <dgm:t>
        <a:bodyPr/>
        <a:lstStyle/>
        <a:p>
          <a:endParaRPr lang="ru-RU"/>
        </a:p>
      </dgm:t>
    </dgm:pt>
    <dgm:pt modelId="{50DD8CFA-311F-45CA-9663-422520B90F73}" type="pres">
      <dgm:prSet presAssocID="{BD5A9724-F43D-478A-B444-AA28D254BBB0}" presName="invisiNode" presStyleLbl="node1" presStyleIdx="0" presStyleCnt="3"/>
      <dgm:spPr/>
    </dgm:pt>
    <dgm:pt modelId="{BE50F3B7-6194-4ADD-8DE4-732D0747E10F}" type="pres">
      <dgm:prSet presAssocID="{BD5A9724-F43D-478A-B444-AA28D254BBB0}" presName="imagNode" presStyleLbl="fgImgPlace1" presStyleIdx="0" presStyleCnt="3"/>
      <dgm:spPr>
        <a:blipFill rotWithShape="0">
          <a:blip xmlns:r="http://schemas.openxmlformats.org/officeDocument/2006/relationships" r:embed="rId1"/>
          <a:stretch>
            <a:fillRect/>
          </a:stretch>
        </a:blipFill>
      </dgm:spPr>
    </dgm:pt>
    <dgm:pt modelId="{9F986BC4-2957-495D-9041-2D08BAEF0D46}" type="pres">
      <dgm:prSet presAssocID="{C6907726-7722-48B1-8A67-76694CE3BDC7}" presName="sibTrans" presStyleLbl="sibTrans2D1" presStyleIdx="0" presStyleCnt="0"/>
      <dgm:spPr/>
      <dgm:t>
        <a:bodyPr/>
        <a:lstStyle/>
        <a:p>
          <a:endParaRPr lang="ru-RU"/>
        </a:p>
      </dgm:t>
    </dgm:pt>
    <dgm:pt modelId="{64CC30A5-2533-4BB9-A25E-1D68B6632D4F}" type="pres">
      <dgm:prSet presAssocID="{D031B8B8-BA4D-4A73-997C-1D4441AF38C8}" presName="compNode" presStyleCnt="0"/>
      <dgm:spPr/>
    </dgm:pt>
    <dgm:pt modelId="{472575A3-F211-4156-8D2E-2A5BD46570C9}" type="pres">
      <dgm:prSet presAssocID="{D031B8B8-BA4D-4A73-997C-1D4441AF38C8}" presName="node" presStyleLbl="node1" presStyleIdx="1" presStyleCnt="3">
        <dgm:presLayoutVars>
          <dgm:bulletEnabled val="1"/>
        </dgm:presLayoutVars>
      </dgm:prSet>
      <dgm:spPr/>
      <dgm:t>
        <a:bodyPr/>
        <a:lstStyle/>
        <a:p>
          <a:endParaRPr lang="ru-RU"/>
        </a:p>
      </dgm:t>
    </dgm:pt>
    <dgm:pt modelId="{8F085669-2B1D-4A19-8B9C-E6E578C515B2}" type="pres">
      <dgm:prSet presAssocID="{D031B8B8-BA4D-4A73-997C-1D4441AF38C8}" presName="invisiNode" presStyleLbl="node1" presStyleIdx="1" presStyleCnt="3"/>
      <dgm:spPr/>
    </dgm:pt>
    <dgm:pt modelId="{1CE14BF8-834A-4D6E-A52E-D40C5754E10D}" type="pres">
      <dgm:prSet presAssocID="{D031B8B8-BA4D-4A73-997C-1D4441AF38C8}" presName="imagNode" presStyleLbl="fgImgPlace1" presStyleIdx="1" presStyleCnt="3"/>
      <dgm:spPr>
        <a:blipFill rotWithShape="0">
          <a:blip xmlns:r="http://schemas.openxmlformats.org/officeDocument/2006/relationships" r:embed="rId2"/>
          <a:stretch>
            <a:fillRect/>
          </a:stretch>
        </a:blipFill>
      </dgm:spPr>
    </dgm:pt>
    <dgm:pt modelId="{E653A1CD-D60E-419A-AB51-FEB50F65E6D9}" type="pres">
      <dgm:prSet presAssocID="{D5F593A7-DB8A-4F09-9990-9C70E2C23BF1}" presName="sibTrans" presStyleLbl="sibTrans2D1" presStyleIdx="0" presStyleCnt="0"/>
      <dgm:spPr/>
      <dgm:t>
        <a:bodyPr/>
        <a:lstStyle/>
        <a:p>
          <a:endParaRPr lang="ru-RU"/>
        </a:p>
      </dgm:t>
    </dgm:pt>
    <dgm:pt modelId="{0F8F6563-6F4C-472B-9614-072233715D45}" type="pres">
      <dgm:prSet presAssocID="{8AD8993A-C628-4B4F-9CF9-E10CB87CFEC4}" presName="compNode" presStyleCnt="0"/>
      <dgm:spPr/>
    </dgm:pt>
    <dgm:pt modelId="{3DA74EAD-807A-4BC0-8FA9-19E213ACCFC5}" type="pres">
      <dgm:prSet presAssocID="{8AD8993A-C628-4B4F-9CF9-E10CB87CFEC4}" presName="node" presStyleLbl="node1" presStyleIdx="2" presStyleCnt="3">
        <dgm:presLayoutVars>
          <dgm:bulletEnabled val="1"/>
        </dgm:presLayoutVars>
      </dgm:prSet>
      <dgm:spPr/>
      <dgm:t>
        <a:bodyPr/>
        <a:lstStyle/>
        <a:p>
          <a:endParaRPr lang="ru-RU"/>
        </a:p>
      </dgm:t>
    </dgm:pt>
    <dgm:pt modelId="{74618225-9D6B-47A8-B980-DF890A1DF4E9}" type="pres">
      <dgm:prSet presAssocID="{8AD8993A-C628-4B4F-9CF9-E10CB87CFEC4}" presName="invisiNode" presStyleLbl="node1" presStyleIdx="2" presStyleCnt="3"/>
      <dgm:spPr/>
    </dgm:pt>
    <dgm:pt modelId="{1796D9A1-3CE5-40E1-A92D-121BD4E4F110}" type="pres">
      <dgm:prSet presAssocID="{8AD8993A-C628-4B4F-9CF9-E10CB87CFEC4}" presName="imagNode" presStyleLbl="fgImgPlace1" presStyleIdx="2" presStyleCnt="3"/>
      <dgm:spPr>
        <a:blipFill rotWithShape="0">
          <a:blip xmlns:r="http://schemas.openxmlformats.org/officeDocument/2006/relationships" r:embed="rId3"/>
          <a:stretch>
            <a:fillRect/>
          </a:stretch>
        </a:blipFill>
      </dgm:spPr>
    </dgm:pt>
  </dgm:ptLst>
  <dgm:cxnLst>
    <dgm:cxn modelId="{E2FD4978-7A70-4D60-B944-E6A7D217A0C0}" srcId="{AEBEEAB6-2764-4E7E-BF72-A70CA11CCB49}" destId="{BD5A9724-F43D-478A-B444-AA28D254BBB0}" srcOrd="0" destOrd="0" parTransId="{AA146F2B-404B-4CAC-9A54-7102C0510692}" sibTransId="{C6907726-7722-48B1-8A67-76694CE3BDC7}"/>
    <dgm:cxn modelId="{3E1D76B0-1AEC-44BC-9B32-B498ED6E6A37}" type="presOf" srcId="{8AD8993A-C628-4B4F-9CF9-E10CB87CFEC4}" destId="{3DA74EAD-807A-4BC0-8FA9-19E213ACCFC5}" srcOrd="0" destOrd="0" presId="urn:microsoft.com/office/officeart/2005/8/layout/pList2#2"/>
    <dgm:cxn modelId="{A5284967-5C52-4E61-8B7F-F42B9CDF546E}" srcId="{AEBEEAB6-2764-4E7E-BF72-A70CA11CCB49}" destId="{D031B8B8-BA4D-4A73-997C-1D4441AF38C8}" srcOrd="1" destOrd="0" parTransId="{3D0D9AA8-D6B8-453B-BF7B-F017A29463BE}" sibTransId="{D5F593A7-DB8A-4F09-9990-9C70E2C23BF1}"/>
    <dgm:cxn modelId="{9D72E40F-4EF3-46E2-A918-61A44BC93C99}" type="presOf" srcId="{C6907726-7722-48B1-8A67-76694CE3BDC7}" destId="{9F986BC4-2957-495D-9041-2D08BAEF0D46}" srcOrd="0" destOrd="0" presId="urn:microsoft.com/office/officeart/2005/8/layout/pList2#2"/>
    <dgm:cxn modelId="{C1BD8F5F-FDEE-4677-AF11-2E432862299E}" type="presOf" srcId="{AEBEEAB6-2764-4E7E-BF72-A70CA11CCB49}" destId="{4A0B59DB-0116-4000-BFD8-F1C4116ACB6F}" srcOrd="0" destOrd="0" presId="urn:microsoft.com/office/officeart/2005/8/layout/pList2#2"/>
    <dgm:cxn modelId="{4E62B391-022A-4B1E-B6CF-2C6BAE4D6197}" type="presOf" srcId="{D5F593A7-DB8A-4F09-9990-9C70E2C23BF1}" destId="{E653A1CD-D60E-419A-AB51-FEB50F65E6D9}" srcOrd="0" destOrd="0" presId="urn:microsoft.com/office/officeart/2005/8/layout/pList2#2"/>
    <dgm:cxn modelId="{ED3FCE13-E66B-466B-825B-39C8AC14729B}" srcId="{AEBEEAB6-2764-4E7E-BF72-A70CA11CCB49}" destId="{8AD8993A-C628-4B4F-9CF9-E10CB87CFEC4}" srcOrd="2" destOrd="0" parTransId="{1D47B509-0101-4B13-9D1B-5EBA43A4F27D}" sibTransId="{9E23D3EA-9339-4BBF-AC69-1EAC307BAFCE}"/>
    <dgm:cxn modelId="{A13C94BC-5831-49BF-BA21-8C2917B71D33}" type="presOf" srcId="{D031B8B8-BA4D-4A73-997C-1D4441AF38C8}" destId="{472575A3-F211-4156-8D2E-2A5BD46570C9}" srcOrd="0" destOrd="0" presId="urn:microsoft.com/office/officeart/2005/8/layout/pList2#2"/>
    <dgm:cxn modelId="{18D17EA7-AA6F-4787-B7EC-6D789872BB5B}" type="presOf" srcId="{BD5A9724-F43D-478A-B444-AA28D254BBB0}" destId="{CAC331C8-BE51-406F-9EF5-AC6F316EA313}" srcOrd="0" destOrd="0" presId="urn:microsoft.com/office/officeart/2005/8/layout/pList2#2"/>
    <dgm:cxn modelId="{725F4888-5B98-4E48-9D11-087910B37DA1}" type="presParOf" srcId="{4A0B59DB-0116-4000-BFD8-F1C4116ACB6F}" destId="{29E82745-C478-4E58-8ADA-DE1760BA91AC}" srcOrd="0" destOrd="0" presId="urn:microsoft.com/office/officeart/2005/8/layout/pList2#2"/>
    <dgm:cxn modelId="{49602F32-0980-49DC-9218-DE6B077D1B4B}" type="presParOf" srcId="{4A0B59DB-0116-4000-BFD8-F1C4116ACB6F}" destId="{E1743CC9-D038-4015-B524-71FA64EABA0E}" srcOrd="1" destOrd="0" presId="urn:microsoft.com/office/officeart/2005/8/layout/pList2#2"/>
    <dgm:cxn modelId="{4EE597CF-11B6-415F-9D40-12C2942199EA}" type="presParOf" srcId="{E1743CC9-D038-4015-B524-71FA64EABA0E}" destId="{F35F7A57-4DB1-4A5F-B401-52A9BFA88E9E}" srcOrd="0" destOrd="0" presId="urn:microsoft.com/office/officeart/2005/8/layout/pList2#2"/>
    <dgm:cxn modelId="{A65EC626-FE2A-460D-94F9-58335FE1CAEB}" type="presParOf" srcId="{F35F7A57-4DB1-4A5F-B401-52A9BFA88E9E}" destId="{CAC331C8-BE51-406F-9EF5-AC6F316EA313}" srcOrd="0" destOrd="0" presId="urn:microsoft.com/office/officeart/2005/8/layout/pList2#2"/>
    <dgm:cxn modelId="{3BB07A35-0EF9-42BD-89A0-D4C371F854B5}" type="presParOf" srcId="{F35F7A57-4DB1-4A5F-B401-52A9BFA88E9E}" destId="{50DD8CFA-311F-45CA-9663-422520B90F73}" srcOrd="1" destOrd="0" presId="urn:microsoft.com/office/officeart/2005/8/layout/pList2#2"/>
    <dgm:cxn modelId="{7134834E-18E8-4B8B-A532-1BAD9DCBC2EE}" type="presParOf" srcId="{F35F7A57-4DB1-4A5F-B401-52A9BFA88E9E}" destId="{BE50F3B7-6194-4ADD-8DE4-732D0747E10F}" srcOrd="2" destOrd="0" presId="urn:microsoft.com/office/officeart/2005/8/layout/pList2#2"/>
    <dgm:cxn modelId="{D54888DD-C6BF-4723-AE98-933DC92FCF25}" type="presParOf" srcId="{E1743CC9-D038-4015-B524-71FA64EABA0E}" destId="{9F986BC4-2957-495D-9041-2D08BAEF0D46}" srcOrd="1" destOrd="0" presId="urn:microsoft.com/office/officeart/2005/8/layout/pList2#2"/>
    <dgm:cxn modelId="{44603B04-0B39-44FB-B221-FC44EC66783B}" type="presParOf" srcId="{E1743CC9-D038-4015-B524-71FA64EABA0E}" destId="{64CC30A5-2533-4BB9-A25E-1D68B6632D4F}" srcOrd="2" destOrd="0" presId="urn:microsoft.com/office/officeart/2005/8/layout/pList2#2"/>
    <dgm:cxn modelId="{F36E1DCC-3C46-4C60-9BF2-585324409BE3}" type="presParOf" srcId="{64CC30A5-2533-4BB9-A25E-1D68B6632D4F}" destId="{472575A3-F211-4156-8D2E-2A5BD46570C9}" srcOrd="0" destOrd="0" presId="urn:microsoft.com/office/officeart/2005/8/layout/pList2#2"/>
    <dgm:cxn modelId="{FB122E6D-D8A0-4ED2-9EF3-C9F8F0D3D7BA}" type="presParOf" srcId="{64CC30A5-2533-4BB9-A25E-1D68B6632D4F}" destId="{8F085669-2B1D-4A19-8B9C-E6E578C515B2}" srcOrd="1" destOrd="0" presId="urn:microsoft.com/office/officeart/2005/8/layout/pList2#2"/>
    <dgm:cxn modelId="{483A821F-C77D-40DE-BE3A-CD64A2246FDB}" type="presParOf" srcId="{64CC30A5-2533-4BB9-A25E-1D68B6632D4F}" destId="{1CE14BF8-834A-4D6E-A52E-D40C5754E10D}" srcOrd="2" destOrd="0" presId="urn:microsoft.com/office/officeart/2005/8/layout/pList2#2"/>
    <dgm:cxn modelId="{D7976C2F-513D-436A-AFC5-3AB81F4847B9}" type="presParOf" srcId="{E1743CC9-D038-4015-B524-71FA64EABA0E}" destId="{E653A1CD-D60E-419A-AB51-FEB50F65E6D9}" srcOrd="3" destOrd="0" presId="urn:microsoft.com/office/officeart/2005/8/layout/pList2#2"/>
    <dgm:cxn modelId="{80103DB0-8B25-40DE-9A71-CC507928CF3E}" type="presParOf" srcId="{E1743CC9-D038-4015-B524-71FA64EABA0E}" destId="{0F8F6563-6F4C-472B-9614-072233715D45}" srcOrd="4" destOrd="0" presId="urn:microsoft.com/office/officeart/2005/8/layout/pList2#2"/>
    <dgm:cxn modelId="{B1B282F1-9488-4B60-A2D6-FBA3481D63C4}" type="presParOf" srcId="{0F8F6563-6F4C-472B-9614-072233715D45}" destId="{3DA74EAD-807A-4BC0-8FA9-19E213ACCFC5}" srcOrd="0" destOrd="0" presId="urn:microsoft.com/office/officeart/2005/8/layout/pList2#2"/>
    <dgm:cxn modelId="{A05F2978-5B0A-4E8C-B126-188FECACAD0B}" type="presParOf" srcId="{0F8F6563-6F4C-472B-9614-072233715D45}" destId="{74618225-9D6B-47A8-B980-DF890A1DF4E9}" srcOrd="1" destOrd="0" presId="urn:microsoft.com/office/officeart/2005/8/layout/pList2#2"/>
    <dgm:cxn modelId="{703C9572-1610-47AE-B3F2-9F6DD6188336}" type="presParOf" srcId="{0F8F6563-6F4C-472B-9614-072233715D45}" destId="{1796D9A1-3CE5-40E1-A92D-121BD4E4F110}" srcOrd="2" destOrd="0" presId="urn:microsoft.com/office/officeart/2005/8/layout/pList2#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EBEEAB6-2764-4E7E-BF72-A70CA11CCB49}" type="doc">
      <dgm:prSet loTypeId="urn:microsoft.com/office/officeart/2005/8/layout/pList2#3" loCatId="picture" qsTypeId="urn:microsoft.com/office/officeart/2005/8/quickstyle/3d1" qsCatId="3D" csTypeId="urn:microsoft.com/office/officeart/2005/8/colors/accent1_2" csCatId="accent1" phldr="1"/>
      <dgm:spPr/>
      <dgm:t>
        <a:bodyPr/>
        <a:lstStyle/>
        <a:p>
          <a:endParaRPr lang="ru-RU"/>
        </a:p>
      </dgm:t>
    </dgm:pt>
    <dgm:pt modelId="{BD5A9724-F43D-478A-B444-AA28D254BBB0}">
      <dgm:prSet phldrT="[Текст]" custT="1"/>
      <dgm:spPr>
        <a:solidFill>
          <a:srgbClr val="6CF410"/>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Культура, кинематография</a:t>
          </a:r>
        </a:p>
      </dgm:t>
    </dgm:pt>
    <dgm:pt modelId="{AA146F2B-404B-4CAC-9A54-7102C0510692}" type="parTrans" cxnId="{E2FD4978-7A70-4D60-B944-E6A7D217A0C0}">
      <dgm:prSet/>
      <dgm:spPr/>
      <dgm:t>
        <a:bodyPr/>
        <a:lstStyle/>
        <a:p>
          <a:endParaRPr lang="ru-RU"/>
        </a:p>
      </dgm:t>
    </dgm:pt>
    <dgm:pt modelId="{C6907726-7722-48B1-8A67-76694CE3BDC7}" type="sibTrans" cxnId="{E2FD4978-7A70-4D60-B944-E6A7D217A0C0}">
      <dgm:prSet/>
      <dgm:spPr/>
      <dgm:t>
        <a:bodyPr/>
        <a:lstStyle/>
        <a:p>
          <a:endParaRPr lang="ru-RU"/>
        </a:p>
      </dgm:t>
    </dgm:pt>
    <dgm:pt modelId="{D031B8B8-BA4D-4A73-997C-1D4441AF38C8}">
      <dgm:prSet phldrT="[Текст]" custT="1"/>
      <dgm:spPr>
        <a:solidFill>
          <a:srgbClr val="FF3399"/>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gm:t>
    </dgm:pt>
    <dgm:pt modelId="{3D0D9AA8-D6B8-453B-BF7B-F017A29463BE}" type="parTrans" cxnId="{A5284967-5C52-4E61-8B7F-F42B9CDF546E}">
      <dgm:prSet/>
      <dgm:spPr/>
      <dgm:t>
        <a:bodyPr/>
        <a:lstStyle/>
        <a:p>
          <a:endParaRPr lang="ru-RU"/>
        </a:p>
      </dgm:t>
    </dgm:pt>
    <dgm:pt modelId="{D5F593A7-DB8A-4F09-9990-9C70E2C23BF1}" type="sibTrans" cxnId="{A5284967-5C52-4E61-8B7F-F42B9CDF546E}">
      <dgm:prSet/>
      <dgm:spPr/>
      <dgm:t>
        <a:bodyPr/>
        <a:lstStyle/>
        <a:p>
          <a:endParaRPr lang="ru-RU"/>
        </a:p>
      </dgm:t>
    </dgm:pt>
    <dgm:pt modelId="{8AD8993A-C628-4B4F-9CF9-E10CB87CFEC4}">
      <dgm:prSet phldrT="[Текст]" custT="1"/>
      <dgm:spPr>
        <a:solidFill>
          <a:schemeClr val="accent1">
            <a:lumMod val="20000"/>
            <a:lumOff val="8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Физкультура и спорт</a:t>
          </a:r>
        </a:p>
      </dgm:t>
    </dgm:pt>
    <dgm:pt modelId="{1D47B509-0101-4B13-9D1B-5EBA43A4F27D}" type="parTrans" cxnId="{ED3FCE13-E66B-466B-825B-39C8AC14729B}">
      <dgm:prSet/>
      <dgm:spPr/>
      <dgm:t>
        <a:bodyPr/>
        <a:lstStyle/>
        <a:p>
          <a:endParaRPr lang="ru-RU"/>
        </a:p>
      </dgm:t>
    </dgm:pt>
    <dgm:pt modelId="{9E23D3EA-9339-4BBF-AC69-1EAC307BAFCE}" type="sibTrans" cxnId="{ED3FCE13-E66B-466B-825B-39C8AC14729B}">
      <dgm:prSet/>
      <dgm:spPr/>
      <dgm:t>
        <a:bodyPr/>
        <a:lstStyle/>
        <a:p>
          <a:endParaRPr lang="ru-RU"/>
        </a:p>
      </dgm:t>
    </dgm:pt>
    <dgm:pt modelId="{ED8CC8AD-78A1-413E-AF56-FFD5A0089F1F}">
      <dgm:prSet custT="1"/>
      <dgm:spPr>
        <a:solidFill>
          <a:schemeClr val="bg1">
            <a:lumMod val="95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Средства массовой информации</a:t>
          </a:r>
        </a:p>
      </dgm:t>
    </dgm:pt>
    <dgm:pt modelId="{CCE04D95-7274-421D-B6CC-73ADDECE8931}" type="parTrans" cxnId="{EE52E70E-7783-4DF4-BE2E-DDAE14837D81}">
      <dgm:prSet/>
      <dgm:spPr/>
      <dgm:t>
        <a:bodyPr/>
        <a:lstStyle/>
        <a:p>
          <a:endParaRPr lang="ru-RU"/>
        </a:p>
      </dgm:t>
    </dgm:pt>
    <dgm:pt modelId="{9A2C1238-9ABF-4609-9A43-F77FDA1661A9}" type="sibTrans" cxnId="{EE52E70E-7783-4DF4-BE2E-DDAE14837D81}">
      <dgm:prSet/>
      <dgm:spPr/>
      <dgm:t>
        <a:bodyPr/>
        <a:lstStyle/>
        <a:p>
          <a:endParaRPr lang="ru-RU"/>
        </a:p>
      </dgm:t>
    </dgm:pt>
    <dgm:pt modelId="{4A0B59DB-0116-4000-BFD8-F1C4116ACB6F}" type="pres">
      <dgm:prSet presAssocID="{AEBEEAB6-2764-4E7E-BF72-A70CA11CCB49}" presName="Name0" presStyleCnt="0">
        <dgm:presLayoutVars>
          <dgm:dir/>
          <dgm:resizeHandles val="exact"/>
        </dgm:presLayoutVars>
      </dgm:prSet>
      <dgm:spPr/>
      <dgm:t>
        <a:bodyPr/>
        <a:lstStyle/>
        <a:p>
          <a:endParaRPr lang="ru-RU"/>
        </a:p>
      </dgm:t>
    </dgm:pt>
    <dgm:pt modelId="{29E82745-C478-4E58-8ADA-DE1760BA91AC}" type="pres">
      <dgm:prSet presAssocID="{AEBEEAB6-2764-4E7E-BF72-A70CA11CCB49}" presName="bkgdShp" presStyleLbl="alignAccFollowNode1" presStyleIdx="0" presStyleCnt="1"/>
      <dgm:spPr/>
    </dgm:pt>
    <dgm:pt modelId="{E1743CC9-D038-4015-B524-71FA64EABA0E}" type="pres">
      <dgm:prSet presAssocID="{AEBEEAB6-2764-4E7E-BF72-A70CA11CCB49}" presName="linComp" presStyleCnt="0"/>
      <dgm:spPr/>
    </dgm:pt>
    <dgm:pt modelId="{F35F7A57-4DB1-4A5F-B401-52A9BFA88E9E}" type="pres">
      <dgm:prSet presAssocID="{BD5A9724-F43D-478A-B444-AA28D254BBB0}" presName="compNode" presStyleCnt="0"/>
      <dgm:spPr/>
    </dgm:pt>
    <dgm:pt modelId="{CAC331C8-BE51-406F-9EF5-AC6F316EA313}" type="pres">
      <dgm:prSet presAssocID="{BD5A9724-F43D-478A-B444-AA28D254BBB0}" presName="node" presStyleLbl="node1" presStyleIdx="0" presStyleCnt="4">
        <dgm:presLayoutVars>
          <dgm:bulletEnabled val="1"/>
        </dgm:presLayoutVars>
      </dgm:prSet>
      <dgm:spPr/>
      <dgm:t>
        <a:bodyPr/>
        <a:lstStyle/>
        <a:p>
          <a:endParaRPr lang="ru-RU"/>
        </a:p>
      </dgm:t>
    </dgm:pt>
    <dgm:pt modelId="{50DD8CFA-311F-45CA-9663-422520B90F73}" type="pres">
      <dgm:prSet presAssocID="{BD5A9724-F43D-478A-B444-AA28D254BBB0}" presName="invisiNode" presStyleLbl="node1" presStyleIdx="0" presStyleCnt="4"/>
      <dgm:spPr/>
    </dgm:pt>
    <dgm:pt modelId="{BE50F3B7-6194-4ADD-8DE4-732D0747E10F}" type="pres">
      <dgm:prSet presAssocID="{BD5A9724-F43D-478A-B444-AA28D254BBB0}" presName="imagNode" presStyleLbl="fgImgPlace1" presStyleIdx="0" presStyleCnt="4"/>
      <dgm:spPr>
        <a:blipFill rotWithShape="0">
          <a:blip xmlns:r="http://schemas.openxmlformats.org/officeDocument/2006/relationships" r:embed="rId1"/>
          <a:stretch>
            <a:fillRect/>
          </a:stretch>
        </a:blipFill>
      </dgm:spPr>
      <dgm:t>
        <a:bodyPr/>
        <a:lstStyle/>
        <a:p>
          <a:endParaRPr lang="ru-RU"/>
        </a:p>
      </dgm:t>
    </dgm:pt>
    <dgm:pt modelId="{9F986BC4-2957-495D-9041-2D08BAEF0D46}" type="pres">
      <dgm:prSet presAssocID="{C6907726-7722-48B1-8A67-76694CE3BDC7}" presName="sibTrans" presStyleLbl="sibTrans2D1" presStyleIdx="0" presStyleCnt="0"/>
      <dgm:spPr/>
      <dgm:t>
        <a:bodyPr/>
        <a:lstStyle/>
        <a:p>
          <a:endParaRPr lang="ru-RU"/>
        </a:p>
      </dgm:t>
    </dgm:pt>
    <dgm:pt modelId="{64CC30A5-2533-4BB9-A25E-1D68B6632D4F}" type="pres">
      <dgm:prSet presAssocID="{D031B8B8-BA4D-4A73-997C-1D4441AF38C8}" presName="compNode" presStyleCnt="0"/>
      <dgm:spPr/>
    </dgm:pt>
    <dgm:pt modelId="{472575A3-F211-4156-8D2E-2A5BD46570C9}" type="pres">
      <dgm:prSet presAssocID="{D031B8B8-BA4D-4A73-997C-1D4441AF38C8}" presName="node" presStyleLbl="node1" presStyleIdx="1" presStyleCnt="4">
        <dgm:presLayoutVars>
          <dgm:bulletEnabled val="1"/>
        </dgm:presLayoutVars>
      </dgm:prSet>
      <dgm:spPr/>
      <dgm:t>
        <a:bodyPr/>
        <a:lstStyle/>
        <a:p>
          <a:endParaRPr lang="ru-RU"/>
        </a:p>
      </dgm:t>
    </dgm:pt>
    <dgm:pt modelId="{8F085669-2B1D-4A19-8B9C-E6E578C515B2}" type="pres">
      <dgm:prSet presAssocID="{D031B8B8-BA4D-4A73-997C-1D4441AF38C8}" presName="invisiNode" presStyleLbl="node1" presStyleIdx="1" presStyleCnt="4"/>
      <dgm:spPr/>
    </dgm:pt>
    <dgm:pt modelId="{1CE14BF8-834A-4D6E-A52E-D40C5754E10D}" type="pres">
      <dgm:prSet presAssocID="{D031B8B8-BA4D-4A73-997C-1D4441AF38C8}" presName="imagNode" presStyleLbl="fgImgPlace1" presStyleIdx="1" presStyleCnt="4"/>
      <dgm:spPr>
        <a:blipFill rotWithShape="0">
          <a:blip xmlns:r="http://schemas.openxmlformats.org/officeDocument/2006/relationships" r:embed="rId2"/>
          <a:stretch>
            <a:fillRect/>
          </a:stretch>
        </a:blipFill>
      </dgm:spPr>
      <dgm:t>
        <a:bodyPr/>
        <a:lstStyle/>
        <a:p>
          <a:endParaRPr lang="ru-RU"/>
        </a:p>
      </dgm:t>
    </dgm:pt>
    <dgm:pt modelId="{E653A1CD-D60E-419A-AB51-FEB50F65E6D9}" type="pres">
      <dgm:prSet presAssocID="{D5F593A7-DB8A-4F09-9990-9C70E2C23BF1}" presName="sibTrans" presStyleLbl="sibTrans2D1" presStyleIdx="0" presStyleCnt="0"/>
      <dgm:spPr/>
      <dgm:t>
        <a:bodyPr/>
        <a:lstStyle/>
        <a:p>
          <a:endParaRPr lang="ru-RU"/>
        </a:p>
      </dgm:t>
    </dgm:pt>
    <dgm:pt modelId="{0F8F6563-6F4C-472B-9614-072233715D45}" type="pres">
      <dgm:prSet presAssocID="{8AD8993A-C628-4B4F-9CF9-E10CB87CFEC4}" presName="compNode" presStyleCnt="0"/>
      <dgm:spPr/>
    </dgm:pt>
    <dgm:pt modelId="{3DA74EAD-807A-4BC0-8FA9-19E213ACCFC5}" type="pres">
      <dgm:prSet presAssocID="{8AD8993A-C628-4B4F-9CF9-E10CB87CFEC4}" presName="node" presStyleLbl="node1" presStyleIdx="2" presStyleCnt="4">
        <dgm:presLayoutVars>
          <dgm:bulletEnabled val="1"/>
        </dgm:presLayoutVars>
      </dgm:prSet>
      <dgm:spPr/>
      <dgm:t>
        <a:bodyPr/>
        <a:lstStyle/>
        <a:p>
          <a:endParaRPr lang="ru-RU"/>
        </a:p>
      </dgm:t>
    </dgm:pt>
    <dgm:pt modelId="{74618225-9D6B-47A8-B980-DF890A1DF4E9}" type="pres">
      <dgm:prSet presAssocID="{8AD8993A-C628-4B4F-9CF9-E10CB87CFEC4}" presName="invisiNode" presStyleLbl="node1" presStyleIdx="2" presStyleCnt="4"/>
      <dgm:spPr/>
    </dgm:pt>
    <dgm:pt modelId="{1796D9A1-3CE5-40E1-A92D-121BD4E4F110}" type="pres">
      <dgm:prSet presAssocID="{8AD8993A-C628-4B4F-9CF9-E10CB87CFEC4}" presName="imagNode" presStyleLbl="fgImgPlace1" presStyleIdx="2" presStyleCnt="4"/>
      <dgm:spPr>
        <a:blipFill rotWithShape="0">
          <a:blip xmlns:r="http://schemas.openxmlformats.org/officeDocument/2006/relationships" r:embed="rId3"/>
          <a:stretch>
            <a:fillRect/>
          </a:stretch>
        </a:blipFill>
      </dgm:spPr>
      <dgm:t>
        <a:bodyPr/>
        <a:lstStyle/>
        <a:p>
          <a:endParaRPr lang="ru-RU"/>
        </a:p>
      </dgm:t>
    </dgm:pt>
    <dgm:pt modelId="{5726ED1E-0433-4333-9F56-5B486EBDAC2B}" type="pres">
      <dgm:prSet presAssocID="{9E23D3EA-9339-4BBF-AC69-1EAC307BAFCE}" presName="sibTrans" presStyleLbl="sibTrans2D1" presStyleIdx="0" presStyleCnt="0"/>
      <dgm:spPr/>
      <dgm:t>
        <a:bodyPr/>
        <a:lstStyle/>
        <a:p>
          <a:endParaRPr lang="ru-RU"/>
        </a:p>
      </dgm:t>
    </dgm:pt>
    <dgm:pt modelId="{C1C5BD2E-1C37-4C93-A9FB-A3999159CA3D}" type="pres">
      <dgm:prSet presAssocID="{ED8CC8AD-78A1-413E-AF56-FFD5A0089F1F}" presName="compNode" presStyleCnt="0"/>
      <dgm:spPr/>
    </dgm:pt>
    <dgm:pt modelId="{0DD58BC6-B66C-4C53-8769-20FD4C3E66E4}" type="pres">
      <dgm:prSet presAssocID="{ED8CC8AD-78A1-413E-AF56-FFD5A0089F1F}" presName="node" presStyleLbl="node1" presStyleIdx="3" presStyleCnt="4">
        <dgm:presLayoutVars>
          <dgm:bulletEnabled val="1"/>
        </dgm:presLayoutVars>
      </dgm:prSet>
      <dgm:spPr/>
      <dgm:t>
        <a:bodyPr/>
        <a:lstStyle/>
        <a:p>
          <a:endParaRPr lang="ru-RU"/>
        </a:p>
      </dgm:t>
    </dgm:pt>
    <dgm:pt modelId="{8C26433A-805B-4DC6-AAC1-1910E898CA91}" type="pres">
      <dgm:prSet presAssocID="{ED8CC8AD-78A1-413E-AF56-FFD5A0089F1F}" presName="invisiNode" presStyleLbl="node1" presStyleIdx="3" presStyleCnt="4"/>
      <dgm:spPr/>
    </dgm:pt>
    <dgm:pt modelId="{BD4B80F7-4A7C-4A37-8EB2-886062AFBCF1}" type="pres">
      <dgm:prSet presAssocID="{ED8CC8AD-78A1-413E-AF56-FFD5A0089F1F}" presName="imagNode" presStyleLbl="fgImgPlace1" presStyleIdx="3" presStyleCnt="4"/>
      <dgm:spPr>
        <a:blipFill rotWithShape="0">
          <a:blip xmlns:r="http://schemas.openxmlformats.org/officeDocument/2006/relationships" r:embed="rId4"/>
          <a:stretch>
            <a:fillRect/>
          </a:stretch>
        </a:blipFill>
      </dgm:spPr>
      <dgm:t>
        <a:bodyPr/>
        <a:lstStyle/>
        <a:p>
          <a:endParaRPr lang="ru-RU"/>
        </a:p>
      </dgm:t>
    </dgm:pt>
  </dgm:ptLst>
  <dgm:cxnLst>
    <dgm:cxn modelId="{E2FD4978-7A70-4D60-B944-E6A7D217A0C0}" srcId="{AEBEEAB6-2764-4E7E-BF72-A70CA11CCB49}" destId="{BD5A9724-F43D-478A-B444-AA28D254BBB0}" srcOrd="0" destOrd="0" parTransId="{AA146F2B-404B-4CAC-9A54-7102C0510692}" sibTransId="{C6907726-7722-48B1-8A67-76694CE3BDC7}"/>
    <dgm:cxn modelId="{32647DD5-FBAB-43D1-A535-2FAF4DCF854F}" type="presOf" srcId="{C6907726-7722-48B1-8A67-76694CE3BDC7}" destId="{9F986BC4-2957-495D-9041-2D08BAEF0D46}" srcOrd="0" destOrd="0" presId="urn:microsoft.com/office/officeart/2005/8/layout/pList2#3"/>
    <dgm:cxn modelId="{B94DF6FB-25DC-4502-BF94-A7833A0A60F6}" type="presOf" srcId="{AEBEEAB6-2764-4E7E-BF72-A70CA11CCB49}" destId="{4A0B59DB-0116-4000-BFD8-F1C4116ACB6F}" srcOrd="0" destOrd="0" presId="urn:microsoft.com/office/officeart/2005/8/layout/pList2#3"/>
    <dgm:cxn modelId="{A5284967-5C52-4E61-8B7F-F42B9CDF546E}" srcId="{AEBEEAB6-2764-4E7E-BF72-A70CA11CCB49}" destId="{D031B8B8-BA4D-4A73-997C-1D4441AF38C8}" srcOrd="1" destOrd="0" parTransId="{3D0D9AA8-D6B8-453B-BF7B-F017A29463BE}" sibTransId="{D5F593A7-DB8A-4F09-9990-9C70E2C23BF1}"/>
    <dgm:cxn modelId="{1A81D77F-8492-44AA-91C3-211F0A0A040A}" type="presOf" srcId="{D031B8B8-BA4D-4A73-997C-1D4441AF38C8}" destId="{472575A3-F211-4156-8D2E-2A5BD46570C9}" srcOrd="0" destOrd="0" presId="urn:microsoft.com/office/officeart/2005/8/layout/pList2#3"/>
    <dgm:cxn modelId="{C8B6769A-20EB-4C48-8758-73A4234176A0}" type="presOf" srcId="{BD5A9724-F43D-478A-B444-AA28D254BBB0}" destId="{CAC331C8-BE51-406F-9EF5-AC6F316EA313}" srcOrd="0" destOrd="0" presId="urn:microsoft.com/office/officeart/2005/8/layout/pList2#3"/>
    <dgm:cxn modelId="{EE52E70E-7783-4DF4-BE2E-DDAE14837D81}" srcId="{AEBEEAB6-2764-4E7E-BF72-A70CA11CCB49}" destId="{ED8CC8AD-78A1-413E-AF56-FFD5A0089F1F}" srcOrd="3" destOrd="0" parTransId="{CCE04D95-7274-421D-B6CC-73ADDECE8931}" sibTransId="{9A2C1238-9ABF-4609-9A43-F77FDA1661A9}"/>
    <dgm:cxn modelId="{BFC86DBE-2E1B-4E8A-8B7C-0039816DCAEC}" type="presOf" srcId="{D5F593A7-DB8A-4F09-9990-9C70E2C23BF1}" destId="{E653A1CD-D60E-419A-AB51-FEB50F65E6D9}" srcOrd="0" destOrd="0" presId="urn:microsoft.com/office/officeart/2005/8/layout/pList2#3"/>
    <dgm:cxn modelId="{F0ADD503-7A7D-4653-A7D3-45BF611C294B}" type="presOf" srcId="{8AD8993A-C628-4B4F-9CF9-E10CB87CFEC4}" destId="{3DA74EAD-807A-4BC0-8FA9-19E213ACCFC5}" srcOrd="0" destOrd="0" presId="urn:microsoft.com/office/officeart/2005/8/layout/pList2#3"/>
    <dgm:cxn modelId="{ED3FCE13-E66B-466B-825B-39C8AC14729B}" srcId="{AEBEEAB6-2764-4E7E-BF72-A70CA11CCB49}" destId="{8AD8993A-C628-4B4F-9CF9-E10CB87CFEC4}" srcOrd="2" destOrd="0" parTransId="{1D47B509-0101-4B13-9D1B-5EBA43A4F27D}" sibTransId="{9E23D3EA-9339-4BBF-AC69-1EAC307BAFCE}"/>
    <dgm:cxn modelId="{9F5EF54B-D18B-41CA-8F44-FCCA4C10EE70}" type="presOf" srcId="{ED8CC8AD-78A1-413E-AF56-FFD5A0089F1F}" destId="{0DD58BC6-B66C-4C53-8769-20FD4C3E66E4}" srcOrd="0" destOrd="0" presId="urn:microsoft.com/office/officeart/2005/8/layout/pList2#3"/>
    <dgm:cxn modelId="{04A85CFE-0772-4E5A-B5BD-71E777754FC9}" type="presOf" srcId="{9E23D3EA-9339-4BBF-AC69-1EAC307BAFCE}" destId="{5726ED1E-0433-4333-9F56-5B486EBDAC2B}" srcOrd="0" destOrd="0" presId="urn:microsoft.com/office/officeart/2005/8/layout/pList2#3"/>
    <dgm:cxn modelId="{76EE5297-3B2D-4C75-AD65-D41AFA5BCD84}" type="presParOf" srcId="{4A0B59DB-0116-4000-BFD8-F1C4116ACB6F}" destId="{29E82745-C478-4E58-8ADA-DE1760BA91AC}" srcOrd="0" destOrd="0" presId="urn:microsoft.com/office/officeart/2005/8/layout/pList2#3"/>
    <dgm:cxn modelId="{EAF942E1-A96F-43D2-8643-C269A89B879D}" type="presParOf" srcId="{4A0B59DB-0116-4000-BFD8-F1C4116ACB6F}" destId="{E1743CC9-D038-4015-B524-71FA64EABA0E}" srcOrd="1" destOrd="0" presId="urn:microsoft.com/office/officeart/2005/8/layout/pList2#3"/>
    <dgm:cxn modelId="{44CF6F4D-6EEF-4297-A62A-F09E50E34E49}" type="presParOf" srcId="{E1743CC9-D038-4015-B524-71FA64EABA0E}" destId="{F35F7A57-4DB1-4A5F-B401-52A9BFA88E9E}" srcOrd="0" destOrd="0" presId="urn:microsoft.com/office/officeart/2005/8/layout/pList2#3"/>
    <dgm:cxn modelId="{C6F15A92-ADC0-4DB3-B03D-60ECAF676676}" type="presParOf" srcId="{F35F7A57-4DB1-4A5F-B401-52A9BFA88E9E}" destId="{CAC331C8-BE51-406F-9EF5-AC6F316EA313}" srcOrd="0" destOrd="0" presId="urn:microsoft.com/office/officeart/2005/8/layout/pList2#3"/>
    <dgm:cxn modelId="{71E91222-68C0-41FA-AEAA-EBC9037D6829}" type="presParOf" srcId="{F35F7A57-4DB1-4A5F-B401-52A9BFA88E9E}" destId="{50DD8CFA-311F-45CA-9663-422520B90F73}" srcOrd="1" destOrd="0" presId="urn:microsoft.com/office/officeart/2005/8/layout/pList2#3"/>
    <dgm:cxn modelId="{C4745D20-5400-46EA-BD4E-21F42EE1A0D9}" type="presParOf" srcId="{F35F7A57-4DB1-4A5F-B401-52A9BFA88E9E}" destId="{BE50F3B7-6194-4ADD-8DE4-732D0747E10F}" srcOrd="2" destOrd="0" presId="urn:microsoft.com/office/officeart/2005/8/layout/pList2#3"/>
    <dgm:cxn modelId="{1BA942F3-1615-4935-A430-B2C18CCF1BCB}" type="presParOf" srcId="{E1743CC9-D038-4015-B524-71FA64EABA0E}" destId="{9F986BC4-2957-495D-9041-2D08BAEF0D46}" srcOrd="1" destOrd="0" presId="urn:microsoft.com/office/officeart/2005/8/layout/pList2#3"/>
    <dgm:cxn modelId="{ABF2AEC9-35D0-4FD7-B43C-DB3113DEC3C9}" type="presParOf" srcId="{E1743CC9-D038-4015-B524-71FA64EABA0E}" destId="{64CC30A5-2533-4BB9-A25E-1D68B6632D4F}" srcOrd="2" destOrd="0" presId="urn:microsoft.com/office/officeart/2005/8/layout/pList2#3"/>
    <dgm:cxn modelId="{595FE42B-4969-42DE-BFBB-6F2408FE73B2}" type="presParOf" srcId="{64CC30A5-2533-4BB9-A25E-1D68B6632D4F}" destId="{472575A3-F211-4156-8D2E-2A5BD46570C9}" srcOrd="0" destOrd="0" presId="urn:microsoft.com/office/officeart/2005/8/layout/pList2#3"/>
    <dgm:cxn modelId="{B3F6626E-FA62-4639-9F9A-7715BB60D3DA}" type="presParOf" srcId="{64CC30A5-2533-4BB9-A25E-1D68B6632D4F}" destId="{8F085669-2B1D-4A19-8B9C-E6E578C515B2}" srcOrd="1" destOrd="0" presId="urn:microsoft.com/office/officeart/2005/8/layout/pList2#3"/>
    <dgm:cxn modelId="{E47E6333-9AA4-414D-B89A-775012B010BD}" type="presParOf" srcId="{64CC30A5-2533-4BB9-A25E-1D68B6632D4F}" destId="{1CE14BF8-834A-4D6E-A52E-D40C5754E10D}" srcOrd="2" destOrd="0" presId="urn:microsoft.com/office/officeart/2005/8/layout/pList2#3"/>
    <dgm:cxn modelId="{50E38BCA-9AFC-47A5-B760-C76B56C81136}" type="presParOf" srcId="{E1743CC9-D038-4015-B524-71FA64EABA0E}" destId="{E653A1CD-D60E-419A-AB51-FEB50F65E6D9}" srcOrd="3" destOrd="0" presId="urn:microsoft.com/office/officeart/2005/8/layout/pList2#3"/>
    <dgm:cxn modelId="{08AA9F31-1ED0-445D-B537-03732174D965}" type="presParOf" srcId="{E1743CC9-D038-4015-B524-71FA64EABA0E}" destId="{0F8F6563-6F4C-472B-9614-072233715D45}" srcOrd="4" destOrd="0" presId="urn:microsoft.com/office/officeart/2005/8/layout/pList2#3"/>
    <dgm:cxn modelId="{2115E52B-9198-4DE3-910B-8C01FDEB5B14}" type="presParOf" srcId="{0F8F6563-6F4C-472B-9614-072233715D45}" destId="{3DA74EAD-807A-4BC0-8FA9-19E213ACCFC5}" srcOrd="0" destOrd="0" presId="urn:microsoft.com/office/officeart/2005/8/layout/pList2#3"/>
    <dgm:cxn modelId="{C58404DE-5AB0-4FA4-A818-8D039A762CA6}" type="presParOf" srcId="{0F8F6563-6F4C-472B-9614-072233715D45}" destId="{74618225-9D6B-47A8-B980-DF890A1DF4E9}" srcOrd="1" destOrd="0" presId="urn:microsoft.com/office/officeart/2005/8/layout/pList2#3"/>
    <dgm:cxn modelId="{8EE1F29B-FFC8-440A-A29C-9215333B5B7F}" type="presParOf" srcId="{0F8F6563-6F4C-472B-9614-072233715D45}" destId="{1796D9A1-3CE5-40E1-A92D-121BD4E4F110}" srcOrd="2" destOrd="0" presId="urn:microsoft.com/office/officeart/2005/8/layout/pList2#3"/>
    <dgm:cxn modelId="{96907F5B-FFC5-4E6B-810C-5D465C2197B4}" type="presParOf" srcId="{E1743CC9-D038-4015-B524-71FA64EABA0E}" destId="{5726ED1E-0433-4333-9F56-5B486EBDAC2B}" srcOrd="5" destOrd="0" presId="urn:microsoft.com/office/officeart/2005/8/layout/pList2#3"/>
    <dgm:cxn modelId="{ED2DE8BE-FCAF-4584-9A4C-5945A1E0CEFA}" type="presParOf" srcId="{E1743CC9-D038-4015-B524-71FA64EABA0E}" destId="{C1C5BD2E-1C37-4C93-A9FB-A3999159CA3D}" srcOrd="6" destOrd="0" presId="urn:microsoft.com/office/officeart/2005/8/layout/pList2#3"/>
    <dgm:cxn modelId="{4EF4844F-D61D-4BAA-98F2-C06450EA51BA}" type="presParOf" srcId="{C1C5BD2E-1C37-4C93-A9FB-A3999159CA3D}" destId="{0DD58BC6-B66C-4C53-8769-20FD4C3E66E4}" srcOrd="0" destOrd="0" presId="urn:microsoft.com/office/officeart/2005/8/layout/pList2#3"/>
    <dgm:cxn modelId="{E7D8AB64-4A39-475C-9529-51E82B2EE07C}" type="presParOf" srcId="{C1C5BD2E-1C37-4C93-A9FB-A3999159CA3D}" destId="{8C26433A-805B-4DC6-AAC1-1910E898CA91}" srcOrd="1" destOrd="0" presId="urn:microsoft.com/office/officeart/2005/8/layout/pList2#3"/>
    <dgm:cxn modelId="{615628ED-9923-4103-ACAC-93E9C009A669}" type="presParOf" srcId="{C1C5BD2E-1C37-4C93-A9FB-A3999159CA3D}" destId="{BD4B80F7-4A7C-4A37-8EB2-886062AFBCF1}" srcOrd="2" destOrd="0" presId="urn:microsoft.com/office/officeart/2005/8/layout/pList2#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AF68D49-9B48-4D19-A387-73986F76F1B3}" type="doc">
      <dgm:prSet loTypeId="urn:microsoft.com/office/officeart/2005/8/layout/hList7#3" loCatId="list" qsTypeId="urn:microsoft.com/office/officeart/2005/8/quickstyle/3d3" qsCatId="3D" csTypeId="urn:microsoft.com/office/officeart/2005/8/colors/colorful4" csCatId="colorful" phldr="1"/>
      <dgm:spPr/>
    </dgm:pt>
    <dgm:pt modelId="{9CFD7768-61AF-4DC3-BF22-19EDCF9A807C}">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gm:t>
    </dgm:pt>
    <dgm:pt modelId="{E9C18D9C-82EB-46B1-8E52-614C7FCBE3DF}" type="parTrans" cxnId="{A83947D7-E862-4D82-A145-DBF556059C23}">
      <dgm:prSet/>
      <dgm:spPr/>
      <dgm:t>
        <a:bodyPr/>
        <a:lstStyle/>
        <a:p>
          <a:endParaRPr lang="ru-RU"/>
        </a:p>
      </dgm:t>
    </dgm:pt>
    <dgm:pt modelId="{BEF21B2D-1D83-4F81-9949-F94E2F32EF35}" type="sibTrans" cxnId="{A83947D7-E862-4D82-A145-DBF556059C23}">
      <dgm:prSet/>
      <dgm:spPr/>
      <dgm:t>
        <a:bodyPr/>
        <a:lstStyle/>
        <a:p>
          <a:endParaRPr lang="ru-RU"/>
        </a:p>
      </dgm:t>
    </dgm:pt>
    <dgm:pt modelId="{82127A95-74F1-45DB-8A70-FB0ECAD9B55E}">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МУ «Хозяйственное управление» администрации АМО</a:t>
          </a:r>
        </a:p>
      </dgm:t>
    </dgm:pt>
    <dgm:pt modelId="{A4623D4A-CB5F-474F-AF4F-FC5EC9A1EF59}" type="parTrans" cxnId="{8A1D3BB5-085B-4C0E-9DF3-35491A9DB550}">
      <dgm:prSet/>
      <dgm:spPr/>
      <dgm:t>
        <a:bodyPr/>
        <a:lstStyle/>
        <a:p>
          <a:endParaRPr lang="ru-RU"/>
        </a:p>
      </dgm:t>
    </dgm:pt>
    <dgm:pt modelId="{B8E89860-EBE3-499C-A759-74B23A070E01}" type="sibTrans" cxnId="{8A1D3BB5-085B-4C0E-9DF3-35491A9DB550}">
      <dgm:prSet/>
      <dgm:spPr/>
      <dgm:t>
        <a:bodyPr/>
        <a:lstStyle/>
        <a:p>
          <a:endParaRPr lang="ru-RU"/>
        </a:p>
      </dgm:t>
    </dgm:pt>
    <dgm:pt modelId="{8B954111-E315-42E3-A813-36CE1B01A80B}">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КУ «Муниципальный орган управления образованием» АМО</a:t>
          </a:r>
        </a:p>
      </dgm:t>
    </dgm:pt>
    <dgm:pt modelId="{8EC9397C-EB2D-48E3-8362-2F7F73BA9C20}" type="parTrans" cxnId="{0A40106D-DADD-438B-9892-A586B32F7A6A}">
      <dgm:prSet/>
      <dgm:spPr/>
      <dgm:t>
        <a:bodyPr/>
        <a:lstStyle/>
        <a:p>
          <a:endParaRPr lang="ru-RU"/>
        </a:p>
      </dgm:t>
    </dgm:pt>
    <dgm:pt modelId="{57108D3A-132E-4C63-8AA9-ECD30C747D23}" type="sibTrans" cxnId="{0A40106D-DADD-438B-9892-A586B32F7A6A}">
      <dgm:prSet/>
      <dgm:spPr/>
      <dgm:t>
        <a:bodyPr/>
        <a:lstStyle/>
        <a:p>
          <a:endParaRPr lang="ru-RU"/>
        </a:p>
      </dgm:t>
    </dgm:pt>
    <dgm:pt modelId="{6B8EC61E-35DC-413C-88E2-87BC922DD9D4}">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МКУК «Информационно-досуговый центр» АМО</a:t>
          </a:r>
        </a:p>
      </dgm:t>
    </dgm:pt>
    <dgm:pt modelId="{DC6F059C-94B2-4CFD-B19A-673787C17253}" type="parTrans" cxnId="{AE10C84E-2577-485A-9070-76CE34BCC434}">
      <dgm:prSet/>
      <dgm:spPr/>
      <dgm:t>
        <a:bodyPr/>
        <a:lstStyle/>
        <a:p>
          <a:endParaRPr lang="ru-RU"/>
        </a:p>
      </dgm:t>
    </dgm:pt>
    <dgm:pt modelId="{20837F2D-14FD-4D69-AA8B-C1F39F1FCC71}" type="sibTrans" cxnId="{AE10C84E-2577-485A-9070-76CE34BCC434}">
      <dgm:prSet/>
      <dgm:spPr/>
      <dgm:t>
        <a:bodyPr/>
        <a:lstStyle/>
        <a:p>
          <a:endParaRPr lang="ru-RU"/>
        </a:p>
      </dgm:t>
    </dgm:pt>
    <dgm:pt modelId="{5CDF5980-79A6-47B8-9F6C-2C31899CD527}">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gm:t>
    </dgm:pt>
    <dgm:pt modelId="{056D9C45-CD3D-4892-BE84-A4C5DCF46165}" type="parTrans" cxnId="{709B58A4-4E7B-4514-950E-9C2D42997FC9}">
      <dgm:prSet/>
      <dgm:spPr/>
      <dgm:t>
        <a:bodyPr/>
        <a:lstStyle/>
        <a:p>
          <a:endParaRPr lang="ru-RU"/>
        </a:p>
      </dgm:t>
    </dgm:pt>
    <dgm:pt modelId="{26AA5459-F3C4-4807-9837-F9D5451901ED}" type="sibTrans" cxnId="{709B58A4-4E7B-4514-950E-9C2D42997FC9}">
      <dgm:prSet/>
      <dgm:spPr/>
      <dgm:t>
        <a:bodyPr/>
        <a:lstStyle/>
        <a:p>
          <a:endParaRPr lang="ru-RU"/>
        </a:p>
      </dgm:t>
    </dgm:pt>
    <dgm:pt modelId="{FF6179A4-BC5A-45B2-B683-ABB9D26E446B}">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МУ Контрольно-счетная палата АМО</a:t>
          </a:r>
        </a:p>
      </dgm:t>
    </dgm:pt>
    <dgm:pt modelId="{08297F91-3577-4EB0-A442-9526314E87FA}" type="parTrans" cxnId="{6E496AB0-ED77-4C95-A2A1-C71737C6618F}">
      <dgm:prSet/>
      <dgm:spPr/>
      <dgm:t>
        <a:bodyPr/>
        <a:lstStyle/>
        <a:p>
          <a:endParaRPr lang="ru-RU"/>
        </a:p>
      </dgm:t>
    </dgm:pt>
    <dgm:pt modelId="{9B1F9DE3-5CC8-492D-A5D2-3691253EC008}" type="sibTrans" cxnId="{6E496AB0-ED77-4C95-A2A1-C71737C6618F}">
      <dgm:prSet/>
      <dgm:spPr/>
      <dgm:t>
        <a:bodyPr/>
        <a:lstStyle/>
        <a:p>
          <a:endParaRPr lang="ru-RU"/>
        </a:p>
      </dgm:t>
    </dgm:pt>
    <dgm:pt modelId="{2F6A7C6B-9C5B-4B99-8C01-89FB4E0EE455}">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Финансово-экономическое управление администрации АМО</a:t>
          </a:r>
        </a:p>
      </dgm:t>
    </dgm:pt>
    <dgm:pt modelId="{04690679-5821-423B-BCA9-3CEA28A6986E}" type="parTrans" cxnId="{D907782B-27DD-440B-AA1B-97BB3E44580C}">
      <dgm:prSet/>
      <dgm:spPr/>
      <dgm:t>
        <a:bodyPr/>
        <a:lstStyle/>
        <a:p>
          <a:endParaRPr lang="ru-RU"/>
        </a:p>
      </dgm:t>
    </dgm:pt>
    <dgm:pt modelId="{4939DD61-25A3-484A-A9AC-996065AD12E9}" type="sibTrans" cxnId="{D907782B-27DD-440B-AA1B-97BB3E44580C}">
      <dgm:prSet/>
      <dgm:spPr/>
      <dgm:t>
        <a:bodyPr/>
        <a:lstStyle/>
        <a:p>
          <a:endParaRPr lang="ru-RU"/>
        </a:p>
      </dgm:t>
    </dgm:pt>
    <dgm:pt modelId="{408FAB21-9BC0-4B16-965E-3B5D6726350E}" type="pres">
      <dgm:prSet presAssocID="{FAF68D49-9B48-4D19-A387-73986F76F1B3}" presName="Name0" presStyleCnt="0">
        <dgm:presLayoutVars>
          <dgm:dir/>
          <dgm:resizeHandles val="exact"/>
        </dgm:presLayoutVars>
      </dgm:prSet>
      <dgm:spPr/>
    </dgm:pt>
    <dgm:pt modelId="{72F91573-032F-453E-AA21-6FE9DE5E5A9D}" type="pres">
      <dgm:prSet presAssocID="{FAF68D49-9B48-4D19-A387-73986F76F1B3}" presName="fgShape" presStyleLbl="fgShp" presStyleIdx="0" presStyleCnt="1"/>
      <dgm:spPr/>
    </dgm:pt>
    <dgm:pt modelId="{82F17E84-4E9E-4273-8E23-EDCEA66CADB3}" type="pres">
      <dgm:prSet presAssocID="{FAF68D49-9B48-4D19-A387-73986F76F1B3}" presName="linComp" presStyleCnt="0"/>
      <dgm:spPr/>
    </dgm:pt>
    <dgm:pt modelId="{2F7A9DEF-6FB9-4610-B948-685B505C3F75}" type="pres">
      <dgm:prSet presAssocID="{9CFD7768-61AF-4DC3-BF22-19EDCF9A807C}" presName="compNode" presStyleCnt="0"/>
      <dgm:spPr/>
    </dgm:pt>
    <dgm:pt modelId="{AE410574-03E4-41B0-99A4-D2B4B1EA931D}" type="pres">
      <dgm:prSet presAssocID="{9CFD7768-61AF-4DC3-BF22-19EDCF9A807C}" presName="bkgdShape" presStyleLbl="node1" presStyleIdx="0" presStyleCnt="7"/>
      <dgm:spPr/>
      <dgm:t>
        <a:bodyPr/>
        <a:lstStyle/>
        <a:p>
          <a:endParaRPr lang="ru-RU"/>
        </a:p>
      </dgm:t>
    </dgm:pt>
    <dgm:pt modelId="{69254DEF-D59C-4574-BCEB-E1675C4B7D38}" type="pres">
      <dgm:prSet presAssocID="{9CFD7768-61AF-4DC3-BF22-19EDCF9A807C}" presName="nodeTx" presStyleLbl="node1" presStyleIdx="0" presStyleCnt="7">
        <dgm:presLayoutVars>
          <dgm:bulletEnabled val="1"/>
        </dgm:presLayoutVars>
      </dgm:prSet>
      <dgm:spPr/>
      <dgm:t>
        <a:bodyPr/>
        <a:lstStyle/>
        <a:p>
          <a:endParaRPr lang="ru-RU"/>
        </a:p>
      </dgm:t>
    </dgm:pt>
    <dgm:pt modelId="{66C55950-D063-4C38-9668-AFCACA7E6738}" type="pres">
      <dgm:prSet presAssocID="{9CFD7768-61AF-4DC3-BF22-19EDCF9A807C}" presName="invisiNode" presStyleLbl="node1" presStyleIdx="0" presStyleCnt="7"/>
      <dgm:spPr/>
    </dgm:pt>
    <dgm:pt modelId="{5159D7E7-3D9B-4174-A4D7-069016045730}" type="pres">
      <dgm:prSet presAssocID="{9CFD7768-61AF-4DC3-BF22-19EDCF9A807C}" presName="imagNode" presStyleLbl="fgImgPlace1" presStyleIdx="0" presStyleCnt="7"/>
      <dgm:spPr>
        <a:blipFill rotWithShape="1">
          <a:blip xmlns:r="http://schemas.openxmlformats.org/officeDocument/2006/relationships" r:embed="rId1"/>
          <a:srcRect/>
          <a:stretch>
            <a:fillRect l="-16000" r="-16000"/>
          </a:stretch>
        </a:blipFill>
      </dgm:spPr>
    </dgm:pt>
    <dgm:pt modelId="{F2E7BC99-7B54-49F7-AB5C-2367C59B5966}" type="pres">
      <dgm:prSet presAssocID="{BEF21B2D-1D83-4F81-9949-F94E2F32EF35}" presName="sibTrans" presStyleLbl="sibTrans2D1" presStyleIdx="0" presStyleCnt="0"/>
      <dgm:spPr/>
      <dgm:t>
        <a:bodyPr/>
        <a:lstStyle/>
        <a:p>
          <a:endParaRPr lang="ru-RU"/>
        </a:p>
      </dgm:t>
    </dgm:pt>
    <dgm:pt modelId="{8833CAA9-38CB-4CB3-B9BA-A6CE9C5DB1E5}" type="pres">
      <dgm:prSet presAssocID="{82127A95-74F1-45DB-8A70-FB0ECAD9B55E}" presName="compNode" presStyleCnt="0"/>
      <dgm:spPr/>
    </dgm:pt>
    <dgm:pt modelId="{DB063DD4-00C9-4E1B-BFF5-9E129C609BAE}" type="pres">
      <dgm:prSet presAssocID="{82127A95-74F1-45DB-8A70-FB0ECAD9B55E}" presName="bkgdShape" presStyleLbl="node1" presStyleIdx="1" presStyleCnt="7"/>
      <dgm:spPr/>
      <dgm:t>
        <a:bodyPr/>
        <a:lstStyle/>
        <a:p>
          <a:endParaRPr lang="ru-RU"/>
        </a:p>
      </dgm:t>
    </dgm:pt>
    <dgm:pt modelId="{AE781078-0A81-4569-BCF2-0B69ED1D21B0}" type="pres">
      <dgm:prSet presAssocID="{82127A95-74F1-45DB-8A70-FB0ECAD9B55E}" presName="nodeTx" presStyleLbl="node1" presStyleIdx="1" presStyleCnt="7">
        <dgm:presLayoutVars>
          <dgm:bulletEnabled val="1"/>
        </dgm:presLayoutVars>
      </dgm:prSet>
      <dgm:spPr/>
      <dgm:t>
        <a:bodyPr/>
        <a:lstStyle/>
        <a:p>
          <a:endParaRPr lang="ru-RU"/>
        </a:p>
      </dgm:t>
    </dgm:pt>
    <dgm:pt modelId="{D543AD64-0E5C-4F8C-B54F-EDF12CDFA94A}" type="pres">
      <dgm:prSet presAssocID="{82127A95-74F1-45DB-8A70-FB0ECAD9B55E}" presName="invisiNode" presStyleLbl="node1" presStyleIdx="1" presStyleCnt="7"/>
      <dgm:spPr/>
    </dgm:pt>
    <dgm:pt modelId="{96AA0A9D-56E5-4E87-A59B-922A44530958}" type="pres">
      <dgm:prSet presAssocID="{82127A95-74F1-45DB-8A70-FB0ECAD9B55E}" presName="imagNode" presStyleLbl="fgImgPlace1" presStyleIdx="1" presStyleCnt="7"/>
      <dgm:spPr>
        <a:blipFill rotWithShape="1">
          <a:blip xmlns:r="http://schemas.openxmlformats.org/officeDocument/2006/relationships" r:embed="rId2"/>
          <a:srcRect/>
          <a:stretch>
            <a:fillRect l="-17000" r="-17000"/>
          </a:stretch>
        </a:blipFill>
      </dgm:spPr>
    </dgm:pt>
    <dgm:pt modelId="{2BFEFD60-D5E6-42D5-9E04-86E2D90367B8}" type="pres">
      <dgm:prSet presAssocID="{B8E89860-EBE3-499C-A759-74B23A070E01}" presName="sibTrans" presStyleLbl="sibTrans2D1" presStyleIdx="0" presStyleCnt="0"/>
      <dgm:spPr/>
      <dgm:t>
        <a:bodyPr/>
        <a:lstStyle/>
        <a:p>
          <a:endParaRPr lang="ru-RU"/>
        </a:p>
      </dgm:t>
    </dgm:pt>
    <dgm:pt modelId="{FC920B26-FF72-492F-ADA2-C01155064114}" type="pres">
      <dgm:prSet presAssocID="{8B954111-E315-42E3-A813-36CE1B01A80B}" presName="compNode" presStyleCnt="0"/>
      <dgm:spPr/>
    </dgm:pt>
    <dgm:pt modelId="{2150F8B6-4150-481B-BA15-4D887317E578}" type="pres">
      <dgm:prSet presAssocID="{8B954111-E315-42E3-A813-36CE1B01A80B}" presName="bkgdShape" presStyleLbl="node1" presStyleIdx="2" presStyleCnt="7"/>
      <dgm:spPr/>
      <dgm:t>
        <a:bodyPr/>
        <a:lstStyle/>
        <a:p>
          <a:endParaRPr lang="ru-RU"/>
        </a:p>
      </dgm:t>
    </dgm:pt>
    <dgm:pt modelId="{6AEA80E5-8A3F-4EEA-951C-A74991F5F100}" type="pres">
      <dgm:prSet presAssocID="{8B954111-E315-42E3-A813-36CE1B01A80B}" presName="nodeTx" presStyleLbl="node1" presStyleIdx="2" presStyleCnt="7">
        <dgm:presLayoutVars>
          <dgm:bulletEnabled val="1"/>
        </dgm:presLayoutVars>
      </dgm:prSet>
      <dgm:spPr/>
      <dgm:t>
        <a:bodyPr/>
        <a:lstStyle/>
        <a:p>
          <a:endParaRPr lang="ru-RU"/>
        </a:p>
      </dgm:t>
    </dgm:pt>
    <dgm:pt modelId="{9E278FE8-086C-4633-9524-FB3B963023E9}" type="pres">
      <dgm:prSet presAssocID="{8B954111-E315-42E3-A813-36CE1B01A80B}" presName="invisiNode" presStyleLbl="node1" presStyleIdx="2" presStyleCnt="7"/>
      <dgm:spPr/>
    </dgm:pt>
    <dgm:pt modelId="{24F838FB-CA13-4FC8-BFC1-02C25DAF7365}" type="pres">
      <dgm:prSet presAssocID="{8B954111-E315-42E3-A813-36CE1B01A80B}" presName="imagNode" presStyleLbl="fgImgPlace1" presStyleIdx="2" presStyleCnt="7"/>
      <dgm:spPr>
        <a:blipFill rotWithShape="1">
          <a:blip xmlns:r="http://schemas.openxmlformats.org/officeDocument/2006/relationships" r:embed="rId3"/>
          <a:srcRect/>
          <a:stretch>
            <a:fillRect l="-62000" r="-62000"/>
          </a:stretch>
        </a:blipFill>
      </dgm:spPr>
    </dgm:pt>
    <dgm:pt modelId="{88BBE692-D388-4717-91E5-9EA2C1B61C97}" type="pres">
      <dgm:prSet presAssocID="{57108D3A-132E-4C63-8AA9-ECD30C747D23}" presName="sibTrans" presStyleLbl="sibTrans2D1" presStyleIdx="0" presStyleCnt="0"/>
      <dgm:spPr/>
      <dgm:t>
        <a:bodyPr/>
        <a:lstStyle/>
        <a:p>
          <a:endParaRPr lang="ru-RU"/>
        </a:p>
      </dgm:t>
    </dgm:pt>
    <dgm:pt modelId="{DC4678F2-68C0-49B2-B16A-601A2491B003}" type="pres">
      <dgm:prSet presAssocID="{6B8EC61E-35DC-413C-88E2-87BC922DD9D4}" presName="compNode" presStyleCnt="0"/>
      <dgm:spPr/>
    </dgm:pt>
    <dgm:pt modelId="{9CFE0332-9645-4E70-A763-DD3D0CD28D0A}" type="pres">
      <dgm:prSet presAssocID="{6B8EC61E-35DC-413C-88E2-87BC922DD9D4}" presName="bkgdShape" presStyleLbl="node1" presStyleIdx="3" presStyleCnt="7"/>
      <dgm:spPr/>
      <dgm:t>
        <a:bodyPr/>
        <a:lstStyle/>
        <a:p>
          <a:endParaRPr lang="ru-RU"/>
        </a:p>
      </dgm:t>
    </dgm:pt>
    <dgm:pt modelId="{E4D3992A-7CA8-4B43-8CDC-5E3066302AC4}" type="pres">
      <dgm:prSet presAssocID="{6B8EC61E-35DC-413C-88E2-87BC922DD9D4}" presName="nodeTx" presStyleLbl="node1" presStyleIdx="3" presStyleCnt="7">
        <dgm:presLayoutVars>
          <dgm:bulletEnabled val="1"/>
        </dgm:presLayoutVars>
      </dgm:prSet>
      <dgm:spPr/>
      <dgm:t>
        <a:bodyPr/>
        <a:lstStyle/>
        <a:p>
          <a:endParaRPr lang="ru-RU"/>
        </a:p>
      </dgm:t>
    </dgm:pt>
    <dgm:pt modelId="{118D1AEA-586A-4408-8279-8E44D402D70E}" type="pres">
      <dgm:prSet presAssocID="{6B8EC61E-35DC-413C-88E2-87BC922DD9D4}" presName="invisiNode" presStyleLbl="node1" presStyleIdx="3" presStyleCnt="7"/>
      <dgm:spPr/>
    </dgm:pt>
    <dgm:pt modelId="{1CB07D10-BD0F-41BA-8366-0F4C5ED0CFFB}" type="pres">
      <dgm:prSet presAssocID="{6B8EC61E-35DC-413C-88E2-87BC922DD9D4}" presName="imagNode" presStyleLbl="fgImgPlace1" presStyleIdx="3" presStyleCnt="7"/>
      <dgm:spPr>
        <a:blipFill rotWithShape="1">
          <a:blip xmlns:r="http://schemas.openxmlformats.org/officeDocument/2006/relationships" r:embed="rId4"/>
          <a:srcRect/>
          <a:stretch>
            <a:fillRect l="-17000" r="-17000"/>
          </a:stretch>
        </a:blipFill>
      </dgm:spPr>
    </dgm:pt>
    <dgm:pt modelId="{6D562097-A03E-4451-A5D9-5B8D1D652C7E}" type="pres">
      <dgm:prSet presAssocID="{20837F2D-14FD-4D69-AA8B-C1F39F1FCC71}" presName="sibTrans" presStyleLbl="sibTrans2D1" presStyleIdx="0" presStyleCnt="0"/>
      <dgm:spPr/>
      <dgm:t>
        <a:bodyPr/>
        <a:lstStyle/>
        <a:p>
          <a:endParaRPr lang="ru-RU"/>
        </a:p>
      </dgm:t>
    </dgm:pt>
    <dgm:pt modelId="{01171292-2319-4DD7-ADD4-485DCF07056C}" type="pres">
      <dgm:prSet presAssocID="{5CDF5980-79A6-47B8-9F6C-2C31899CD527}" presName="compNode" presStyleCnt="0"/>
      <dgm:spPr/>
    </dgm:pt>
    <dgm:pt modelId="{CF05CAA5-FB67-47E0-A589-928EC62E4B90}" type="pres">
      <dgm:prSet presAssocID="{5CDF5980-79A6-47B8-9F6C-2C31899CD527}" presName="bkgdShape" presStyleLbl="node1" presStyleIdx="4" presStyleCnt="7"/>
      <dgm:spPr/>
      <dgm:t>
        <a:bodyPr/>
        <a:lstStyle/>
        <a:p>
          <a:endParaRPr lang="ru-RU"/>
        </a:p>
      </dgm:t>
    </dgm:pt>
    <dgm:pt modelId="{8C3578AE-3CD0-4C59-BADE-96B248E8AB4E}" type="pres">
      <dgm:prSet presAssocID="{5CDF5980-79A6-47B8-9F6C-2C31899CD527}" presName="nodeTx" presStyleLbl="node1" presStyleIdx="4" presStyleCnt="7">
        <dgm:presLayoutVars>
          <dgm:bulletEnabled val="1"/>
        </dgm:presLayoutVars>
      </dgm:prSet>
      <dgm:spPr/>
      <dgm:t>
        <a:bodyPr/>
        <a:lstStyle/>
        <a:p>
          <a:endParaRPr lang="ru-RU"/>
        </a:p>
      </dgm:t>
    </dgm:pt>
    <dgm:pt modelId="{1D427AE7-6591-45EA-8B62-1EFD1D4EF4D3}" type="pres">
      <dgm:prSet presAssocID="{5CDF5980-79A6-47B8-9F6C-2C31899CD527}" presName="invisiNode" presStyleLbl="node1" presStyleIdx="4" presStyleCnt="7"/>
      <dgm:spPr/>
    </dgm:pt>
    <dgm:pt modelId="{ACECC939-10EF-49E4-B3E5-126C8099E12C}" type="pres">
      <dgm:prSet presAssocID="{5CDF5980-79A6-47B8-9F6C-2C31899CD527}" presName="imagNode" presStyleLbl="fgImgPlace1" presStyleIdx="4" presStyleCnt="7"/>
      <dgm:spPr>
        <a:blipFill rotWithShape="1">
          <a:blip xmlns:r="http://schemas.openxmlformats.org/officeDocument/2006/relationships" r:embed="rId5"/>
          <a:srcRect/>
          <a:stretch>
            <a:fillRect l="-17000" r="-17000"/>
          </a:stretch>
        </a:blipFill>
      </dgm:spPr>
    </dgm:pt>
    <dgm:pt modelId="{335B9FAE-6ED3-4982-B2DB-BF78B97336A2}" type="pres">
      <dgm:prSet presAssocID="{26AA5459-F3C4-4807-9837-F9D5451901ED}" presName="sibTrans" presStyleLbl="sibTrans2D1" presStyleIdx="0" presStyleCnt="0"/>
      <dgm:spPr/>
      <dgm:t>
        <a:bodyPr/>
        <a:lstStyle/>
        <a:p>
          <a:endParaRPr lang="ru-RU"/>
        </a:p>
      </dgm:t>
    </dgm:pt>
    <dgm:pt modelId="{5BCD8FC8-52C8-470C-976F-96A824A8B621}" type="pres">
      <dgm:prSet presAssocID="{FF6179A4-BC5A-45B2-B683-ABB9D26E446B}" presName="compNode" presStyleCnt="0"/>
      <dgm:spPr/>
    </dgm:pt>
    <dgm:pt modelId="{A30C4903-15B0-45A0-8234-71C35A6FA7CC}" type="pres">
      <dgm:prSet presAssocID="{FF6179A4-BC5A-45B2-B683-ABB9D26E446B}" presName="bkgdShape" presStyleLbl="node1" presStyleIdx="5" presStyleCnt="7"/>
      <dgm:spPr/>
      <dgm:t>
        <a:bodyPr/>
        <a:lstStyle/>
        <a:p>
          <a:endParaRPr lang="ru-RU"/>
        </a:p>
      </dgm:t>
    </dgm:pt>
    <dgm:pt modelId="{24B657B4-B178-4543-A0DF-C7F1442B54B9}" type="pres">
      <dgm:prSet presAssocID="{FF6179A4-BC5A-45B2-B683-ABB9D26E446B}" presName="nodeTx" presStyleLbl="node1" presStyleIdx="5" presStyleCnt="7">
        <dgm:presLayoutVars>
          <dgm:bulletEnabled val="1"/>
        </dgm:presLayoutVars>
      </dgm:prSet>
      <dgm:spPr/>
      <dgm:t>
        <a:bodyPr/>
        <a:lstStyle/>
        <a:p>
          <a:endParaRPr lang="ru-RU"/>
        </a:p>
      </dgm:t>
    </dgm:pt>
    <dgm:pt modelId="{33589437-4777-418A-B100-0697C5200625}" type="pres">
      <dgm:prSet presAssocID="{FF6179A4-BC5A-45B2-B683-ABB9D26E446B}" presName="invisiNode" presStyleLbl="node1" presStyleIdx="5" presStyleCnt="7"/>
      <dgm:spPr/>
    </dgm:pt>
    <dgm:pt modelId="{CDFD1732-BBF7-4A04-B328-C8996DDF7820}" type="pres">
      <dgm:prSet presAssocID="{FF6179A4-BC5A-45B2-B683-ABB9D26E446B}" presName="imagNode" presStyleLbl="fgImgPlace1" presStyleIdx="5" presStyleCnt="7"/>
      <dgm:spPr>
        <a:blipFill rotWithShape="1">
          <a:blip xmlns:r="http://schemas.openxmlformats.org/officeDocument/2006/relationships" r:embed="rId6"/>
          <a:srcRect/>
          <a:stretch>
            <a:fillRect l="-27000" r="-27000"/>
          </a:stretch>
        </a:blipFill>
      </dgm:spPr>
    </dgm:pt>
    <dgm:pt modelId="{BF1B0CB7-765F-4724-9A42-80CA49F1ACA9}" type="pres">
      <dgm:prSet presAssocID="{9B1F9DE3-5CC8-492D-A5D2-3691253EC008}" presName="sibTrans" presStyleLbl="sibTrans2D1" presStyleIdx="0" presStyleCnt="0"/>
      <dgm:spPr/>
      <dgm:t>
        <a:bodyPr/>
        <a:lstStyle/>
        <a:p>
          <a:endParaRPr lang="ru-RU"/>
        </a:p>
      </dgm:t>
    </dgm:pt>
    <dgm:pt modelId="{2CECDD26-C855-41CD-8D1E-5C270069438D}" type="pres">
      <dgm:prSet presAssocID="{2F6A7C6B-9C5B-4B99-8C01-89FB4E0EE455}" presName="compNode" presStyleCnt="0"/>
      <dgm:spPr/>
    </dgm:pt>
    <dgm:pt modelId="{A601FD11-CF49-46AB-85E5-0D12A350A14E}" type="pres">
      <dgm:prSet presAssocID="{2F6A7C6B-9C5B-4B99-8C01-89FB4E0EE455}" presName="bkgdShape" presStyleLbl="node1" presStyleIdx="6" presStyleCnt="7"/>
      <dgm:spPr/>
      <dgm:t>
        <a:bodyPr/>
        <a:lstStyle/>
        <a:p>
          <a:endParaRPr lang="ru-RU"/>
        </a:p>
      </dgm:t>
    </dgm:pt>
    <dgm:pt modelId="{6D236917-5DED-4A8C-9D4A-1969445ECE2C}" type="pres">
      <dgm:prSet presAssocID="{2F6A7C6B-9C5B-4B99-8C01-89FB4E0EE455}" presName="nodeTx" presStyleLbl="node1" presStyleIdx="6" presStyleCnt="7">
        <dgm:presLayoutVars>
          <dgm:bulletEnabled val="1"/>
        </dgm:presLayoutVars>
      </dgm:prSet>
      <dgm:spPr/>
      <dgm:t>
        <a:bodyPr/>
        <a:lstStyle/>
        <a:p>
          <a:endParaRPr lang="ru-RU"/>
        </a:p>
      </dgm:t>
    </dgm:pt>
    <dgm:pt modelId="{0E769E8A-1756-4B89-AD5E-5195E76625B0}" type="pres">
      <dgm:prSet presAssocID="{2F6A7C6B-9C5B-4B99-8C01-89FB4E0EE455}" presName="invisiNode" presStyleLbl="node1" presStyleIdx="6" presStyleCnt="7"/>
      <dgm:spPr/>
    </dgm:pt>
    <dgm:pt modelId="{78AD3DAB-F870-487F-876D-CE8CA54D8CD6}" type="pres">
      <dgm:prSet presAssocID="{2F6A7C6B-9C5B-4B99-8C01-89FB4E0EE455}" presName="imagNode" presStyleLbl="fgImgPlace1" presStyleIdx="6" presStyleCnt="7"/>
      <dgm:spPr>
        <a:blipFill rotWithShape="1">
          <a:blip xmlns:r="http://schemas.openxmlformats.org/officeDocument/2006/relationships" r:embed="rId7"/>
          <a:srcRect/>
          <a:stretch>
            <a:fillRect l="-21000" r="-21000"/>
          </a:stretch>
        </a:blipFill>
      </dgm:spPr>
    </dgm:pt>
  </dgm:ptLst>
  <dgm:cxnLst>
    <dgm:cxn modelId="{7421FBF7-5CD1-47FC-94E2-70ACE3CACCA2}" type="presOf" srcId="{82127A95-74F1-45DB-8A70-FB0ECAD9B55E}" destId="{AE781078-0A81-4569-BCF2-0B69ED1D21B0}" srcOrd="1" destOrd="0" presId="urn:microsoft.com/office/officeart/2005/8/layout/hList7#3"/>
    <dgm:cxn modelId="{CD7EB948-3473-428B-B00B-707EA7815685}" type="presOf" srcId="{57108D3A-132E-4C63-8AA9-ECD30C747D23}" destId="{88BBE692-D388-4717-91E5-9EA2C1B61C97}" srcOrd="0" destOrd="0" presId="urn:microsoft.com/office/officeart/2005/8/layout/hList7#3"/>
    <dgm:cxn modelId="{2AC7F4C8-6824-46BD-A7B8-A6C9D0945866}" type="presOf" srcId="{9CFD7768-61AF-4DC3-BF22-19EDCF9A807C}" destId="{AE410574-03E4-41B0-99A4-D2B4B1EA931D}" srcOrd="0" destOrd="0" presId="urn:microsoft.com/office/officeart/2005/8/layout/hList7#3"/>
    <dgm:cxn modelId="{1973E33D-12B6-4653-88A7-E6FA8207FBF0}" type="presOf" srcId="{FAF68D49-9B48-4D19-A387-73986F76F1B3}" destId="{408FAB21-9BC0-4B16-965E-3B5D6726350E}" srcOrd="0" destOrd="0" presId="urn:microsoft.com/office/officeart/2005/8/layout/hList7#3"/>
    <dgm:cxn modelId="{13BC5F36-117A-482B-93CF-BBEFA3B92342}" type="presOf" srcId="{2F6A7C6B-9C5B-4B99-8C01-89FB4E0EE455}" destId="{6D236917-5DED-4A8C-9D4A-1969445ECE2C}" srcOrd="1" destOrd="0" presId="urn:microsoft.com/office/officeart/2005/8/layout/hList7#3"/>
    <dgm:cxn modelId="{35C5C516-48C9-4C86-BD3F-B8EA8A170743}" type="presOf" srcId="{5CDF5980-79A6-47B8-9F6C-2C31899CD527}" destId="{8C3578AE-3CD0-4C59-BADE-96B248E8AB4E}" srcOrd="1" destOrd="0" presId="urn:microsoft.com/office/officeart/2005/8/layout/hList7#3"/>
    <dgm:cxn modelId="{BA392448-42E2-49B4-964F-A219469D777F}" type="presOf" srcId="{9B1F9DE3-5CC8-492D-A5D2-3691253EC008}" destId="{BF1B0CB7-765F-4724-9A42-80CA49F1ACA9}" srcOrd="0" destOrd="0" presId="urn:microsoft.com/office/officeart/2005/8/layout/hList7#3"/>
    <dgm:cxn modelId="{AA625FEA-720A-431B-AAE4-056992ECB474}" type="presOf" srcId="{FF6179A4-BC5A-45B2-B683-ABB9D26E446B}" destId="{A30C4903-15B0-45A0-8234-71C35A6FA7CC}" srcOrd="0" destOrd="0" presId="urn:microsoft.com/office/officeart/2005/8/layout/hList7#3"/>
    <dgm:cxn modelId="{D8B876FA-1AE3-47F1-B4A2-0B31B171743E}" type="presOf" srcId="{BEF21B2D-1D83-4F81-9949-F94E2F32EF35}" destId="{F2E7BC99-7B54-49F7-AB5C-2367C59B5966}" srcOrd="0" destOrd="0" presId="urn:microsoft.com/office/officeart/2005/8/layout/hList7#3"/>
    <dgm:cxn modelId="{4AFB35EC-9A59-4237-B448-DBD998C8C926}" type="presOf" srcId="{6B8EC61E-35DC-413C-88E2-87BC922DD9D4}" destId="{9CFE0332-9645-4E70-A763-DD3D0CD28D0A}" srcOrd="0" destOrd="0" presId="urn:microsoft.com/office/officeart/2005/8/layout/hList7#3"/>
    <dgm:cxn modelId="{842759BE-8259-4208-9CBC-C6232B27C081}" type="presOf" srcId="{26AA5459-F3C4-4807-9837-F9D5451901ED}" destId="{335B9FAE-6ED3-4982-B2DB-BF78B97336A2}" srcOrd="0" destOrd="0" presId="urn:microsoft.com/office/officeart/2005/8/layout/hList7#3"/>
    <dgm:cxn modelId="{AE10C84E-2577-485A-9070-76CE34BCC434}" srcId="{FAF68D49-9B48-4D19-A387-73986F76F1B3}" destId="{6B8EC61E-35DC-413C-88E2-87BC922DD9D4}" srcOrd="3" destOrd="0" parTransId="{DC6F059C-94B2-4CFD-B19A-673787C17253}" sibTransId="{20837F2D-14FD-4D69-AA8B-C1F39F1FCC71}"/>
    <dgm:cxn modelId="{31CB4180-DE29-42B8-AAA5-AE1FEE5430D5}" type="presOf" srcId="{6B8EC61E-35DC-413C-88E2-87BC922DD9D4}" destId="{E4D3992A-7CA8-4B43-8CDC-5E3066302AC4}" srcOrd="1" destOrd="0" presId="urn:microsoft.com/office/officeart/2005/8/layout/hList7#3"/>
    <dgm:cxn modelId="{2DD7CB73-78CB-464A-B97D-5CC440CBC4B9}" type="presOf" srcId="{9CFD7768-61AF-4DC3-BF22-19EDCF9A807C}" destId="{69254DEF-D59C-4574-BCEB-E1675C4B7D38}" srcOrd="1" destOrd="0" presId="urn:microsoft.com/office/officeart/2005/8/layout/hList7#3"/>
    <dgm:cxn modelId="{8A46A303-E88C-453C-9903-A5FFDAAAE779}" type="presOf" srcId="{5CDF5980-79A6-47B8-9F6C-2C31899CD527}" destId="{CF05CAA5-FB67-47E0-A589-928EC62E4B90}" srcOrd="0" destOrd="0" presId="urn:microsoft.com/office/officeart/2005/8/layout/hList7#3"/>
    <dgm:cxn modelId="{5DFFC3AE-602D-4874-8B8D-749CE93906C1}" type="presOf" srcId="{2F6A7C6B-9C5B-4B99-8C01-89FB4E0EE455}" destId="{A601FD11-CF49-46AB-85E5-0D12A350A14E}" srcOrd="0" destOrd="0" presId="urn:microsoft.com/office/officeart/2005/8/layout/hList7#3"/>
    <dgm:cxn modelId="{A83947D7-E862-4D82-A145-DBF556059C23}" srcId="{FAF68D49-9B48-4D19-A387-73986F76F1B3}" destId="{9CFD7768-61AF-4DC3-BF22-19EDCF9A807C}" srcOrd="0" destOrd="0" parTransId="{E9C18D9C-82EB-46B1-8E52-614C7FCBE3DF}" sibTransId="{BEF21B2D-1D83-4F81-9949-F94E2F32EF35}"/>
    <dgm:cxn modelId="{D907782B-27DD-440B-AA1B-97BB3E44580C}" srcId="{FAF68D49-9B48-4D19-A387-73986F76F1B3}" destId="{2F6A7C6B-9C5B-4B99-8C01-89FB4E0EE455}" srcOrd="6" destOrd="0" parTransId="{04690679-5821-423B-BCA9-3CEA28A6986E}" sibTransId="{4939DD61-25A3-484A-A9AC-996065AD12E9}"/>
    <dgm:cxn modelId="{8A1D3BB5-085B-4C0E-9DF3-35491A9DB550}" srcId="{FAF68D49-9B48-4D19-A387-73986F76F1B3}" destId="{82127A95-74F1-45DB-8A70-FB0ECAD9B55E}" srcOrd="1" destOrd="0" parTransId="{A4623D4A-CB5F-474F-AF4F-FC5EC9A1EF59}" sibTransId="{B8E89860-EBE3-499C-A759-74B23A070E01}"/>
    <dgm:cxn modelId="{A6D2346C-35BE-4986-A69E-790EC9C7BC0E}" type="presOf" srcId="{8B954111-E315-42E3-A813-36CE1B01A80B}" destId="{6AEA80E5-8A3F-4EEA-951C-A74991F5F100}" srcOrd="1" destOrd="0" presId="urn:microsoft.com/office/officeart/2005/8/layout/hList7#3"/>
    <dgm:cxn modelId="{6E496AB0-ED77-4C95-A2A1-C71737C6618F}" srcId="{FAF68D49-9B48-4D19-A387-73986F76F1B3}" destId="{FF6179A4-BC5A-45B2-B683-ABB9D26E446B}" srcOrd="5" destOrd="0" parTransId="{08297F91-3577-4EB0-A442-9526314E87FA}" sibTransId="{9B1F9DE3-5CC8-492D-A5D2-3691253EC008}"/>
    <dgm:cxn modelId="{709B58A4-4E7B-4514-950E-9C2D42997FC9}" srcId="{FAF68D49-9B48-4D19-A387-73986F76F1B3}" destId="{5CDF5980-79A6-47B8-9F6C-2C31899CD527}" srcOrd="4" destOrd="0" parTransId="{056D9C45-CD3D-4892-BE84-A4C5DCF46165}" sibTransId="{26AA5459-F3C4-4807-9837-F9D5451901ED}"/>
    <dgm:cxn modelId="{0A40106D-DADD-438B-9892-A586B32F7A6A}" srcId="{FAF68D49-9B48-4D19-A387-73986F76F1B3}" destId="{8B954111-E315-42E3-A813-36CE1B01A80B}" srcOrd="2" destOrd="0" parTransId="{8EC9397C-EB2D-48E3-8362-2F7F73BA9C20}" sibTransId="{57108D3A-132E-4C63-8AA9-ECD30C747D23}"/>
    <dgm:cxn modelId="{800EB9FA-D960-48A2-A9AE-398E49B6B14D}" type="presOf" srcId="{FF6179A4-BC5A-45B2-B683-ABB9D26E446B}" destId="{24B657B4-B178-4543-A0DF-C7F1442B54B9}" srcOrd="1" destOrd="0" presId="urn:microsoft.com/office/officeart/2005/8/layout/hList7#3"/>
    <dgm:cxn modelId="{8C3076A6-F108-494B-B6B0-2885E7051CB4}" type="presOf" srcId="{82127A95-74F1-45DB-8A70-FB0ECAD9B55E}" destId="{DB063DD4-00C9-4E1B-BFF5-9E129C609BAE}" srcOrd="0" destOrd="0" presId="urn:microsoft.com/office/officeart/2005/8/layout/hList7#3"/>
    <dgm:cxn modelId="{A27FCF4F-4C37-4DFE-82E8-40354D35BF6E}" type="presOf" srcId="{20837F2D-14FD-4D69-AA8B-C1F39F1FCC71}" destId="{6D562097-A03E-4451-A5D9-5B8D1D652C7E}" srcOrd="0" destOrd="0" presId="urn:microsoft.com/office/officeart/2005/8/layout/hList7#3"/>
    <dgm:cxn modelId="{2CC0E618-49CD-4856-9734-5FFFF40D00CA}" type="presOf" srcId="{8B954111-E315-42E3-A813-36CE1B01A80B}" destId="{2150F8B6-4150-481B-BA15-4D887317E578}" srcOrd="0" destOrd="0" presId="urn:microsoft.com/office/officeart/2005/8/layout/hList7#3"/>
    <dgm:cxn modelId="{FC749F34-3F94-442C-B3F5-CA7E9E0A1FE0}" type="presOf" srcId="{B8E89860-EBE3-499C-A759-74B23A070E01}" destId="{2BFEFD60-D5E6-42D5-9E04-86E2D90367B8}" srcOrd="0" destOrd="0" presId="urn:microsoft.com/office/officeart/2005/8/layout/hList7#3"/>
    <dgm:cxn modelId="{390A7B5E-F8FE-4307-BE4A-335F37CD1D99}" type="presParOf" srcId="{408FAB21-9BC0-4B16-965E-3B5D6726350E}" destId="{72F91573-032F-453E-AA21-6FE9DE5E5A9D}" srcOrd="0" destOrd="0" presId="urn:microsoft.com/office/officeart/2005/8/layout/hList7#3"/>
    <dgm:cxn modelId="{ADA23EDD-42AE-43B3-81B0-0647379CBFBE}" type="presParOf" srcId="{408FAB21-9BC0-4B16-965E-3B5D6726350E}" destId="{82F17E84-4E9E-4273-8E23-EDCEA66CADB3}" srcOrd="1" destOrd="0" presId="urn:microsoft.com/office/officeart/2005/8/layout/hList7#3"/>
    <dgm:cxn modelId="{FD64D9A5-6035-4779-B6FB-824DBE657457}" type="presParOf" srcId="{82F17E84-4E9E-4273-8E23-EDCEA66CADB3}" destId="{2F7A9DEF-6FB9-4610-B948-685B505C3F75}" srcOrd="0" destOrd="0" presId="urn:microsoft.com/office/officeart/2005/8/layout/hList7#3"/>
    <dgm:cxn modelId="{05464563-8929-41EF-B32B-6C09717F9815}" type="presParOf" srcId="{2F7A9DEF-6FB9-4610-B948-685B505C3F75}" destId="{AE410574-03E4-41B0-99A4-D2B4B1EA931D}" srcOrd="0" destOrd="0" presId="urn:microsoft.com/office/officeart/2005/8/layout/hList7#3"/>
    <dgm:cxn modelId="{A6206FB1-6BEA-4753-810F-C4EAFEF192D0}" type="presParOf" srcId="{2F7A9DEF-6FB9-4610-B948-685B505C3F75}" destId="{69254DEF-D59C-4574-BCEB-E1675C4B7D38}" srcOrd="1" destOrd="0" presId="urn:microsoft.com/office/officeart/2005/8/layout/hList7#3"/>
    <dgm:cxn modelId="{8F3F0C69-7A22-484B-987D-8E3FF5EB2420}" type="presParOf" srcId="{2F7A9DEF-6FB9-4610-B948-685B505C3F75}" destId="{66C55950-D063-4C38-9668-AFCACA7E6738}" srcOrd="2" destOrd="0" presId="urn:microsoft.com/office/officeart/2005/8/layout/hList7#3"/>
    <dgm:cxn modelId="{2B2F021E-B7BF-4FA9-87AF-0C4672CD9F0A}" type="presParOf" srcId="{2F7A9DEF-6FB9-4610-B948-685B505C3F75}" destId="{5159D7E7-3D9B-4174-A4D7-069016045730}" srcOrd="3" destOrd="0" presId="urn:microsoft.com/office/officeart/2005/8/layout/hList7#3"/>
    <dgm:cxn modelId="{E5064DCB-E95E-4FE9-8729-C022092EE053}" type="presParOf" srcId="{82F17E84-4E9E-4273-8E23-EDCEA66CADB3}" destId="{F2E7BC99-7B54-49F7-AB5C-2367C59B5966}" srcOrd="1" destOrd="0" presId="urn:microsoft.com/office/officeart/2005/8/layout/hList7#3"/>
    <dgm:cxn modelId="{ECE75F3C-3EA7-4CEE-B934-B69186EDCAC3}" type="presParOf" srcId="{82F17E84-4E9E-4273-8E23-EDCEA66CADB3}" destId="{8833CAA9-38CB-4CB3-B9BA-A6CE9C5DB1E5}" srcOrd="2" destOrd="0" presId="urn:microsoft.com/office/officeart/2005/8/layout/hList7#3"/>
    <dgm:cxn modelId="{5A028051-9869-40C7-AE97-531F35D9B575}" type="presParOf" srcId="{8833CAA9-38CB-4CB3-B9BA-A6CE9C5DB1E5}" destId="{DB063DD4-00C9-4E1B-BFF5-9E129C609BAE}" srcOrd="0" destOrd="0" presId="urn:microsoft.com/office/officeart/2005/8/layout/hList7#3"/>
    <dgm:cxn modelId="{D685590B-1E44-45E4-85C5-EA431C1CA60A}" type="presParOf" srcId="{8833CAA9-38CB-4CB3-B9BA-A6CE9C5DB1E5}" destId="{AE781078-0A81-4569-BCF2-0B69ED1D21B0}" srcOrd="1" destOrd="0" presId="urn:microsoft.com/office/officeart/2005/8/layout/hList7#3"/>
    <dgm:cxn modelId="{AF107D28-3B0A-41DF-8A02-38C4842464D7}" type="presParOf" srcId="{8833CAA9-38CB-4CB3-B9BA-A6CE9C5DB1E5}" destId="{D543AD64-0E5C-4F8C-B54F-EDF12CDFA94A}" srcOrd="2" destOrd="0" presId="urn:microsoft.com/office/officeart/2005/8/layout/hList7#3"/>
    <dgm:cxn modelId="{D662F9DD-9208-4BFB-8076-B4B0D86B28CA}" type="presParOf" srcId="{8833CAA9-38CB-4CB3-B9BA-A6CE9C5DB1E5}" destId="{96AA0A9D-56E5-4E87-A59B-922A44530958}" srcOrd="3" destOrd="0" presId="urn:microsoft.com/office/officeart/2005/8/layout/hList7#3"/>
    <dgm:cxn modelId="{62D5BDD9-AA22-4E88-B4BB-2768E31EB501}" type="presParOf" srcId="{82F17E84-4E9E-4273-8E23-EDCEA66CADB3}" destId="{2BFEFD60-D5E6-42D5-9E04-86E2D90367B8}" srcOrd="3" destOrd="0" presId="urn:microsoft.com/office/officeart/2005/8/layout/hList7#3"/>
    <dgm:cxn modelId="{26143806-B674-45BB-A338-D0009C7C701C}" type="presParOf" srcId="{82F17E84-4E9E-4273-8E23-EDCEA66CADB3}" destId="{FC920B26-FF72-492F-ADA2-C01155064114}" srcOrd="4" destOrd="0" presId="urn:microsoft.com/office/officeart/2005/8/layout/hList7#3"/>
    <dgm:cxn modelId="{BD4C2EF3-A7F1-441B-9C76-3857E3D08FDE}" type="presParOf" srcId="{FC920B26-FF72-492F-ADA2-C01155064114}" destId="{2150F8B6-4150-481B-BA15-4D887317E578}" srcOrd="0" destOrd="0" presId="urn:microsoft.com/office/officeart/2005/8/layout/hList7#3"/>
    <dgm:cxn modelId="{F713FB54-88F1-4EE0-80CF-916F84BA7A59}" type="presParOf" srcId="{FC920B26-FF72-492F-ADA2-C01155064114}" destId="{6AEA80E5-8A3F-4EEA-951C-A74991F5F100}" srcOrd="1" destOrd="0" presId="urn:microsoft.com/office/officeart/2005/8/layout/hList7#3"/>
    <dgm:cxn modelId="{EB99DCEA-B47D-464F-B857-DA3A3AE4B108}" type="presParOf" srcId="{FC920B26-FF72-492F-ADA2-C01155064114}" destId="{9E278FE8-086C-4633-9524-FB3B963023E9}" srcOrd="2" destOrd="0" presId="urn:microsoft.com/office/officeart/2005/8/layout/hList7#3"/>
    <dgm:cxn modelId="{9C1366CC-73FB-42BB-B6BC-689AB0CC54CC}" type="presParOf" srcId="{FC920B26-FF72-492F-ADA2-C01155064114}" destId="{24F838FB-CA13-4FC8-BFC1-02C25DAF7365}" srcOrd="3" destOrd="0" presId="urn:microsoft.com/office/officeart/2005/8/layout/hList7#3"/>
    <dgm:cxn modelId="{CA6376E3-187E-4EF6-951F-36D21191FA93}" type="presParOf" srcId="{82F17E84-4E9E-4273-8E23-EDCEA66CADB3}" destId="{88BBE692-D388-4717-91E5-9EA2C1B61C97}" srcOrd="5" destOrd="0" presId="urn:microsoft.com/office/officeart/2005/8/layout/hList7#3"/>
    <dgm:cxn modelId="{C8735FFB-935E-47F4-9572-2933F2905CE0}" type="presParOf" srcId="{82F17E84-4E9E-4273-8E23-EDCEA66CADB3}" destId="{DC4678F2-68C0-49B2-B16A-601A2491B003}" srcOrd="6" destOrd="0" presId="urn:microsoft.com/office/officeart/2005/8/layout/hList7#3"/>
    <dgm:cxn modelId="{4C90E947-2D23-45A2-9128-13BB6E5F8BF2}" type="presParOf" srcId="{DC4678F2-68C0-49B2-B16A-601A2491B003}" destId="{9CFE0332-9645-4E70-A763-DD3D0CD28D0A}" srcOrd="0" destOrd="0" presId="urn:microsoft.com/office/officeart/2005/8/layout/hList7#3"/>
    <dgm:cxn modelId="{E9DA154F-491F-4AE7-B35C-EAE59412F8E5}" type="presParOf" srcId="{DC4678F2-68C0-49B2-B16A-601A2491B003}" destId="{E4D3992A-7CA8-4B43-8CDC-5E3066302AC4}" srcOrd="1" destOrd="0" presId="urn:microsoft.com/office/officeart/2005/8/layout/hList7#3"/>
    <dgm:cxn modelId="{69506D0E-7942-4FD7-BD4E-C36F0807D5F8}" type="presParOf" srcId="{DC4678F2-68C0-49B2-B16A-601A2491B003}" destId="{118D1AEA-586A-4408-8279-8E44D402D70E}" srcOrd="2" destOrd="0" presId="urn:microsoft.com/office/officeart/2005/8/layout/hList7#3"/>
    <dgm:cxn modelId="{BD3ABA2A-B56F-413F-9D38-F410477E5367}" type="presParOf" srcId="{DC4678F2-68C0-49B2-B16A-601A2491B003}" destId="{1CB07D10-BD0F-41BA-8366-0F4C5ED0CFFB}" srcOrd="3" destOrd="0" presId="urn:microsoft.com/office/officeart/2005/8/layout/hList7#3"/>
    <dgm:cxn modelId="{68BB4E47-6CDE-45B8-8209-D682FD7FB46D}" type="presParOf" srcId="{82F17E84-4E9E-4273-8E23-EDCEA66CADB3}" destId="{6D562097-A03E-4451-A5D9-5B8D1D652C7E}" srcOrd="7" destOrd="0" presId="urn:microsoft.com/office/officeart/2005/8/layout/hList7#3"/>
    <dgm:cxn modelId="{C930A83E-AFB4-49CC-909F-311EED4A8631}" type="presParOf" srcId="{82F17E84-4E9E-4273-8E23-EDCEA66CADB3}" destId="{01171292-2319-4DD7-ADD4-485DCF07056C}" srcOrd="8" destOrd="0" presId="urn:microsoft.com/office/officeart/2005/8/layout/hList7#3"/>
    <dgm:cxn modelId="{671572BE-E2B5-482E-9BD7-E614BC802650}" type="presParOf" srcId="{01171292-2319-4DD7-ADD4-485DCF07056C}" destId="{CF05CAA5-FB67-47E0-A589-928EC62E4B90}" srcOrd="0" destOrd="0" presId="urn:microsoft.com/office/officeart/2005/8/layout/hList7#3"/>
    <dgm:cxn modelId="{25E5E726-E8B3-4CBE-9981-27685F0EA12C}" type="presParOf" srcId="{01171292-2319-4DD7-ADD4-485DCF07056C}" destId="{8C3578AE-3CD0-4C59-BADE-96B248E8AB4E}" srcOrd="1" destOrd="0" presId="urn:microsoft.com/office/officeart/2005/8/layout/hList7#3"/>
    <dgm:cxn modelId="{5FC1D1B8-7371-4A06-AFD5-2C7751CC9042}" type="presParOf" srcId="{01171292-2319-4DD7-ADD4-485DCF07056C}" destId="{1D427AE7-6591-45EA-8B62-1EFD1D4EF4D3}" srcOrd="2" destOrd="0" presId="urn:microsoft.com/office/officeart/2005/8/layout/hList7#3"/>
    <dgm:cxn modelId="{43F80DAE-3186-4964-A4A0-F7D720D433F9}" type="presParOf" srcId="{01171292-2319-4DD7-ADD4-485DCF07056C}" destId="{ACECC939-10EF-49E4-B3E5-126C8099E12C}" srcOrd="3" destOrd="0" presId="urn:microsoft.com/office/officeart/2005/8/layout/hList7#3"/>
    <dgm:cxn modelId="{C1229794-F28F-4478-B7CA-4546D9766F14}" type="presParOf" srcId="{82F17E84-4E9E-4273-8E23-EDCEA66CADB3}" destId="{335B9FAE-6ED3-4982-B2DB-BF78B97336A2}" srcOrd="9" destOrd="0" presId="urn:microsoft.com/office/officeart/2005/8/layout/hList7#3"/>
    <dgm:cxn modelId="{1CF1AB79-0E26-483D-8C52-106A25E94E37}" type="presParOf" srcId="{82F17E84-4E9E-4273-8E23-EDCEA66CADB3}" destId="{5BCD8FC8-52C8-470C-976F-96A824A8B621}" srcOrd="10" destOrd="0" presId="urn:microsoft.com/office/officeart/2005/8/layout/hList7#3"/>
    <dgm:cxn modelId="{59207C17-F58C-4746-BC43-BD2968163C36}" type="presParOf" srcId="{5BCD8FC8-52C8-470C-976F-96A824A8B621}" destId="{A30C4903-15B0-45A0-8234-71C35A6FA7CC}" srcOrd="0" destOrd="0" presId="urn:microsoft.com/office/officeart/2005/8/layout/hList7#3"/>
    <dgm:cxn modelId="{59F5F3DA-D09D-4FDB-86CC-2A505523D0DB}" type="presParOf" srcId="{5BCD8FC8-52C8-470C-976F-96A824A8B621}" destId="{24B657B4-B178-4543-A0DF-C7F1442B54B9}" srcOrd="1" destOrd="0" presId="urn:microsoft.com/office/officeart/2005/8/layout/hList7#3"/>
    <dgm:cxn modelId="{6A39EC1C-8ECA-4843-940A-007E79A0EC1D}" type="presParOf" srcId="{5BCD8FC8-52C8-470C-976F-96A824A8B621}" destId="{33589437-4777-418A-B100-0697C5200625}" srcOrd="2" destOrd="0" presId="urn:microsoft.com/office/officeart/2005/8/layout/hList7#3"/>
    <dgm:cxn modelId="{79AD6071-A31C-4D08-8313-765E68C33DCD}" type="presParOf" srcId="{5BCD8FC8-52C8-470C-976F-96A824A8B621}" destId="{CDFD1732-BBF7-4A04-B328-C8996DDF7820}" srcOrd="3" destOrd="0" presId="urn:microsoft.com/office/officeart/2005/8/layout/hList7#3"/>
    <dgm:cxn modelId="{56F1EA3F-9BCB-415F-9CCC-592606CDD02C}" type="presParOf" srcId="{82F17E84-4E9E-4273-8E23-EDCEA66CADB3}" destId="{BF1B0CB7-765F-4724-9A42-80CA49F1ACA9}" srcOrd="11" destOrd="0" presId="urn:microsoft.com/office/officeart/2005/8/layout/hList7#3"/>
    <dgm:cxn modelId="{7152F362-A27B-4340-AFE3-390A876CFC20}" type="presParOf" srcId="{82F17E84-4E9E-4273-8E23-EDCEA66CADB3}" destId="{2CECDD26-C855-41CD-8D1E-5C270069438D}" srcOrd="12" destOrd="0" presId="urn:microsoft.com/office/officeart/2005/8/layout/hList7#3"/>
    <dgm:cxn modelId="{3C07315D-A6B0-46A9-A541-5C2A734F4E87}" type="presParOf" srcId="{2CECDD26-C855-41CD-8D1E-5C270069438D}" destId="{A601FD11-CF49-46AB-85E5-0D12A350A14E}" srcOrd="0" destOrd="0" presId="urn:microsoft.com/office/officeart/2005/8/layout/hList7#3"/>
    <dgm:cxn modelId="{7370121F-F8D6-4226-B5BB-BE3272582D3E}" type="presParOf" srcId="{2CECDD26-C855-41CD-8D1E-5C270069438D}" destId="{6D236917-5DED-4A8C-9D4A-1969445ECE2C}" srcOrd="1" destOrd="0" presId="urn:microsoft.com/office/officeart/2005/8/layout/hList7#3"/>
    <dgm:cxn modelId="{6DA4F29B-65A6-410A-9B33-3910E139E9AC}" type="presParOf" srcId="{2CECDD26-C855-41CD-8D1E-5C270069438D}" destId="{0E769E8A-1756-4B89-AD5E-5195E76625B0}" srcOrd="2" destOrd="0" presId="urn:microsoft.com/office/officeart/2005/8/layout/hList7#3"/>
    <dgm:cxn modelId="{0700A972-F124-4F4A-AD70-62E0EC9A08C7}" type="presParOf" srcId="{2CECDD26-C855-41CD-8D1E-5C270069438D}" destId="{78AD3DAB-F870-487F-876D-CE8CA54D8CD6}" srcOrd="3" destOrd="0" presId="urn:microsoft.com/office/officeart/2005/8/layout/hList7#3"/>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AA4DA21-C6AF-4585-B6AC-1E284BDEABA6}" type="doc">
      <dgm:prSet loTypeId="urn:microsoft.com/office/officeart/2005/8/layout/vList4#1" loCatId="list" qsTypeId="urn:microsoft.com/office/officeart/2005/8/quickstyle/simple1" qsCatId="simple" csTypeId="urn:microsoft.com/office/officeart/2005/8/colors/colorful4" csCatId="colorful" phldr="1"/>
      <dgm:spPr/>
      <dgm:t>
        <a:bodyPr/>
        <a:lstStyle/>
        <a:p>
          <a:endParaRPr lang="ru-RU"/>
        </a:p>
      </dgm:t>
    </dgm:pt>
    <dgm:pt modelId="{4DDD31D0-EBD2-4195-A5F1-D0DFED43A120}">
      <dgm:prSet phldrT="[Текст]" custT="1"/>
      <dgm:spPr/>
      <dgm:t>
        <a:bodyPr/>
        <a:lstStyle/>
        <a:p>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системы дошкольного образования»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дошкольных учреждений;</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семинаров для педагогических работников;</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выплата части компенсации , взимаемой за присмотр и уход за детьми;</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 по пожарной </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безопасности, по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антитеррористической деятельности и охране труда</a:t>
          </a:r>
        </a:p>
      </dgm:t>
    </dgm:pt>
    <dgm:pt modelId="{29B87795-16E8-4D9F-B451-603C92DDAB8D}" type="parTrans" cxnId="{C8415D7D-D627-4E04-A127-0C4D4CA29787}">
      <dgm:prSet/>
      <dgm:spPr/>
      <dgm:t>
        <a:bodyPr/>
        <a:lstStyle/>
        <a:p>
          <a:endParaRPr lang="ru-RU"/>
        </a:p>
      </dgm:t>
    </dgm:pt>
    <dgm:pt modelId="{FBF0FCC7-56F5-432C-BCC4-14836858A8A7}" type="sibTrans" cxnId="{C8415D7D-D627-4E04-A127-0C4D4CA29787}">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t>
        <a:bodyPr/>
        <a:lstStyle/>
        <a:p>
          <a:endParaRPr lang="ru-RU"/>
        </a:p>
      </dgm:t>
    </dgm:pt>
    <dgm:pt modelId="{0932C72A-D9FD-4BE1-8B8B-C8AF38349B6E}" type="pres">
      <dgm:prSet presAssocID="{4DDD31D0-EBD2-4195-A5F1-D0DFED43A120}" presName="comp" presStyleCnt="0"/>
      <dgm:spPr/>
    </dgm:pt>
    <dgm:pt modelId="{DC9FA5E8-934E-49AF-8AEB-47DC365CF9FF}" type="pres">
      <dgm:prSet presAssocID="{4DDD31D0-EBD2-4195-A5F1-D0DFED43A120}" presName="box" presStyleLbl="node1" presStyleIdx="0" presStyleCnt="1" custLinFactNeighborX="-1166"/>
      <dgm:spPr/>
      <dgm:t>
        <a:bodyPr/>
        <a:lstStyle/>
        <a:p>
          <a:endParaRPr lang="ru-RU"/>
        </a:p>
      </dgm:t>
    </dgm:pt>
    <dgm:pt modelId="{300F8DD8-9E51-4C68-97C5-9681980E47B0}" type="pres">
      <dgm:prSet presAssocID="{4DDD31D0-EBD2-4195-A5F1-D0DFED43A120}" presName="img" presStyleLbl="fgImgPlace1" presStyleIdx="0" presStyleCnt="1"/>
      <dgm:spPr>
        <a:blipFill rotWithShape="1">
          <a:blip xmlns:r="http://schemas.openxmlformats.org/officeDocument/2006/relationships" r:embed="rId1"/>
          <a:srcRect/>
          <a:stretch>
            <a:fillRect l="-10000" r="-10000"/>
          </a:stretch>
        </a:blipFill>
      </dgm:spPr>
    </dgm:pt>
    <dgm:pt modelId="{2C332FD5-273E-4A2F-A9EC-525D97264610}" type="pres">
      <dgm:prSet presAssocID="{4DDD31D0-EBD2-4195-A5F1-D0DFED43A120}" presName="text" presStyleLbl="node1" presStyleIdx="0" presStyleCnt="1">
        <dgm:presLayoutVars>
          <dgm:bulletEnabled val="1"/>
        </dgm:presLayoutVars>
      </dgm:prSet>
      <dgm:spPr/>
      <dgm:t>
        <a:bodyPr/>
        <a:lstStyle/>
        <a:p>
          <a:endParaRPr lang="ru-RU"/>
        </a:p>
      </dgm:t>
    </dgm:pt>
  </dgm:ptLst>
  <dgm:cxnLst>
    <dgm:cxn modelId="{C8415D7D-D627-4E04-A127-0C4D4CA29787}" srcId="{4AA4DA21-C6AF-4585-B6AC-1E284BDEABA6}" destId="{4DDD31D0-EBD2-4195-A5F1-D0DFED43A120}" srcOrd="0" destOrd="0" parTransId="{29B87795-16E8-4D9F-B451-603C92DDAB8D}" sibTransId="{FBF0FCC7-56F5-432C-BCC4-14836858A8A7}"/>
    <dgm:cxn modelId="{81016809-33B9-4CD9-8EE8-027ADF182B5F}" type="presOf" srcId="{4DDD31D0-EBD2-4195-A5F1-D0DFED43A120}" destId="{DC9FA5E8-934E-49AF-8AEB-47DC365CF9FF}" srcOrd="0" destOrd="0" presId="urn:microsoft.com/office/officeart/2005/8/layout/vList4#1"/>
    <dgm:cxn modelId="{B583BD56-4C39-44A0-81A3-C4808E16EFF3}" type="presOf" srcId="{4AA4DA21-C6AF-4585-B6AC-1E284BDEABA6}" destId="{094FF696-7D4E-4552-BC34-07CA3D2ED3E1}" srcOrd="0" destOrd="0" presId="urn:microsoft.com/office/officeart/2005/8/layout/vList4#1"/>
    <dgm:cxn modelId="{DA0C6892-F4EC-4F1B-A564-34E2A1B24809}" type="presOf" srcId="{4DDD31D0-EBD2-4195-A5F1-D0DFED43A120}" destId="{2C332FD5-273E-4A2F-A9EC-525D97264610}" srcOrd="1" destOrd="0" presId="urn:microsoft.com/office/officeart/2005/8/layout/vList4#1"/>
    <dgm:cxn modelId="{2BD6C32D-C78B-4D40-8896-8042877CEEE1}" type="presParOf" srcId="{094FF696-7D4E-4552-BC34-07CA3D2ED3E1}" destId="{0932C72A-D9FD-4BE1-8B8B-C8AF38349B6E}" srcOrd="0" destOrd="0" presId="urn:microsoft.com/office/officeart/2005/8/layout/vList4#1"/>
    <dgm:cxn modelId="{0B7F9DF1-0115-42E0-9E05-83AED88301F7}" type="presParOf" srcId="{0932C72A-D9FD-4BE1-8B8B-C8AF38349B6E}" destId="{DC9FA5E8-934E-49AF-8AEB-47DC365CF9FF}" srcOrd="0" destOrd="0" presId="urn:microsoft.com/office/officeart/2005/8/layout/vList4#1"/>
    <dgm:cxn modelId="{00205E09-D8BA-4615-8F51-EE8C964E5225}" type="presParOf" srcId="{0932C72A-D9FD-4BE1-8B8B-C8AF38349B6E}" destId="{300F8DD8-9E51-4C68-97C5-9681980E47B0}" srcOrd="1" destOrd="0" presId="urn:microsoft.com/office/officeart/2005/8/layout/vList4#1"/>
    <dgm:cxn modelId="{8BD2F5CB-2DB5-4E21-B73E-CB5A9B520246}" type="presParOf" srcId="{0932C72A-D9FD-4BE1-8B8B-C8AF38349B6E}" destId="{2C332FD5-273E-4A2F-A9EC-525D97264610}" srcOrd="2" destOrd="0" presId="urn:microsoft.com/office/officeart/2005/8/layout/vList4#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AA4DA21-C6AF-4585-B6AC-1E284BDEABA6}" type="doc">
      <dgm:prSet loTypeId="urn:microsoft.com/office/officeart/2005/8/layout/vList4#2" loCatId="list" qsTypeId="urn:microsoft.com/office/officeart/2005/8/quickstyle/simple1" qsCatId="simple" csTypeId="urn:microsoft.com/office/officeart/2005/8/colors/colorful4" csCatId="colorful" phldr="1"/>
      <dgm:spPr/>
      <dgm:t>
        <a:bodyPr/>
        <a:lstStyle/>
        <a:p>
          <a:endParaRPr lang="ru-RU"/>
        </a:p>
      </dgm:t>
    </dgm:pt>
    <dgm:pt modelId="{4DDD31D0-EBD2-4195-A5F1-D0DFED43A120}">
      <dgm:prSet phldrT="[Текст]" custT="1"/>
      <dgm:spPr>
        <a:solidFill>
          <a:schemeClr val="accent6">
            <a:lumMod val="20000"/>
            <a:lumOff val="80000"/>
          </a:schemeClr>
        </a:solidFill>
      </dgm:spPr>
      <dgm:t>
        <a:bodyPr/>
        <a:lstStyle/>
        <a:p>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общего образования»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общеобразовательных учреждений;</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доступности обучения;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мероприятий для детей школьного возраста;</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ежемесячное денежное вознаграждение за классное руководство;</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пожарной безопасности, по антитеррористической деятельности и охране труда;</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поддержка молодых </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специалистов;</a:t>
          </a:r>
        </a:p>
        <a:p>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 - проведение мероприятий по обеспечению деятельности советников директора по воспитанию и взаимодействию с детскими общественными объединениями</a:t>
          </a:r>
        </a:p>
        <a:p>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29B87795-16E8-4D9F-B451-603C92DDAB8D}" type="parTrans" cxnId="{C8415D7D-D627-4E04-A127-0C4D4CA29787}">
      <dgm:prSet/>
      <dgm:spPr/>
      <dgm:t>
        <a:bodyPr/>
        <a:lstStyle/>
        <a:p>
          <a:endParaRPr lang="ru-RU"/>
        </a:p>
      </dgm:t>
    </dgm:pt>
    <dgm:pt modelId="{FBF0FCC7-56F5-432C-BCC4-14836858A8A7}" type="sibTrans" cxnId="{C8415D7D-D627-4E04-A127-0C4D4CA29787}">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t>
        <a:bodyPr/>
        <a:lstStyle/>
        <a:p>
          <a:endParaRPr lang="ru-RU"/>
        </a:p>
      </dgm:t>
    </dgm:pt>
    <dgm:pt modelId="{0932C72A-D9FD-4BE1-8B8B-C8AF38349B6E}" type="pres">
      <dgm:prSet presAssocID="{4DDD31D0-EBD2-4195-A5F1-D0DFED43A120}" presName="comp" presStyleCnt="0"/>
      <dgm:spPr/>
    </dgm:pt>
    <dgm:pt modelId="{DC9FA5E8-934E-49AF-8AEB-47DC365CF9FF}" type="pres">
      <dgm:prSet presAssocID="{4DDD31D0-EBD2-4195-A5F1-D0DFED43A120}" presName="box" presStyleLbl="node1" presStyleIdx="0" presStyleCnt="1" custScaleY="100098" custLinFactNeighborY="-10181"/>
      <dgm:spPr/>
      <dgm:t>
        <a:bodyPr/>
        <a:lstStyle/>
        <a:p>
          <a:endParaRPr lang="ru-RU"/>
        </a:p>
      </dgm:t>
    </dgm:pt>
    <dgm:pt modelId="{300F8DD8-9E51-4C68-97C5-9681980E47B0}" type="pres">
      <dgm:prSet presAssocID="{4DDD31D0-EBD2-4195-A5F1-D0DFED43A120}" presName="img" presStyleLbl="fgImgPlace1" presStyleIdx="0" presStyleCnt="1"/>
      <dgm:spPr>
        <a:blipFill rotWithShape="1">
          <a:blip xmlns:r="http://schemas.openxmlformats.org/officeDocument/2006/relationships" r:embed="rId1"/>
          <a:srcRect/>
          <a:stretch>
            <a:fillRect l="-3000" r="-3000"/>
          </a:stretch>
        </a:blipFill>
      </dgm:spPr>
    </dgm:pt>
    <dgm:pt modelId="{2C332FD5-273E-4A2F-A9EC-525D97264610}" type="pres">
      <dgm:prSet presAssocID="{4DDD31D0-EBD2-4195-A5F1-D0DFED43A120}" presName="text" presStyleLbl="node1" presStyleIdx="0" presStyleCnt="1">
        <dgm:presLayoutVars>
          <dgm:bulletEnabled val="1"/>
        </dgm:presLayoutVars>
      </dgm:prSet>
      <dgm:spPr/>
      <dgm:t>
        <a:bodyPr/>
        <a:lstStyle/>
        <a:p>
          <a:endParaRPr lang="ru-RU"/>
        </a:p>
      </dgm:t>
    </dgm:pt>
  </dgm:ptLst>
  <dgm:cxnLst>
    <dgm:cxn modelId="{C74CD515-66E2-45AA-A1DC-21EA54CFA2BF}" type="presOf" srcId="{4DDD31D0-EBD2-4195-A5F1-D0DFED43A120}" destId="{DC9FA5E8-934E-49AF-8AEB-47DC365CF9FF}" srcOrd="0" destOrd="0" presId="urn:microsoft.com/office/officeart/2005/8/layout/vList4#2"/>
    <dgm:cxn modelId="{8BE61FA4-16E4-4695-B201-EE9B4EED9873}" type="presOf" srcId="{4AA4DA21-C6AF-4585-B6AC-1E284BDEABA6}" destId="{094FF696-7D4E-4552-BC34-07CA3D2ED3E1}" srcOrd="0" destOrd="0" presId="urn:microsoft.com/office/officeart/2005/8/layout/vList4#2"/>
    <dgm:cxn modelId="{0F346AE4-A82E-4B35-836D-DFA0C2D4E1BD}" type="presOf" srcId="{4DDD31D0-EBD2-4195-A5F1-D0DFED43A120}" destId="{2C332FD5-273E-4A2F-A9EC-525D97264610}" srcOrd="1" destOrd="0" presId="urn:microsoft.com/office/officeart/2005/8/layout/vList4#2"/>
    <dgm:cxn modelId="{C8415D7D-D627-4E04-A127-0C4D4CA29787}" srcId="{4AA4DA21-C6AF-4585-B6AC-1E284BDEABA6}" destId="{4DDD31D0-EBD2-4195-A5F1-D0DFED43A120}" srcOrd="0" destOrd="0" parTransId="{29B87795-16E8-4D9F-B451-603C92DDAB8D}" sibTransId="{FBF0FCC7-56F5-432C-BCC4-14836858A8A7}"/>
    <dgm:cxn modelId="{981FCF15-013D-4E18-BF65-8B8BDDAB488D}" type="presParOf" srcId="{094FF696-7D4E-4552-BC34-07CA3D2ED3E1}" destId="{0932C72A-D9FD-4BE1-8B8B-C8AF38349B6E}" srcOrd="0" destOrd="0" presId="urn:microsoft.com/office/officeart/2005/8/layout/vList4#2"/>
    <dgm:cxn modelId="{46E07915-83FD-4F6D-8A4D-D38CA3EEACBD}" type="presParOf" srcId="{0932C72A-D9FD-4BE1-8B8B-C8AF38349B6E}" destId="{DC9FA5E8-934E-49AF-8AEB-47DC365CF9FF}" srcOrd="0" destOrd="0" presId="urn:microsoft.com/office/officeart/2005/8/layout/vList4#2"/>
    <dgm:cxn modelId="{6580DE98-E0AE-4236-8DA7-3E52B9263BF5}" type="presParOf" srcId="{0932C72A-D9FD-4BE1-8B8B-C8AF38349B6E}" destId="{300F8DD8-9E51-4C68-97C5-9681980E47B0}" srcOrd="1" destOrd="0" presId="urn:microsoft.com/office/officeart/2005/8/layout/vList4#2"/>
    <dgm:cxn modelId="{CE4483B0-9D80-4DE3-A1DC-D988DC065B8E}" type="presParOf" srcId="{0932C72A-D9FD-4BE1-8B8B-C8AF38349B6E}" destId="{2C332FD5-273E-4A2F-A9EC-525D97264610}" srcOrd="2" destOrd="0" presId="urn:microsoft.com/office/officeart/2005/8/layout/vList4#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AA4DA21-C6AF-4585-B6AC-1E284BDEABA6}" type="doc">
      <dgm:prSet loTypeId="urn:microsoft.com/office/officeart/2005/8/layout/vList4#4" loCatId="list" qsTypeId="urn:microsoft.com/office/officeart/2005/8/quickstyle/simple1" qsCatId="simple" csTypeId="urn:microsoft.com/office/officeart/2005/8/colors/colorful4" csCatId="colorful" phldr="1"/>
      <dgm:spPr/>
      <dgm:t>
        <a:bodyPr/>
        <a:lstStyle/>
        <a:p>
          <a:endParaRPr lang="ru-RU"/>
        </a:p>
      </dgm:t>
    </dgm:pt>
    <dgm:pt modelId="{F4286E24-CB45-4ED9-8641-169544C70F0A}">
      <dgm:prSet phldrT="[Текст]" custT="1"/>
      <dgm:spPr>
        <a:solidFill>
          <a:srgbClr val="FFFF00"/>
        </a:solidFill>
      </dgm:spPr>
      <dgm:t>
        <a:bodyPr/>
        <a:lstStyle/>
        <a:p>
          <a:pPr algn="just"/>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«Организация отдыха, оздоровления и занятости детей и молодежи»</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и обеспечение системы развития отдыха, оздоровления и занятости детей и молодежи</a:t>
          </a:r>
        </a:p>
      </dgm:t>
    </dgm:pt>
    <dgm:pt modelId="{B16782BC-A3B8-43AA-A722-E1EF0D226F84}" type="parTrans" cxnId="{468B9177-D67E-42EB-867D-D142AD3E5DF1}">
      <dgm:prSet/>
      <dgm:spPr/>
      <dgm:t>
        <a:bodyPr/>
        <a:lstStyle/>
        <a:p>
          <a:endParaRPr lang="ru-RU"/>
        </a:p>
      </dgm:t>
    </dgm:pt>
    <dgm:pt modelId="{8C75237C-0AC5-4FC5-B918-B4896F0FFC41}" type="sibTrans" cxnId="{468B9177-D67E-42EB-867D-D142AD3E5DF1}">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t>
        <a:bodyPr/>
        <a:lstStyle/>
        <a:p>
          <a:endParaRPr lang="ru-RU"/>
        </a:p>
      </dgm:t>
    </dgm:pt>
    <dgm:pt modelId="{3E243E06-72FD-4F0F-870B-95C1A5F2112E}" type="pres">
      <dgm:prSet presAssocID="{F4286E24-CB45-4ED9-8641-169544C70F0A}" presName="comp" presStyleCnt="0"/>
      <dgm:spPr/>
    </dgm:pt>
    <dgm:pt modelId="{EFE786C3-0860-4348-98AE-DD91F051FABA}" type="pres">
      <dgm:prSet presAssocID="{F4286E24-CB45-4ED9-8641-169544C70F0A}" presName="box" presStyleLbl="node1" presStyleIdx="0" presStyleCnt="1" custScaleY="100098" custLinFactNeighborX="-97846" custLinFactNeighborY="-17327"/>
      <dgm:spPr/>
      <dgm:t>
        <a:bodyPr/>
        <a:lstStyle/>
        <a:p>
          <a:endParaRPr lang="ru-RU"/>
        </a:p>
      </dgm:t>
    </dgm:pt>
    <dgm:pt modelId="{B3A54806-D249-48D8-9CC4-796EAF9ADED1}" type="pres">
      <dgm:prSet presAssocID="{F4286E24-CB45-4ED9-8641-169544C70F0A}" presName="img" presStyleLbl="fgImgPlace1" presStyleIdx="0" presStyleCnt="1" custScaleX="94495"/>
      <dgm:spPr>
        <a:blipFill rotWithShape="0">
          <a:blip xmlns:r="http://schemas.openxmlformats.org/officeDocument/2006/relationships" r:embed="rId1"/>
          <a:stretch>
            <a:fillRect/>
          </a:stretch>
        </a:blipFill>
      </dgm:spPr>
      <dgm:t>
        <a:bodyPr/>
        <a:lstStyle/>
        <a:p>
          <a:endParaRPr lang="ru-RU"/>
        </a:p>
      </dgm:t>
    </dgm:pt>
    <dgm:pt modelId="{A897A18B-AA24-470F-B75C-947DCB302536}" type="pres">
      <dgm:prSet presAssocID="{F4286E24-CB45-4ED9-8641-169544C70F0A}" presName="text" presStyleLbl="node1" presStyleIdx="0" presStyleCnt="1">
        <dgm:presLayoutVars>
          <dgm:bulletEnabled val="1"/>
        </dgm:presLayoutVars>
      </dgm:prSet>
      <dgm:spPr/>
      <dgm:t>
        <a:bodyPr/>
        <a:lstStyle/>
        <a:p>
          <a:endParaRPr lang="ru-RU"/>
        </a:p>
      </dgm:t>
    </dgm:pt>
  </dgm:ptLst>
  <dgm:cxnLst>
    <dgm:cxn modelId="{8108D6BA-17DD-47D5-9AF1-1FF7EB86E27A}" type="presOf" srcId="{F4286E24-CB45-4ED9-8641-169544C70F0A}" destId="{A897A18B-AA24-470F-B75C-947DCB302536}" srcOrd="1" destOrd="0" presId="urn:microsoft.com/office/officeart/2005/8/layout/vList4#4"/>
    <dgm:cxn modelId="{E6C9BD1E-85D8-44B1-B2C0-0E76237E05DC}" type="presOf" srcId="{4AA4DA21-C6AF-4585-B6AC-1E284BDEABA6}" destId="{094FF696-7D4E-4552-BC34-07CA3D2ED3E1}" srcOrd="0" destOrd="0" presId="urn:microsoft.com/office/officeart/2005/8/layout/vList4#4"/>
    <dgm:cxn modelId="{468B9177-D67E-42EB-867D-D142AD3E5DF1}" srcId="{4AA4DA21-C6AF-4585-B6AC-1E284BDEABA6}" destId="{F4286E24-CB45-4ED9-8641-169544C70F0A}" srcOrd="0" destOrd="0" parTransId="{B16782BC-A3B8-43AA-A722-E1EF0D226F84}" sibTransId="{8C75237C-0AC5-4FC5-B918-B4896F0FFC41}"/>
    <dgm:cxn modelId="{790F379D-6939-423B-AD69-8BE411B8F684}" type="presOf" srcId="{F4286E24-CB45-4ED9-8641-169544C70F0A}" destId="{EFE786C3-0860-4348-98AE-DD91F051FABA}" srcOrd="0" destOrd="0" presId="urn:microsoft.com/office/officeart/2005/8/layout/vList4#4"/>
    <dgm:cxn modelId="{4B8BEF0A-9F94-4CEA-8EB6-E7B3A28AC7C7}" type="presParOf" srcId="{094FF696-7D4E-4552-BC34-07CA3D2ED3E1}" destId="{3E243E06-72FD-4F0F-870B-95C1A5F2112E}" srcOrd="0" destOrd="0" presId="urn:microsoft.com/office/officeart/2005/8/layout/vList4#4"/>
    <dgm:cxn modelId="{A8B843CE-D510-47B5-9DDC-60FC5863CD8A}" type="presParOf" srcId="{3E243E06-72FD-4F0F-870B-95C1A5F2112E}" destId="{EFE786C3-0860-4348-98AE-DD91F051FABA}" srcOrd="0" destOrd="0" presId="urn:microsoft.com/office/officeart/2005/8/layout/vList4#4"/>
    <dgm:cxn modelId="{349BA84C-DD8C-4B3F-B44D-C55BD4279A04}" type="presParOf" srcId="{3E243E06-72FD-4F0F-870B-95C1A5F2112E}" destId="{B3A54806-D249-48D8-9CC4-796EAF9ADED1}" srcOrd="1" destOrd="0" presId="urn:microsoft.com/office/officeart/2005/8/layout/vList4#4"/>
    <dgm:cxn modelId="{074E2204-95F5-4266-98A5-3D1EDB69E4AF}" type="presParOf" srcId="{3E243E06-72FD-4F0F-870B-95C1A5F2112E}" destId="{A897A18B-AA24-470F-B75C-947DCB302536}" srcOrd="2" destOrd="0" presId="urn:microsoft.com/office/officeart/2005/8/layout/vList4#4"/>
  </dgm:cxnLst>
  <dgm:bg/>
  <dgm:whole/>
  <dgm:extLst>
    <a:ext uri="http://schemas.microsoft.com/office/drawing/2008/diagram">
      <dsp:dataModelExt xmlns:dsp="http://schemas.microsoft.com/office/drawing/2008/diagram" xmlns="" relId="rId19"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AA4DA21-C6AF-4585-B6AC-1E284BDEABA6}" type="doc">
      <dgm:prSet loTypeId="urn:microsoft.com/office/officeart/2005/8/layout/vList4#6" loCatId="list" qsTypeId="urn:microsoft.com/office/officeart/2005/8/quickstyle/simple1" qsCatId="simple" csTypeId="urn:microsoft.com/office/officeart/2005/8/colors/colorful4" csCatId="colorful" phldr="1"/>
      <dgm:spPr/>
      <dgm:t>
        <a:bodyPr/>
        <a:lstStyle/>
        <a:p>
          <a:endParaRPr lang="ru-RU"/>
        </a:p>
      </dgm:t>
    </dgm:pt>
    <dgm:pt modelId="{F4286E24-CB45-4ED9-8641-169544C70F0A}">
      <dgm:prSet phldrT="[Текст]" custT="1"/>
      <dgm:spPr>
        <a:solidFill>
          <a:schemeClr val="accent1">
            <a:lumMod val="60000"/>
            <a:lumOff val="40000"/>
          </a:schemeClr>
        </a:solidFill>
      </dgm:spPr>
      <dgm:t>
        <a:bodyPr/>
        <a:lstStyle/>
        <a:p>
          <a:pPr algn="just"/>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«Школьное питание»</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обеспечения школьного питания.</a:t>
          </a:r>
        </a:p>
      </dgm:t>
    </dgm:pt>
    <dgm:pt modelId="{B16782BC-A3B8-43AA-A722-E1EF0D226F84}" type="parTrans" cxnId="{468B9177-D67E-42EB-867D-D142AD3E5DF1}">
      <dgm:prSet/>
      <dgm:spPr/>
      <dgm:t>
        <a:bodyPr/>
        <a:lstStyle/>
        <a:p>
          <a:endParaRPr lang="ru-RU"/>
        </a:p>
      </dgm:t>
    </dgm:pt>
    <dgm:pt modelId="{8C75237C-0AC5-4FC5-B918-B4896F0FFC41}" type="sibTrans" cxnId="{468B9177-D67E-42EB-867D-D142AD3E5DF1}">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t>
        <a:bodyPr/>
        <a:lstStyle/>
        <a:p>
          <a:endParaRPr lang="ru-RU"/>
        </a:p>
      </dgm:t>
    </dgm:pt>
    <dgm:pt modelId="{3E243E06-72FD-4F0F-870B-95C1A5F2112E}" type="pres">
      <dgm:prSet presAssocID="{F4286E24-CB45-4ED9-8641-169544C70F0A}" presName="comp" presStyleCnt="0"/>
      <dgm:spPr/>
    </dgm:pt>
    <dgm:pt modelId="{EFE786C3-0860-4348-98AE-DD91F051FABA}" type="pres">
      <dgm:prSet presAssocID="{F4286E24-CB45-4ED9-8641-169544C70F0A}" presName="box" presStyleLbl="node1" presStyleIdx="0" presStyleCnt="1" custScaleY="100098" custLinFactNeighborX="-97846" custLinFactNeighborY="-17327"/>
      <dgm:spPr/>
      <dgm:t>
        <a:bodyPr/>
        <a:lstStyle/>
        <a:p>
          <a:endParaRPr lang="ru-RU"/>
        </a:p>
      </dgm:t>
    </dgm:pt>
    <dgm:pt modelId="{B3A54806-D249-48D8-9CC4-796EAF9ADED1}" type="pres">
      <dgm:prSet presAssocID="{F4286E24-CB45-4ED9-8641-169544C70F0A}" presName="img" presStyleLbl="fgImgPlace1" presStyleIdx="0" presStyleCnt="1" custScaleX="94495"/>
      <dgm:spPr>
        <a:blipFill rotWithShape="1">
          <a:blip xmlns:r="http://schemas.openxmlformats.org/officeDocument/2006/relationships" r:embed="rId1"/>
          <a:srcRect/>
          <a:stretch>
            <a:fillRect l="-8000" r="-8000"/>
          </a:stretch>
        </a:blipFill>
      </dgm:spPr>
    </dgm:pt>
    <dgm:pt modelId="{A897A18B-AA24-470F-B75C-947DCB302536}" type="pres">
      <dgm:prSet presAssocID="{F4286E24-CB45-4ED9-8641-169544C70F0A}" presName="text" presStyleLbl="node1" presStyleIdx="0" presStyleCnt="1">
        <dgm:presLayoutVars>
          <dgm:bulletEnabled val="1"/>
        </dgm:presLayoutVars>
      </dgm:prSet>
      <dgm:spPr/>
      <dgm:t>
        <a:bodyPr/>
        <a:lstStyle/>
        <a:p>
          <a:endParaRPr lang="ru-RU"/>
        </a:p>
      </dgm:t>
    </dgm:pt>
  </dgm:ptLst>
  <dgm:cxnLst>
    <dgm:cxn modelId="{F918B5CA-19A4-4F85-A064-D2BF0010A1BF}" type="presOf" srcId="{4AA4DA21-C6AF-4585-B6AC-1E284BDEABA6}" destId="{094FF696-7D4E-4552-BC34-07CA3D2ED3E1}" srcOrd="0" destOrd="0" presId="urn:microsoft.com/office/officeart/2005/8/layout/vList4#6"/>
    <dgm:cxn modelId="{A3195F85-B988-4788-BF82-A613AC36FAC6}" type="presOf" srcId="{F4286E24-CB45-4ED9-8641-169544C70F0A}" destId="{EFE786C3-0860-4348-98AE-DD91F051FABA}" srcOrd="0" destOrd="0" presId="urn:microsoft.com/office/officeart/2005/8/layout/vList4#6"/>
    <dgm:cxn modelId="{468B9177-D67E-42EB-867D-D142AD3E5DF1}" srcId="{4AA4DA21-C6AF-4585-B6AC-1E284BDEABA6}" destId="{F4286E24-CB45-4ED9-8641-169544C70F0A}" srcOrd="0" destOrd="0" parTransId="{B16782BC-A3B8-43AA-A722-E1EF0D226F84}" sibTransId="{8C75237C-0AC5-4FC5-B918-B4896F0FFC41}"/>
    <dgm:cxn modelId="{F0554610-F714-4C2B-A113-BAFCFD221AE9}" type="presOf" srcId="{F4286E24-CB45-4ED9-8641-169544C70F0A}" destId="{A897A18B-AA24-470F-B75C-947DCB302536}" srcOrd="1" destOrd="0" presId="urn:microsoft.com/office/officeart/2005/8/layout/vList4#6"/>
    <dgm:cxn modelId="{1CB11843-4750-4DC5-8BE5-BEF4033C5F49}" type="presParOf" srcId="{094FF696-7D4E-4552-BC34-07CA3D2ED3E1}" destId="{3E243E06-72FD-4F0F-870B-95C1A5F2112E}" srcOrd="0" destOrd="0" presId="urn:microsoft.com/office/officeart/2005/8/layout/vList4#6"/>
    <dgm:cxn modelId="{F3AC627F-8471-4E2D-A712-01390D7DAC86}" type="presParOf" srcId="{3E243E06-72FD-4F0F-870B-95C1A5F2112E}" destId="{EFE786C3-0860-4348-98AE-DD91F051FABA}" srcOrd="0" destOrd="0" presId="urn:microsoft.com/office/officeart/2005/8/layout/vList4#6"/>
    <dgm:cxn modelId="{CBFBC0E1-7A49-4E57-BF18-1D658E3CC750}" type="presParOf" srcId="{3E243E06-72FD-4F0F-870B-95C1A5F2112E}" destId="{B3A54806-D249-48D8-9CC4-796EAF9ADED1}" srcOrd="1" destOrd="0" presId="urn:microsoft.com/office/officeart/2005/8/layout/vList4#6"/>
    <dgm:cxn modelId="{16982BDF-6C08-4352-A8DF-570DC8BFBBE5}" type="presParOf" srcId="{3E243E06-72FD-4F0F-870B-95C1A5F2112E}" destId="{A897A18B-AA24-470F-B75C-947DCB302536}" srcOrd="2" destOrd="0" presId="urn:microsoft.com/office/officeart/2005/8/layout/vList4#6"/>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AA4DA21-C6AF-4585-B6AC-1E284BDEABA6}" type="doc">
      <dgm:prSet loTypeId="urn:microsoft.com/office/officeart/2005/8/layout/vList4#5" loCatId="list" qsTypeId="urn:microsoft.com/office/officeart/2005/8/quickstyle/simple1" qsCatId="simple" csTypeId="urn:microsoft.com/office/officeart/2005/8/colors/colorful4" csCatId="colorful" phldr="1"/>
      <dgm:spPr/>
      <dgm:t>
        <a:bodyPr/>
        <a:lstStyle/>
        <a:p>
          <a:endParaRPr lang="ru-RU"/>
        </a:p>
      </dgm:t>
    </dgm:pt>
    <dgm:pt modelId="{F4286E24-CB45-4ED9-8641-169544C70F0A}">
      <dgm:prSet phldrT="[Текст]" custT="1"/>
      <dgm:spPr>
        <a:solidFill>
          <a:schemeClr val="accent1">
            <a:lumMod val="20000"/>
            <a:lumOff val="80000"/>
          </a:schemeClr>
        </a:solidFill>
      </dgm:spPr>
      <dgm:t>
        <a:bodyPr/>
        <a:lstStyle/>
        <a:p>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расходы на содержание КУ МОУО;</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стипендия главы;</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повышение квалификации;</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семинаров для педагогических работников;</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пожарной безопасности;</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мер социальной поддержки педагогическим работникам.</a:t>
          </a:r>
        </a:p>
      </dgm:t>
    </dgm:pt>
    <dgm:pt modelId="{8C75237C-0AC5-4FC5-B918-B4896F0FFC41}" type="sibTrans" cxnId="{468B9177-D67E-42EB-867D-D142AD3E5DF1}">
      <dgm:prSet/>
      <dgm:spPr/>
      <dgm:t>
        <a:bodyPr/>
        <a:lstStyle/>
        <a:p>
          <a:endParaRPr lang="ru-RU"/>
        </a:p>
      </dgm:t>
    </dgm:pt>
    <dgm:pt modelId="{B16782BC-A3B8-43AA-A722-E1EF0D226F84}" type="parTrans" cxnId="{468B9177-D67E-42EB-867D-D142AD3E5DF1}">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t>
        <a:bodyPr/>
        <a:lstStyle/>
        <a:p>
          <a:endParaRPr lang="ru-RU"/>
        </a:p>
      </dgm:t>
    </dgm:pt>
    <dgm:pt modelId="{3E243E06-72FD-4F0F-870B-95C1A5F2112E}" type="pres">
      <dgm:prSet presAssocID="{F4286E24-CB45-4ED9-8641-169544C70F0A}" presName="comp" presStyleCnt="0"/>
      <dgm:spPr/>
    </dgm:pt>
    <dgm:pt modelId="{EFE786C3-0860-4348-98AE-DD91F051FABA}" type="pres">
      <dgm:prSet presAssocID="{F4286E24-CB45-4ED9-8641-169544C70F0A}" presName="box" presStyleLbl="node1" presStyleIdx="0" presStyleCnt="1" custScaleY="100098" custLinFactX="-7481" custLinFactY="82450" custLinFactNeighborX="-100000" custLinFactNeighborY="100000"/>
      <dgm:spPr/>
      <dgm:t>
        <a:bodyPr/>
        <a:lstStyle/>
        <a:p>
          <a:endParaRPr lang="ru-RU"/>
        </a:p>
      </dgm:t>
    </dgm:pt>
    <dgm:pt modelId="{B3A54806-D249-48D8-9CC4-796EAF9ADED1}" type="pres">
      <dgm:prSet presAssocID="{F4286E24-CB45-4ED9-8641-169544C70F0A}" presName="img" presStyleLbl="fgImgPlace1" presStyleIdx="0" presStyleCnt="1" custScaleX="94495"/>
      <dgm:spPr>
        <a:blipFill rotWithShape="0">
          <a:blip xmlns:r="http://schemas.openxmlformats.org/officeDocument/2006/relationships" r:embed="rId1"/>
          <a:stretch>
            <a:fillRect/>
          </a:stretch>
        </a:blipFill>
      </dgm:spPr>
      <dgm:t>
        <a:bodyPr/>
        <a:lstStyle/>
        <a:p>
          <a:endParaRPr lang="ru-RU"/>
        </a:p>
      </dgm:t>
    </dgm:pt>
    <dgm:pt modelId="{A897A18B-AA24-470F-B75C-947DCB302536}" type="pres">
      <dgm:prSet presAssocID="{F4286E24-CB45-4ED9-8641-169544C70F0A}" presName="text" presStyleLbl="node1" presStyleIdx="0" presStyleCnt="1">
        <dgm:presLayoutVars>
          <dgm:bulletEnabled val="1"/>
        </dgm:presLayoutVars>
      </dgm:prSet>
      <dgm:spPr/>
      <dgm:t>
        <a:bodyPr/>
        <a:lstStyle/>
        <a:p>
          <a:endParaRPr lang="ru-RU"/>
        </a:p>
      </dgm:t>
    </dgm:pt>
  </dgm:ptLst>
  <dgm:cxnLst>
    <dgm:cxn modelId="{468B9177-D67E-42EB-867D-D142AD3E5DF1}" srcId="{4AA4DA21-C6AF-4585-B6AC-1E284BDEABA6}" destId="{F4286E24-CB45-4ED9-8641-169544C70F0A}" srcOrd="0" destOrd="0" parTransId="{B16782BC-A3B8-43AA-A722-E1EF0D226F84}" sibTransId="{8C75237C-0AC5-4FC5-B918-B4896F0FFC41}"/>
    <dgm:cxn modelId="{1EFD0E31-B5B7-4A9C-94D5-11BFBC3257DF}" type="presOf" srcId="{F4286E24-CB45-4ED9-8641-169544C70F0A}" destId="{EFE786C3-0860-4348-98AE-DD91F051FABA}" srcOrd="0" destOrd="0" presId="urn:microsoft.com/office/officeart/2005/8/layout/vList4#5"/>
    <dgm:cxn modelId="{EB44B2E1-7DC1-4714-934E-C82850E53FC7}" type="presOf" srcId="{F4286E24-CB45-4ED9-8641-169544C70F0A}" destId="{A897A18B-AA24-470F-B75C-947DCB302536}" srcOrd="1" destOrd="0" presId="urn:microsoft.com/office/officeart/2005/8/layout/vList4#5"/>
    <dgm:cxn modelId="{5F457089-BCEF-4FBB-94FE-FCD18A96ECE8}" type="presOf" srcId="{4AA4DA21-C6AF-4585-B6AC-1E284BDEABA6}" destId="{094FF696-7D4E-4552-BC34-07CA3D2ED3E1}" srcOrd="0" destOrd="0" presId="urn:microsoft.com/office/officeart/2005/8/layout/vList4#5"/>
    <dgm:cxn modelId="{94F18AB5-1DAE-42FF-B5A9-7E748F45F528}" type="presParOf" srcId="{094FF696-7D4E-4552-BC34-07CA3D2ED3E1}" destId="{3E243E06-72FD-4F0F-870B-95C1A5F2112E}" srcOrd="0" destOrd="0" presId="urn:microsoft.com/office/officeart/2005/8/layout/vList4#5"/>
    <dgm:cxn modelId="{A77F632D-2E99-4856-A8BE-0342BA34F7D5}" type="presParOf" srcId="{3E243E06-72FD-4F0F-870B-95C1A5F2112E}" destId="{EFE786C3-0860-4348-98AE-DD91F051FABA}" srcOrd="0" destOrd="0" presId="urn:microsoft.com/office/officeart/2005/8/layout/vList4#5"/>
    <dgm:cxn modelId="{6179A1CB-FDEC-45F4-9D06-B50ECC9A255E}" type="presParOf" srcId="{3E243E06-72FD-4F0F-870B-95C1A5F2112E}" destId="{B3A54806-D249-48D8-9CC4-796EAF9ADED1}" srcOrd="1" destOrd="0" presId="urn:microsoft.com/office/officeart/2005/8/layout/vList4#5"/>
    <dgm:cxn modelId="{79F1F069-0D0C-444B-B89A-D02A60032535}" type="presParOf" srcId="{3E243E06-72FD-4F0F-870B-95C1A5F2112E}" destId="{A897A18B-AA24-470F-B75C-947DCB302536}" srcOrd="2" destOrd="0" presId="urn:microsoft.com/office/officeart/2005/8/layout/vList4#5"/>
  </dgm:cxnLst>
  <dgm:bg/>
  <dgm:whole/>
  <dgm:extLst>
    <a:ext uri="http://schemas.microsoft.com/office/drawing/2008/diagram">
      <dsp:dataModelExt xmlns:dsp="http://schemas.microsoft.com/office/drawing/2008/diagram" xmlns="" relId="rId14"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64FA786-8B7A-407C-AE27-2CCC3FDF8184}" type="doc">
      <dgm:prSet loTypeId="urn:microsoft.com/office/officeart/2005/8/layout/process1" loCatId="process" qsTypeId="urn:microsoft.com/office/officeart/2005/8/quickstyle/3d2" qsCatId="3D" csTypeId="urn:microsoft.com/office/officeart/2005/8/colors/colorful4" csCatId="colorful" phldr="1"/>
      <dgm:spPr/>
    </dgm:pt>
    <dgm:pt modelId="{4252E6EA-36F4-4BEC-88CB-4AC979A8A2A1}">
      <dgm:prSet phldrT="[Текст]" custT="1"/>
      <dgm:spPr/>
      <dgm:t>
        <a:bodyPr/>
        <a:lstStyle/>
        <a:p>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2024г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3412240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dgm:t>
    </dgm:pt>
    <dgm:pt modelId="{93AA349F-9874-462C-B81B-A91E54F2F851}" type="parTrans" cxnId="{372918AA-B70E-4F59-97D5-DE571D3B7A82}">
      <dgm:prSet/>
      <dgm:spPr/>
      <dgm:t>
        <a:bodyPr/>
        <a:lstStyle/>
        <a:p>
          <a:endParaRPr lang="ru-RU"/>
        </a:p>
      </dgm:t>
    </dgm:pt>
    <dgm:pt modelId="{8BEA53CA-9673-453D-A73B-753E77925570}" type="sibTrans" cxnId="{372918AA-B70E-4F59-97D5-DE571D3B7A82}">
      <dgm:prSet/>
      <dgm:spPr/>
      <dgm:t>
        <a:bodyPr/>
        <a:lstStyle/>
        <a:p>
          <a:endParaRPr lang="ru-RU"/>
        </a:p>
      </dgm:t>
    </dgm:pt>
    <dgm:pt modelId="{C859797D-4F4C-4672-96AD-5A1BC881ECAC}">
      <dgm:prSet phldrT="[Текст]" custT="1"/>
      <dgm:spPr/>
      <dgm:t>
        <a:bodyPr/>
        <a:lstStyle/>
        <a:p>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2025г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3296751,72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dgm:t>
    </dgm:pt>
    <dgm:pt modelId="{7C0D8FBF-A2E9-481B-9EA5-08559FAD0C7D}" type="parTrans" cxnId="{DD4E98CC-20DB-4CF8-8124-FE0855EB5E91}">
      <dgm:prSet/>
      <dgm:spPr/>
      <dgm:t>
        <a:bodyPr/>
        <a:lstStyle/>
        <a:p>
          <a:endParaRPr lang="ru-RU"/>
        </a:p>
      </dgm:t>
    </dgm:pt>
    <dgm:pt modelId="{AB6CED90-223C-41EB-9505-3211B0C4CD0B}" type="sibTrans" cxnId="{DD4E98CC-20DB-4CF8-8124-FE0855EB5E91}">
      <dgm:prSet/>
      <dgm:spPr/>
      <dgm:t>
        <a:bodyPr/>
        <a:lstStyle/>
        <a:p>
          <a:endParaRPr lang="ru-RU"/>
        </a:p>
      </dgm:t>
    </dgm:pt>
    <dgm:pt modelId="{D6EFADA6-0719-4832-88F1-E8B854F26987}">
      <dgm:prSet phldrT="[Текст]" custT="1"/>
      <dgm:spPr/>
      <dgm:t>
        <a:bodyPr/>
        <a:lstStyle/>
        <a:p>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2026г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3435845,92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dgm:t>
    </dgm:pt>
    <dgm:pt modelId="{2842B6D6-BBFB-40D8-9827-190ED6F13FE1}" type="parTrans" cxnId="{0316F693-0ACF-4E44-8654-C92D863225B8}">
      <dgm:prSet/>
      <dgm:spPr/>
      <dgm:t>
        <a:bodyPr/>
        <a:lstStyle/>
        <a:p>
          <a:endParaRPr lang="ru-RU"/>
        </a:p>
      </dgm:t>
    </dgm:pt>
    <dgm:pt modelId="{0E32AD3E-6CE7-4E7C-A319-33D5F1466F9A}" type="sibTrans" cxnId="{0316F693-0ACF-4E44-8654-C92D863225B8}">
      <dgm:prSet/>
      <dgm:spPr/>
      <dgm:t>
        <a:bodyPr/>
        <a:lstStyle/>
        <a:p>
          <a:endParaRPr lang="ru-RU"/>
        </a:p>
      </dgm:t>
    </dgm:pt>
    <dgm:pt modelId="{E120ADD6-89EB-441E-A6AC-AFD59301B6CF}" type="pres">
      <dgm:prSet presAssocID="{464FA786-8B7A-407C-AE27-2CCC3FDF8184}" presName="Name0" presStyleCnt="0">
        <dgm:presLayoutVars>
          <dgm:dir/>
          <dgm:resizeHandles val="exact"/>
        </dgm:presLayoutVars>
      </dgm:prSet>
      <dgm:spPr/>
    </dgm:pt>
    <dgm:pt modelId="{E88BA849-F020-4B68-808B-110BE9FC5715}" type="pres">
      <dgm:prSet presAssocID="{4252E6EA-36F4-4BEC-88CB-4AC979A8A2A1}" presName="node" presStyleLbl="node1" presStyleIdx="0" presStyleCnt="3">
        <dgm:presLayoutVars>
          <dgm:bulletEnabled val="1"/>
        </dgm:presLayoutVars>
      </dgm:prSet>
      <dgm:spPr/>
      <dgm:t>
        <a:bodyPr/>
        <a:lstStyle/>
        <a:p>
          <a:endParaRPr lang="ru-RU"/>
        </a:p>
      </dgm:t>
    </dgm:pt>
    <dgm:pt modelId="{B429B1F1-AE15-4684-913A-5415E93B3698}" type="pres">
      <dgm:prSet presAssocID="{8BEA53CA-9673-453D-A73B-753E77925570}" presName="sibTrans" presStyleLbl="sibTrans2D1" presStyleIdx="0" presStyleCnt="2"/>
      <dgm:spPr/>
      <dgm:t>
        <a:bodyPr/>
        <a:lstStyle/>
        <a:p>
          <a:endParaRPr lang="ru-RU"/>
        </a:p>
      </dgm:t>
    </dgm:pt>
    <dgm:pt modelId="{C88F7755-6C1B-443D-A4C9-72527EAF4819}" type="pres">
      <dgm:prSet presAssocID="{8BEA53CA-9673-453D-A73B-753E77925570}" presName="connectorText" presStyleLbl="sibTrans2D1" presStyleIdx="0" presStyleCnt="2"/>
      <dgm:spPr/>
      <dgm:t>
        <a:bodyPr/>
        <a:lstStyle/>
        <a:p>
          <a:endParaRPr lang="ru-RU"/>
        </a:p>
      </dgm:t>
    </dgm:pt>
    <dgm:pt modelId="{1DE79F66-6F26-4AB4-81A5-D6C59DD0FC32}" type="pres">
      <dgm:prSet presAssocID="{C859797D-4F4C-4672-96AD-5A1BC881ECAC}" presName="node" presStyleLbl="node1" presStyleIdx="1" presStyleCnt="3">
        <dgm:presLayoutVars>
          <dgm:bulletEnabled val="1"/>
        </dgm:presLayoutVars>
      </dgm:prSet>
      <dgm:spPr/>
      <dgm:t>
        <a:bodyPr/>
        <a:lstStyle/>
        <a:p>
          <a:endParaRPr lang="ru-RU"/>
        </a:p>
      </dgm:t>
    </dgm:pt>
    <dgm:pt modelId="{6D6FF3AC-B06D-4253-B736-281BE5283F36}" type="pres">
      <dgm:prSet presAssocID="{AB6CED90-223C-41EB-9505-3211B0C4CD0B}" presName="sibTrans" presStyleLbl="sibTrans2D1" presStyleIdx="1" presStyleCnt="2"/>
      <dgm:spPr/>
      <dgm:t>
        <a:bodyPr/>
        <a:lstStyle/>
        <a:p>
          <a:endParaRPr lang="ru-RU"/>
        </a:p>
      </dgm:t>
    </dgm:pt>
    <dgm:pt modelId="{0EB76A52-C6B7-4D2B-8AAA-CEC025FE07A0}" type="pres">
      <dgm:prSet presAssocID="{AB6CED90-223C-41EB-9505-3211B0C4CD0B}" presName="connectorText" presStyleLbl="sibTrans2D1" presStyleIdx="1" presStyleCnt="2"/>
      <dgm:spPr/>
      <dgm:t>
        <a:bodyPr/>
        <a:lstStyle/>
        <a:p>
          <a:endParaRPr lang="ru-RU"/>
        </a:p>
      </dgm:t>
    </dgm:pt>
    <dgm:pt modelId="{E2EFA43D-DB00-4C42-BBAF-195D1D3943F9}" type="pres">
      <dgm:prSet presAssocID="{D6EFADA6-0719-4832-88F1-E8B854F26987}" presName="node" presStyleLbl="node1" presStyleIdx="2" presStyleCnt="3">
        <dgm:presLayoutVars>
          <dgm:bulletEnabled val="1"/>
        </dgm:presLayoutVars>
      </dgm:prSet>
      <dgm:spPr/>
      <dgm:t>
        <a:bodyPr/>
        <a:lstStyle/>
        <a:p>
          <a:endParaRPr lang="ru-RU"/>
        </a:p>
      </dgm:t>
    </dgm:pt>
  </dgm:ptLst>
  <dgm:cxnLst>
    <dgm:cxn modelId="{232F8464-6713-4C58-A18F-B709C8753260}" type="presOf" srcId="{AB6CED90-223C-41EB-9505-3211B0C4CD0B}" destId="{6D6FF3AC-B06D-4253-B736-281BE5283F36}" srcOrd="0" destOrd="0" presId="urn:microsoft.com/office/officeart/2005/8/layout/process1"/>
    <dgm:cxn modelId="{95055A4F-11DA-46BE-BBE2-F85635E345A2}" type="presOf" srcId="{4252E6EA-36F4-4BEC-88CB-4AC979A8A2A1}" destId="{E88BA849-F020-4B68-808B-110BE9FC5715}" srcOrd="0" destOrd="0" presId="urn:microsoft.com/office/officeart/2005/8/layout/process1"/>
    <dgm:cxn modelId="{E607C04B-CC7F-4EAF-8E3C-3F8E0A199D98}" type="presOf" srcId="{AB6CED90-223C-41EB-9505-3211B0C4CD0B}" destId="{0EB76A52-C6B7-4D2B-8AAA-CEC025FE07A0}" srcOrd="1" destOrd="0" presId="urn:microsoft.com/office/officeart/2005/8/layout/process1"/>
    <dgm:cxn modelId="{372918AA-B70E-4F59-97D5-DE571D3B7A82}" srcId="{464FA786-8B7A-407C-AE27-2CCC3FDF8184}" destId="{4252E6EA-36F4-4BEC-88CB-4AC979A8A2A1}" srcOrd="0" destOrd="0" parTransId="{93AA349F-9874-462C-B81B-A91E54F2F851}" sibTransId="{8BEA53CA-9673-453D-A73B-753E77925570}"/>
    <dgm:cxn modelId="{8AA85A9E-E1B6-45B9-BBB7-8808476317E1}" type="presOf" srcId="{8BEA53CA-9673-453D-A73B-753E77925570}" destId="{C88F7755-6C1B-443D-A4C9-72527EAF4819}" srcOrd="1" destOrd="0" presId="urn:microsoft.com/office/officeart/2005/8/layout/process1"/>
    <dgm:cxn modelId="{0316F693-0ACF-4E44-8654-C92D863225B8}" srcId="{464FA786-8B7A-407C-AE27-2CCC3FDF8184}" destId="{D6EFADA6-0719-4832-88F1-E8B854F26987}" srcOrd="2" destOrd="0" parTransId="{2842B6D6-BBFB-40D8-9827-190ED6F13FE1}" sibTransId="{0E32AD3E-6CE7-4E7C-A319-33D5F1466F9A}"/>
    <dgm:cxn modelId="{A1BA07CE-C820-470D-B471-F77BDA3398CB}" type="presOf" srcId="{464FA786-8B7A-407C-AE27-2CCC3FDF8184}" destId="{E120ADD6-89EB-441E-A6AC-AFD59301B6CF}" srcOrd="0" destOrd="0" presId="urn:microsoft.com/office/officeart/2005/8/layout/process1"/>
    <dgm:cxn modelId="{DD4E98CC-20DB-4CF8-8124-FE0855EB5E91}" srcId="{464FA786-8B7A-407C-AE27-2CCC3FDF8184}" destId="{C859797D-4F4C-4672-96AD-5A1BC881ECAC}" srcOrd="1" destOrd="0" parTransId="{7C0D8FBF-A2E9-481B-9EA5-08559FAD0C7D}" sibTransId="{AB6CED90-223C-41EB-9505-3211B0C4CD0B}"/>
    <dgm:cxn modelId="{8707F875-F87C-4274-A9E6-502DC3454B64}" type="presOf" srcId="{C859797D-4F4C-4672-96AD-5A1BC881ECAC}" destId="{1DE79F66-6F26-4AB4-81A5-D6C59DD0FC32}" srcOrd="0" destOrd="0" presId="urn:microsoft.com/office/officeart/2005/8/layout/process1"/>
    <dgm:cxn modelId="{FDA0586B-ADDC-4B54-9B06-D7C9EEE16D10}" type="presOf" srcId="{8BEA53CA-9673-453D-A73B-753E77925570}" destId="{B429B1F1-AE15-4684-913A-5415E93B3698}" srcOrd="0" destOrd="0" presId="urn:microsoft.com/office/officeart/2005/8/layout/process1"/>
    <dgm:cxn modelId="{1B4A1E04-4120-42F9-98BD-AAE9EF31DC0D}" type="presOf" srcId="{D6EFADA6-0719-4832-88F1-E8B854F26987}" destId="{E2EFA43D-DB00-4C42-BBAF-195D1D3943F9}" srcOrd="0" destOrd="0" presId="urn:microsoft.com/office/officeart/2005/8/layout/process1"/>
    <dgm:cxn modelId="{FBC8053A-3158-4262-B801-571AF0C565D3}" type="presParOf" srcId="{E120ADD6-89EB-441E-A6AC-AFD59301B6CF}" destId="{E88BA849-F020-4B68-808B-110BE9FC5715}" srcOrd="0" destOrd="0" presId="urn:microsoft.com/office/officeart/2005/8/layout/process1"/>
    <dgm:cxn modelId="{CF8D0ECC-AA07-45AB-9629-90CAB88F1709}" type="presParOf" srcId="{E120ADD6-89EB-441E-A6AC-AFD59301B6CF}" destId="{B429B1F1-AE15-4684-913A-5415E93B3698}" srcOrd="1" destOrd="0" presId="urn:microsoft.com/office/officeart/2005/8/layout/process1"/>
    <dgm:cxn modelId="{28DE354C-AF35-42BD-9575-3B6711772362}" type="presParOf" srcId="{B429B1F1-AE15-4684-913A-5415E93B3698}" destId="{C88F7755-6C1B-443D-A4C9-72527EAF4819}" srcOrd="0" destOrd="0" presId="urn:microsoft.com/office/officeart/2005/8/layout/process1"/>
    <dgm:cxn modelId="{60DE6904-2D0E-40F0-94B7-DCFE27924911}" type="presParOf" srcId="{E120ADD6-89EB-441E-A6AC-AFD59301B6CF}" destId="{1DE79F66-6F26-4AB4-81A5-D6C59DD0FC32}" srcOrd="2" destOrd="0" presId="urn:microsoft.com/office/officeart/2005/8/layout/process1"/>
    <dgm:cxn modelId="{B94BC3E1-0D6D-4BDE-9267-459651EB46F1}" type="presParOf" srcId="{E120ADD6-89EB-441E-A6AC-AFD59301B6CF}" destId="{6D6FF3AC-B06D-4253-B736-281BE5283F36}" srcOrd="3" destOrd="0" presId="urn:microsoft.com/office/officeart/2005/8/layout/process1"/>
    <dgm:cxn modelId="{7A38053E-96B4-4A5E-809D-B11FE6057EB5}" type="presParOf" srcId="{6D6FF3AC-B06D-4253-B736-281BE5283F36}" destId="{0EB76A52-C6B7-4D2B-8AAA-CEC025FE07A0}" srcOrd="0" destOrd="0" presId="urn:microsoft.com/office/officeart/2005/8/layout/process1"/>
    <dgm:cxn modelId="{AFCB76A4-2BFC-4D87-8055-B3AD01DBF8DD}" type="presParOf" srcId="{E120ADD6-89EB-441E-A6AC-AFD59301B6CF}" destId="{E2EFA43D-DB00-4C42-BBAF-195D1D3943F9}" srcOrd="4" destOrd="0" presId="urn:microsoft.com/office/officeart/2005/8/layout/process1"/>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9E3AB2C5-558D-412A-A86E-7B7A6C40C874}" type="doc">
      <dgm:prSet loTypeId="urn:microsoft.com/office/officeart/2005/8/layout/pList2#4" loCatId="list" qsTypeId="urn:microsoft.com/office/officeart/2005/8/quickstyle/simple1" qsCatId="simple" csTypeId="urn:microsoft.com/office/officeart/2005/8/colors/accent1_2" csCatId="accent1" phldr="1"/>
      <dgm:spPr/>
    </dgm:pt>
    <dgm:pt modelId="{D6ABBDFC-079B-450E-BCC8-8C40AD709D3A}">
      <dgm:prSet phldrT="[Текст]" custT="1"/>
      <dgm:spPr>
        <a:solidFill>
          <a:schemeClr val="accent4">
            <a:lumMod val="60000"/>
            <a:lumOff val="40000"/>
          </a:schemeClr>
        </a:solidFill>
      </dgm:spPr>
      <dgm: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-приобретение </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инвентаря для массового спорта;</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-физкультурно-оздоровительная, спортивно-массовая  работа с населением ;</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-участие в соревнованиях;</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-укрепление спортивной базы округа</a:t>
          </a:r>
        </a:p>
      </dgm:t>
    </dgm:pt>
    <dgm:pt modelId="{AC03E68D-D3CB-46CB-AB55-FE267C460EF7}" type="parTrans" cxnId="{11F53D2C-71ED-46F2-9453-E42C3791F56B}">
      <dgm:prSet/>
      <dgm:spPr/>
      <dgm:t>
        <a:bodyPr/>
        <a:lstStyle/>
        <a:p>
          <a:endParaRPr lang="ru-RU"/>
        </a:p>
      </dgm:t>
    </dgm:pt>
    <dgm:pt modelId="{06AC57AB-C4BF-42A5-B41E-8E09D06646FB}" type="sibTrans" cxnId="{11F53D2C-71ED-46F2-9453-E42C3791F56B}">
      <dgm:prSet/>
      <dgm:spPr/>
      <dgm:t>
        <a:bodyPr/>
        <a:lstStyle/>
        <a:p>
          <a:endParaRPr lang="ru-RU"/>
        </a:p>
      </dgm:t>
    </dgm:pt>
    <dgm:pt modelId="{F982FE5A-5DF2-4BA6-9AAB-C0E28F2C2FBF}">
      <dgm:prSet phldrT="[Текст]" custT="1"/>
      <dgm:spPr>
        <a:solidFill>
          <a:schemeClr val="accent4">
            <a:lumMod val="60000"/>
            <a:lumOff val="4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культурно – познавательный туризм</a:t>
          </a:r>
        </a:p>
      </dgm:t>
    </dgm:pt>
    <dgm:pt modelId="{2A7D4308-6297-4F98-8B68-E5E7DB9FD38D}" type="parTrans" cxnId="{111EDE4F-269F-43A3-BB49-98F7B395A42E}">
      <dgm:prSet/>
      <dgm:spPr/>
      <dgm:t>
        <a:bodyPr/>
        <a:lstStyle/>
        <a:p>
          <a:endParaRPr lang="ru-RU"/>
        </a:p>
      </dgm:t>
    </dgm:pt>
    <dgm:pt modelId="{D57B4E00-3DC0-4411-97B0-B2C6CB00D1F7}" type="sibTrans" cxnId="{111EDE4F-269F-43A3-BB49-98F7B395A42E}">
      <dgm:prSet/>
      <dgm:spPr/>
      <dgm:t>
        <a:bodyPr/>
        <a:lstStyle/>
        <a:p>
          <a:endParaRPr lang="ru-RU"/>
        </a:p>
      </dgm:t>
    </dgm:pt>
    <dgm:pt modelId="{DB337692-A45C-40EC-BF16-8A9370F96E8B}" type="pres">
      <dgm:prSet presAssocID="{9E3AB2C5-558D-412A-A86E-7B7A6C40C874}" presName="Name0" presStyleCnt="0">
        <dgm:presLayoutVars>
          <dgm:dir/>
          <dgm:resizeHandles val="exact"/>
        </dgm:presLayoutVars>
      </dgm:prSet>
      <dgm:spPr/>
    </dgm:pt>
    <dgm:pt modelId="{1B6CDBF5-BDB2-474A-97C0-91F079BB2C6B}" type="pres">
      <dgm:prSet presAssocID="{9E3AB2C5-558D-412A-A86E-7B7A6C40C874}" presName="bkgdShp" presStyleLbl="alignAccFollowNode1" presStyleIdx="0" presStyleCnt="1"/>
      <dgm:spPr/>
    </dgm:pt>
    <dgm:pt modelId="{7416802F-747A-42C6-8E74-6891B0FB7BDE}" type="pres">
      <dgm:prSet presAssocID="{9E3AB2C5-558D-412A-A86E-7B7A6C40C874}" presName="linComp" presStyleCnt="0"/>
      <dgm:spPr/>
    </dgm:pt>
    <dgm:pt modelId="{4EA313A6-B1E9-4899-A610-2807FE7C42DD}" type="pres">
      <dgm:prSet presAssocID="{D6ABBDFC-079B-450E-BCC8-8C40AD709D3A}" presName="compNode" presStyleCnt="0"/>
      <dgm:spPr/>
    </dgm:pt>
    <dgm:pt modelId="{3AA3B9FF-04D8-43D4-A2ED-BB30D8FE33BB}" type="pres">
      <dgm:prSet presAssocID="{D6ABBDFC-079B-450E-BCC8-8C40AD709D3A}" presName="node" presStyleLbl="node1" presStyleIdx="0" presStyleCnt="2">
        <dgm:presLayoutVars>
          <dgm:bulletEnabled val="1"/>
        </dgm:presLayoutVars>
      </dgm:prSet>
      <dgm:spPr/>
      <dgm:t>
        <a:bodyPr/>
        <a:lstStyle/>
        <a:p>
          <a:endParaRPr lang="ru-RU"/>
        </a:p>
      </dgm:t>
    </dgm:pt>
    <dgm:pt modelId="{9939293A-821F-4B64-99C0-A09998E8A452}" type="pres">
      <dgm:prSet presAssocID="{D6ABBDFC-079B-450E-BCC8-8C40AD709D3A}" presName="invisiNode" presStyleLbl="node1" presStyleIdx="0" presStyleCnt="2"/>
      <dgm:spPr/>
    </dgm:pt>
    <dgm:pt modelId="{7B6FB724-309E-44F3-B26C-FB03415BF54F}" type="pres">
      <dgm:prSet presAssocID="{D6ABBDFC-079B-450E-BCC8-8C40AD709D3A}" presName="imagNode" presStyleLbl="fgImgPlace1" presStyleIdx="0" presStyleCnt="2"/>
      <dgm:spPr>
        <a:blipFill rotWithShape="0">
          <a:blip xmlns:r="http://schemas.openxmlformats.org/officeDocument/2006/relationships" r:embed="rId1"/>
          <a:stretch>
            <a:fillRect/>
          </a:stretch>
        </a:blipFill>
      </dgm:spPr>
    </dgm:pt>
    <dgm:pt modelId="{253C277C-9B48-485D-9584-E1CC880A5E9A}" type="pres">
      <dgm:prSet presAssocID="{06AC57AB-C4BF-42A5-B41E-8E09D06646FB}" presName="sibTrans" presStyleLbl="sibTrans2D1" presStyleIdx="0" presStyleCnt="0"/>
      <dgm:spPr/>
      <dgm:t>
        <a:bodyPr/>
        <a:lstStyle/>
        <a:p>
          <a:endParaRPr lang="ru-RU"/>
        </a:p>
      </dgm:t>
    </dgm:pt>
    <dgm:pt modelId="{04265A38-B36D-4ECE-9074-DD373380A857}" type="pres">
      <dgm:prSet presAssocID="{F982FE5A-5DF2-4BA6-9AAB-C0E28F2C2FBF}" presName="compNode" presStyleCnt="0"/>
      <dgm:spPr/>
    </dgm:pt>
    <dgm:pt modelId="{08B1F622-1407-4D80-8986-09A24DA62CD7}" type="pres">
      <dgm:prSet presAssocID="{F982FE5A-5DF2-4BA6-9AAB-C0E28F2C2FBF}" presName="node" presStyleLbl="node1" presStyleIdx="1" presStyleCnt="2">
        <dgm:presLayoutVars>
          <dgm:bulletEnabled val="1"/>
        </dgm:presLayoutVars>
      </dgm:prSet>
      <dgm:spPr/>
      <dgm:t>
        <a:bodyPr/>
        <a:lstStyle/>
        <a:p>
          <a:endParaRPr lang="ru-RU"/>
        </a:p>
      </dgm:t>
    </dgm:pt>
    <dgm:pt modelId="{C8E252D9-A1DB-4589-BDC4-8D6CB24D10C3}" type="pres">
      <dgm:prSet presAssocID="{F982FE5A-5DF2-4BA6-9AAB-C0E28F2C2FBF}" presName="invisiNode" presStyleLbl="node1" presStyleIdx="1" presStyleCnt="2"/>
      <dgm:spPr/>
    </dgm:pt>
    <dgm:pt modelId="{4BF442B8-7F3E-4FC0-8809-A7AA36C34F0D}" type="pres">
      <dgm:prSet presAssocID="{F982FE5A-5DF2-4BA6-9AAB-C0E28F2C2FBF}" presName="imagNode" presStyleLbl="fgImgPlace1" presStyleIdx="1" presStyleCnt="2"/>
      <dgm:spPr>
        <a:blipFill rotWithShape="0">
          <a:blip xmlns:r="http://schemas.openxmlformats.org/officeDocument/2006/relationships" r:embed="rId2"/>
          <a:stretch>
            <a:fillRect/>
          </a:stretch>
        </a:blipFill>
      </dgm:spPr>
    </dgm:pt>
  </dgm:ptLst>
  <dgm:cxnLst>
    <dgm:cxn modelId="{111EDE4F-269F-43A3-BB49-98F7B395A42E}" srcId="{9E3AB2C5-558D-412A-A86E-7B7A6C40C874}" destId="{F982FE5A-5DF2-4BA6-9AAB-C0E28F2C2FBF}" srcOrd="1" destOrd="0" parTransId="{2A7D4308-6297-4F98-8B68-E5E7DB9FD38D}" sibTransId="{D57B4E00-3DC0-4411-97B0-B2C6CB00D1F7}"/>
    <dgm:cxn modelId="{03E1DDCD-DFEA-4420-AF05-CEAE143A5F57}" type="presOf" srcId="{06AC57AB-C4BF-42A5-B41E-8E09D06646FB}" destId="{253C277C-9B48-485D-9584-E1CC880A5E9A}" srcOrd="0" destOrd="0" presId="urn:microsoft.com/office/officeart/2005/8/layout/pList2#4"/>
    <dgm:cxn modelId="{300F863E-FBF8-4544-A7D6-D9A5B164B1E6}" type="presOf" srcId="{9E3AB2C5-558D-412A-A86E-7B7A6C40C874}" destId="{DB337692-A45C-40EC-BF16-8A9370F96E8B}" srcOrd="0" destOrd="0" presId="urn:microsoft.com/office/officeart/2005/8/layout/pList2#4"/>
    <dgm:cxn modelId="{1056A2A0-3CAD-4FB0-A0F6-0654C33EA41B}" type="presOf" srcId="{F982FE5A-5DF2-4BA6-9AAB-C0E28F2C2FBF}" destId="{08B1F622-1407-4D80-8986-09A24DA62CD7}" srcOrd="0" destOrd="0" presId="urn:microsoft.com/office/officeart/2005/8/layout/pList2#4"/>
    <dgm:cxn modelId="{D28AC1B7-D888-49D2-9FBA-6CF3BC3BB3D2}" type="presOf" srcId="{D6ABBDFC-079B-450E-BCC8-8C40AD709D3A}" destId="{3AA3B9FF-04D8-43D4-A2ED-BB30D8FE33BB}" srcOrd="0" destOrd="0" presId="urn:microsoft.com/office/officeart/2005/8/layout/pList2#4"/>
    <dgm:cxn modelId="{11F53D2C-71ED-46F2-9453-E42C3791F56B}" srcId="{9E3AB2C5-558D-412A-A86E-7B7A6C40C874}" destId="{D6ABBDFC-079B-450E-BCC8-8C40AD709D3A}" srcOrd="0" destOrd="0" parTransId="{AC03E68D-D3CB-46CB-AB55-FE267C460EF7}" sibTransId="{06AC57AB-C4BF-42A5-B41E-8E09D06646FB}"/>
    <dgm:cxn modelId="{F0887C6F-54AD-4BD8-AD0B-DEB9C5DFD4AB}" type="presParOf" srcId="{DB337692-A45C-40EC-BF16-8A9370F96E8B}" destId="{1B6CDBF5-BDB2-474A-97C0-91F079BB2C6B}" srcOrd="0" destOrd="0" presId="urn:microsoft.com/office/officeart/2005/8/layout/pList2#4"/>
    <dgm:cxn modelId="{8272607C-86B5-4846-A3C9-9E56CB73BF6F}" type="presParOf" srcId="{DB337692-A45C-40EC-BF16-8A9370F96E8B}" destId="{7416802F-747A-42C6-8E74-6891B0FB7BDE}" srcOrd="1" destOrd="0" presId="urn:microsoft.com/office/officeart/2005/8/layout/pList2#4"/>
    <dgm:cxn modelId="{9E097B28-E91B-4D19-A8E1-9A3165ED35A7}" type="presParOf" srcId="{7416802F-747A-42C6-8E74-6891B0FB7BDE}" destId="{4EA313A6-B1E9-4899-A610-2807FE7C42DD}" srcOrd="0" destOrd="0" presId="urn:microsoft.com/office/officeart/2005/8/layout/pList2#4"/>
    <dgm:cxn modelId="{1A4BF696-0AC7-48DD-B382-640CD0FAE42F}" type="presParOf" srcId="{4EA313A6-B1E9-4899-A610-2807FE7C42DD}" destId="{3AA3B9FF-04D8-43D4-A2ED-BB30D8FE33BB}" srcOrd="0" destOrd="0" presId="urn:microsoft.com/office/officeart/2005/8/layout/pList2#4"/>
    <dgm:cxn modelId="{28524445-8FEC-4FB2-98C1-5DADDF4FE97A}" type="presParOf" srcId="{4EA313A6-B1E9-4899-A610-2807FE7C42DD}" destId="{9939293A-821F-4B64-99C0-A09998E8A452}" srcOrd="1" destOrd="0" presId="urn:microsoft.com/office/officeart/2005/8/layout/pList2#4"/>
    <dgm:cxn modelId="{42C663D7-7CAD-4A1F-A0D1-DCB9688D2880}" type="presParOf" srcId="{4EA313A6-B1E9-4899-A610-2807FE7C42DD}" destId="{7B6FB724-309E-44F3-B26C-FB03415BF54F}" srcOrd="2" destOrd="0" presId="urn:microsoft.com/office/officeart/2005/8/layout/pList2#4"/>
    <dgm:cxn modelId="{2FCEFD4C-129A-4520-AC06-491EF86847EC}" type="presParOf" srcId="{7416802F-747A-42C6-8E74-6891B0FB7BDE}" destId="{253C277C-9B48-485D-9584-E1CC880A5E9A}" srcOrd="1" destOrd="0" presId="urn:microsoft.com/office/officeart/2005/8/layout/pList2#4"/>
    <dgm:cxn modelId="{B1B92630-44F2-41B0-93C4-3689CAA498D5}" type="presParOf" srcId="{7416802F-747A-42C6-8E74-6891B0FB7BDE}" destId="{04265A38-B36D-4ECE-9074-DD373380A857}" srcOrd="2" destOrd="0" presId="urn:microsoft.com/office/officeart/2005/8/layout/pList2#4"/>
    <dgm:cxn modelId="{4CC68EC0-DC48-46A4-913D-E6C4E6DC854A}" type="presParOf" srcId="{04265A38-B36D-4ECE-9074-DD373380A857}" destId="{08B1F622-1407-4D80-8986-09A24DA62CD7}" srcOrd="0" destOrd="0" presId="urn:microsoft.com/office/officeart/2005/8/layout/pList2#4"/>
    <dgm:cxn modelId="{51516452-2448-4B0C-83CF-E7490A47DC31}" type="presParOf" srcId="{04265A38-B36D-4ECE-9074-DD373380A857}" destId="{C8E252D9-A1DB-4589-BDC4-8D6CB24D10C3}" srcOrd="1" destOrd="0" presId="urn:microsoft.com/office/officeart/2005/8/layout/pList2#4"/>
    <dgm:cxn modelId="{1D16DEBC-BE8E-4235-BA2C-68EDBB23C52C}" type="presParOf" srcId="{04265A38-B36D-4ECE-9074-DD373380A857}" destId="{4BF442B8-7F3E-4FC0-8809-A7AA36C34F0D}" srcOrd="2" destOrd="0" presId="urn:microsoft.com/office/officeart/2005/8/layout/pList2#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17C446C-25D5-444C-9F3E-856A5EAB025D}">
      <dsp:nvSpPr>
        <dsp:cNvPr id="0" name=""/>
        <dsp:cNvSpPr/>
      </dsp:nvSpPr>
      <dsp:spPr>
        <a:xfrm>
          <a:off x="1267" y="0"/>
          <a:ext cx="1328662" cy="2104221"/>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kern="1200" dirty="0">
              <a:solidFill>
                <a:schemeClr val="tx2">
                  <a:lumMod val="50000"/>
                </a:schemeClr>
              </a:solidFill>
              <a:latin typeface="Times New Roman" panose="02020603050405020304" pitchFamily="18" charset="0"/>
              <a:cs typeface="Times New Roman" panose="02020603050405020304" pitchFamily="18" charset="0"/>
            </a:rPr>
            <a:t>финансовый орган администрации </a:t>
          </a:r>
          <a:r>
            <a:rPr lang="ru-RU" sz="1000" kern="1200" dirty="0" err="1">
              <a:solidFill>
                <a:schemeClr val="tx2">
                  <a:lumMod val="50000"/>
                </a:schemeClr>
              </a:solidFill>
              <a:latin typeface="Times New Roman" panose="02020603050405020304" pitchFamily="18" charset="0"/>
              <a:cs typeface="Times New Roman" panose="02020603050405020304" pitchFamily="18" charset="0"/>
            </a:rPr>
            <a:t>Анучинского</a:t>
          </a:r>
          <a:r>
            <a:rPr lang="ru-RU" sz="1000" kern="1200" dirty="0">
              <a:solidFill>
                <a:schemeClr val="tx2">
                  <a:lumMod val="50000"/>
                </a:schemeClr>
              </a:solidFill>
              <a:latin typeface="Times New Roman" panose="02020603050405020304" pitchFamily="18" charset="0"/>
              <a:cs typeface="Times New Roman" panose="02020603050405020304" pitchFamily="18" charset="0"/>
            </a:rPr>
            <a:t> муниципального округа </a:t>
          </a:r>
        </a:p>
      </dsp:txBody>
      <dsp:txXfrm>
        <a:off x="1267" y="841688"/>
        <a:ext cx="1328662" cy="841688"/>
      </dsp:txXfrm>
    </dsp:sp>
    <dsp:sp modelId="{9D60A133-44E8-455A-AD65-0DC842A54EF2}">
      <dsp:nvSpPr>
        <dsp:cNvPr id="0" name=""/>
        <dsp:cNvSpPr/>
      </dsp:nvSpPr>
      <dsp:spPr>
        <a:xfrm>
          <a:off x="315246" y="126253"/>
          <a:ext cx="700705" cy="700705"/>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21E29A-C2D6-4D2D-9D85-BBDFA1D24788}">
      <dsp:nvSpPr>
        <dsp:cNvPr id="0" name=""/>
        <dsp:cNvSpPr/>
      </dsp:nvSpPr>
      <dsp:spPr>
        <a:xfrm>
          <a:off x="1369790" y="0"/>
          <a:ext cx="1328662" cy="2104221"/>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kern="1200" dirty="0">
              <a:solidFill>
                <a:schemeClr val="tx2">
                  <a:lumMod val="50000"/>
                </a:schemeClr>
              </a:solidFill>
              <a:latin typeface="Times New Roman" panose="02020603050405020304" pitchFamily="18" charset="0"/>
              <a:cs typeface="Times New Roman" panose="02020603050405020304" pitchFamily="18" charset="0"/>
            </a:rPr>
            <a:t>администрация </a:t>
          </a:r>
          <a:r>
            <a:rPr lang="ru-RU" sz="1000" kern="1200" dirty="0" err="1">
              <a:solidFill>
                <a:schemeClr val="tx2">
                  <a:lumMod val="50000"/>
                </a:schemeClr>
              </a:solidFill>
              <a:latin typeface="Times New Roman" panose="02020603050405020304" pitchFamily="18" charset="0"/>
              <a:cs typeface="Times New Roman" panose="02020603050405020304" pitchFamily="18" charset="0"/>
            </a:rPr>
            <a:t>Анучинского</a:t>
          </a:r>
          <a:r>
            <a:rPr lang="ru-RU" sz="1000" kern="1200" dirty="0">
              <a:solidFill>
                <a:schemeClr val="tx2">
                  <a:lumMod val="50000"/>
                </a:schemeClr>
              </a:solidFill>
              <a:latin typeface="Times New Roman" panose="02020603050405020304" pitchFamily="18" charset="0"/>
              <a:cs typeface="Times New Roman" panose="02020603050405020304" pitchFamily="18" charset="0"/>
            </a:rPr>
            <a:t> муниципального округа</a:t>
          </a:r>
        </a:p>
      </dsp:txBody>
      <dsp:txXfrm>
        <a:off x="1369790" y="841688"/>
        <a:ext cx="1328662" cy="841688"/>
      </dsp:txXfrm>
    </dsp:sp>
    <dsp:sp modelId="{4F74C13A-77B6-4E84-B7C1-ACE7276EC174}">
      <dsp:nvSpPr>
        <dsp:cNvPr id="0" name=""/>
        <dsp:cNvSpPr/>
      </dsp:nvSpPr>
      <dsp:spPr>
        <a:xfrm>
          <a:off x="1683768" y="126253"/>
          <a:ext cx="700705" cy="700705"/>
        </a:xfrm>
        <a:prstGeom prst="ellipse">
          <a:avLst/>
        </a:prstGeom>
        <a:blipFill rotWithShape="1">
          <a:blip xmlns:r="http://schemas.openxmlformats.org/officeDocument/2006/relationships" r:embed="rId2"/>
          <a:srcRect/>
          <a:stretch>
            <a:fillRect l="-20000" r="-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5704E2-0826-4423-ABCB-7D028FF1874A}">
      <dsp:nvSpPr>
        <dsp:cNvPr id="0" name=""/>
        <dsp:cNvSpPr/>
      </dsp:nvSpPr>
      <dsp:spPr>
        <a:xfrm>
          <a:off x="2738312" y="0"/>
          <a:ext cx="1328662" cy="2104221"/>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kern="1200" dirty="0">
              <a:solidFill>
                <a:schemeClr val="tx2">
                  <a:lumMod val="50000"/>
                </a:schemeClr>
              </a:solidFill>
              <a:latin typeface="Times New Roman" panose="02020603050405020304" pitchFamily="18" charset="0"/>
              <a:cs typeface="Times New Roman" panose="02020603050405020304" pitchFamily="18" charset="0"/>
            </a:rPr>
            <a:t>Глава администрации Анучинского муниципального округа </a:t>
          </a:r>
          <a:endParaRPr lang="ru-RU" sz="1000" kern="1200" dirty="0">
            <a:solidFill>
              <a:schemeClr val="tx2">
                <a:lumMod val="50000"/>
              </a:schemeClr>
            </a:solidFill>
          </a:endParaRPr>
        </a:p>
      </dsp:txBody>
      <dsp:txXfrm>
        <a:off x="2738312" y="841688"/>
        <a:ext cx="1328662" cy="841688"/>
      </dsp:txXfrm>
    </dsp:sp>
    <dsp:sp modelId="{029DBB4E-E0A3-4907-807D-635B1DFE142A}">
      <dsp:nvSpPr>
        <dsp:cNvPr id="0" name=""/>
        <dsp:cNvSpPr/>
      </dsp:nvSpPr>
      <dsp:spPr>
        <a:xfrm>
          <a:off x="3052290" y="126253"/>
          <a:ext cx="700705" cy="700705"/>
        </a:xfrm>
        <a:prstGeom prst="ellipse">
          <a:avLst/>
        </a:prstGeom>
        <a:blipFill rotWithShape="0">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BE363F-9C08-4BC7-8268-91296C22C625}">
      <dsp:nvSpPr>
        <dsp:cNvPr id="0" name=""/>
        <dsp:cNvSpPr/>
      </dsp:nvSpPr>
      <dsp:spPr>
        <a:xfrm>
          <a:off x="4106834" y="0"/>
          <a:ext cx="1328662" cy="2104221"/>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kern="1200" dirty="0">
              <a:solidFill>
                <a:schemeClr val="tx2">
                  <a:lumMod val="50000"/>
                </a:schemeClr>
              </a:solidFill>
              <a:latin typeface="Times New Roman" panose="02020603050405020304" pitchFamily="18" charset="0"/>
              <a:cs typeface="Times New Roman" panose="02020603050405020304" pitchFamily="18" charset="0"/>
            </a:rPr>
            <a:t>Дума </a:t>
          </a:r>
          <a:r>
            <a:rPr lang="ru-RU" sz="1000" kern="1200" dirty="0" err="1">
              <a:solidFill>
                <a:schemeClr val="tx2">
                  <a:lumMod val="50000"/>
                </a:schemeClr>
              </a:solidFill>
              <a:latin typeface="Times New Roman" panose="02020603050405020304" pitchFamily="18" charset="0"/>
              <a:cs typeface="Times New Roman" panose="02020603050405020304" pitchFamily="18" charset="0"/>
            </a:rPr>
            <a:t>Анучинского</a:t>
          </a:r>
          <a:r>
            <a:rPr lang="ru-RU" sz="1000" kern="1200" dirty="0">
              <a:solidFill>
                <a:schemeClr val="tx2">
                  <a:lumMod val="50000"/>
                </a:schemeClr>
              </a:solidFill>
              <a:latin typeface="Times New Roman" panose="02020603050405020304" pitchFamily="18" charset="0"/>
              <a:cs typeface="Times New Roman" panose="02020603050405020304" pitchFamily="18" charset="0"/>
            </a:rPr>
            <a:t> муниципального округа</a:t>
          </a:r>
        </a:p>
      </dsp:txBody>
      <dsp:txXfrm>
        <a:off x="4106834" y="841688"/>
        <a:ext cx="1328662" cy="841688"/>
      </dsp:txXfrm>
    </dsp:sp>
    <dsp:sp modelId="{9DC468CF-BBDA-4D36-B6FB-8203F94CA819}">
      <dsp:nvSpPr>
        <dsp:cNvPr id="0" name=""/>
        <dsp:cNvSpPr/>
      </dsp:nvSpPr>
      <dsp:spPr>
        <a:xfrm>
          <a:off x="4420813" y="126253"/>
          <a:ext cx="700705" cy="700705"/>
        </a:xfrm>
        <a:prstGeom prst="ellipse">
          <a:avLst/>
        </a:prstGeom>
        <a:blipFill rotWithShape="0">
          <a:blip xmlns:r="http://schemas.openxmlformats.org/officeDocument/2006/relationships" r:embed="rId4"/>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D51A555-4392-4B2D-9CB9-9175069DB9EC}">
      <dsp:nvSpPr>
        <dsp:cNvPr id="0" name=""/>
        <dsp:cNvSpPr/>
      </dsp:nvSpPr>
      <dsp:spPr>
        <a:xfrm>
          <a:off x="217470" y="1683376"/>
          <a:ext cx="5001823" cy="315633"/>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9D85E26-9248-4966-843B-99E3CC730B94}">
      <dsp:nvSpPr>
        <dsp:cNvPr id="0" name=""/>
        <dsp:cNvSpPr/>
      </dsp:nvSpPr>
      <dsp:spPr>
        <a:xfrm>
          <a:off x="0" y="0"/>
          <a:ext cx="1146110" cy="2721323"/>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kern="1200" dirty="0">
              <a:solidFill>
                <a:schemeClr val="tx2">
                  <a:lumMod val="50000"/>
                </a:schemeClr>
              </a:solidFill>
              <a:latin typeface="Times New Roman" panose="02020603050405020304" pitchFamily="18" charset="0"/>
              <a:cs typeface="Times New Roman" panose="02020603050405020304" pitchFamily="18" charset="0"/>
            </a:rPr>
            <a:t>получатели бюджетных средств</a:t>
          </a:r>
        </a:p>
      </dsp:txBody>
      <dsp:txXfrm>
        <a:off x="0" y="1088529"/>
        <a:ext cx="1146110" cy="1088529"/>
      </dsp:txXfrm>
    </dsp:sp>
    <dsp:sp modelId="{9F986048-DB74-433D-BF8E-5A111922F5B0}">
      <dsp:nvSpPr>
        <dsp:cNvPr id="0" name=""/>
        <dsp:cNvSpPr/>
      </dsp:nvSpPr>
      <dsp:spPr>
        <a:xfrm>
          <a:off x="119955" y="163279"/>
          <a:ext cx="906200" cy="906200"/>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FCEDBA-99E3-4AB0-91FD-CCEFE4A68EE4}">
      <dsp:nvSpPr>
        <dsp:cNvPr id="0" name=""/>
        <dsp:cNvSpPr/>
      </dsp:nvSpPr>
      <dsp:spPr>
        <a:xfrm>
          <a:off x="1214029" y="0"/>
          <a:ext cx="1146110" cy="2721323"/>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kern="1200" dirty="0">
              <a:solidFill>
                <a:schemeClr val="tx2">
                  <a:lumMod val="50000"/>
                </a:schemeClr>
              </a:solidFill>
              <a:latin typeface="Times New Roman" panose="02020603050405020304" pitchFamily="18" charset="0"/>
              <a:cs typeface="Times New Roman" panose="02020603050405020304" pitchFamily="18" charset="0"/>
            </a:rPr>
            <a:t>органы муниципального финансового контроля</a:t>
          </a:r>
        </a:p>
      </dsp:txBody>
      <dsp:txXfrm>
        <a:off x="1214029" y="1088529"/>
        <a:ext cx="1146110" cy="1088529"/>
      </dsp:txXfrm>
    </dsp:sp>
    <dsp:sp modelId="{C749AAD6-4DC8-4F2D-B056-9977967B4440}">
      <dsp:nvSpPr>
        <dsp:cNvPr id="0" name=""/>
        <dsp:cNvSpPr/>
      </dsp:nvSpPr>
      <dsp:spPr>
        <a:xfrm>
          <a:off x="1300449" y="163279"/>
          <a:ext cx="906200" cy="906200"/>
        </a:xfrm>
        <a:prstGeom prst="ellipse">
          <a:avLst/>
        </a:prstGeom>
        <a:blipFill rotWithShape="0">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C6B297-A449-441F-BEA2-6892F5FE8CF9}">
      <dsp:nvSpPr>
        <dsp:cNvPr id="0" name=""/>
        <dsp:cNvSpPr/>
      </dsp:nvSpPr>
      <dsp:spPr>
        <a:xfrm>
          <a:off x="2360988" y="0"/>
          <a:ext cx="1146110" cy="2721323"/>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kern="1200" dirty="0">
              <a:solidFill>
                <a:schemeClr val="tx2">
                  <a:lumMod val="50000"/>
                </a:schemeClr>
              </a:solidFill>
              <a:latin typeface="Times New Roman" panose="02020603050405020304" pitchFamily="18" charset="0"/>
              <a:cs typeface="Times New Roman" panose="02020603050405020304" pitchFamily="18" charset="0"/>
            </a:rPr>
            <a:t>главные администраторы (</a:t>
          </a:r>
          <a:r>
            <a:rPr lang="ru-RU" sz="1000" kern="1200" dirty="0" err="1">
              <a:solidFill>
                <a:schemeClr val="tx2">
                  <a:lumMod val="50000"/>
                </a:schemeClr>
              </a:solidFill>
              <a:latin typeface="Times New Roman" panose="02020603050405020304" pitchFamily="18" charset="0"/>
              <a:cs typeface="Times New Roman" panose="02020603050405020304" pitchFamily="18" charset="0"/>
            </a:rPr>
            <a:t>администраторы</a:t>
          </a:r>
          <a:r>
            <a:rPr lang="ru-RU" sz="1000" kern="1200" dirty="0">
              <a:solidFill>
                <a:schemeClr val="tx2">
                  <a:lumMod val="50000"/>
                </a:schemeClr>
              </a:solidFill>
              <a:latin typeface="Times New Roman" panose="02020603050405020304" pitchFamily="18" charset="0"/>
              <a:cs typeface="Times New Roman" panose="02020603050405020304" pitchFamily="18" charset="0"/>
            </a:rPr>
            <a:t>) источников финансирования дефицита бюджета</a:t>
          </a:r>
        </a:p>
      </dsp:txBody>
      <dsp:txXfrm>
        <a:off x="2360988" y="1088529"/>
        <a:ext cx="1146110" cy="1088529"/>
      </dsp:txXfrm>
    </dsp:sp>
    <dsp:sp modelId="{A7779BE5-56B4-4D51-810B-076A4858C00D}">
      <dsp:nvSpPr>
        <dsp:cNvPr id="0" name=""/>
        <dsp:cNvSpPr/>
      </dsp:nvSpPr>
      <dsp:spPr>
        <a:xfrm>
          <a:off x="2480943" y="163279"/>
          <a:ext cx="906200" cy="906200"/>
        </a:xfrm>
        <a:prstGeom prst="ellipse">
          <a:avLst/>
        </a:prstGeom>
        <a:blipFill rotWithShape="0">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E40AC8-B009-4D67-9315-A2EEAFB4A127}">
      <dsp:nvSpPr>
        <dsp:cNvPr id="0" name=""/>
        <dsp:cNvSpPr/>
      </dsp:nvSpPr>
      <dsp:spPr>
        <a:xfrm>
          <a:off x="3541482" y="0"/>
          <a:ext cx="1146110" cy="2721323"/>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kern="1200" dirty="0">
              <a:solidFill>
                <a:schemeClr val="tx2">
                  <a:lumMod val="50000"/>
                </a:schemeClr>
              </a:solidFill>
              <a:latin typeface="Times New Roman" panose="02020603050405020304" pitchFamily="18" charset="0"/>
              <a:cs typeface="Times New Roman" panose="02020603050405020304" pitchFamily="18" charset="0"/>
            </a:rPr>
            <a:t>главные распорядители (</a:t>
          </a:r>
          <a:r>
            <a:rPr lang="ru-RU" sz="1000" kern="1200" dirty="0" err="1">
              <a:solidFill>
                <a:schemeClr val="tx2">
                  <a:lumMod val="50000"/>
                </a:schemeClr>
              </a:solidFill>
              <a:latin typeface="Times New Roman" panose="02020603050405020304" pitchFamily="18" charset="0"/>
              <a:cs typeface="Times New Roman" panose="02020603050405020304" pitchFamily="18" charset="0"/>
            </a:rPr>
            <a:t>распорядители</a:t>
          </a:r>
          <a:r>
            <a:rPr lang="ru-RU" sz="1000" kern="1200" dirty="0">
              <a:solidFill>
                <a:schemeClr val="tx2">
                  <a:lumMod val="50000"/>
                </a:schemeClr>
              </a:solidFill>
              <a:latin typeface="Times New Roman" panose="02020603050405020304" pitchFamily="18" charset="0"/>
              <a:cs typeface="Times New Roman" panose="02020603050405020304" pitchFamily="18" charset="0"/>
            </a:rPr>
            <a:t>) бюджетных средств</a:t>
          </a:r>
        </a:p>
      </dsp:txBody>
      <dsp:txXfrm>
        <a:off x="3541482" y="1088529"/>
        <a:ext cx="1146110" cy="1088529"/>
      </dsp:txXfrm>
    </dsp:sp>
    <dsp:sp modelId="{55797FB4-93E4-4D17-AA2F-43EFFF2D6E0F}">
      <dsp:nvSpPr>
        <dsp:cNvPr id="0" name=""/>
        <dsp:cNvSpPr/>
      </dsp:nvSpPr>
      <dsp:spPr>
        <a:xfrm>
          <a:off x="3661437" y="163279"/>
          <a:ext cx="906200" cy="906200"/>
        </a:xfrm>
        <a:prstGeom prst="ellipse">
          <a:avLst/>
        </a:prstGeom>
        <a:blipFill rotWithShape="1">
          <a:blip xmlns:r="http://schemas.openxmlformats.org/officeDocument/2006/relationships" r:embed="rId4"/>
          <a:srcRect/>
          <a:stretch>
            <a:fillRect l="-24000" r="-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4CFD03-1F77-4E9E-8526-003B60A6B39F}">
      <dsp:nvSpPr>
        <dsp:cNvPr id="0" name=""/>
        <dsp:cNvSpPr/>
      </dsp:nvSpPr>
      <dsp:spPr>
        <a:xfrm>
          <a:off x="4721977" y="0"/>
          <a:ext cx="1146110" cy="2721323"/>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kern="1200" dirty="0">
              <a:solidFill>
                <a:schemeClr val="tx2">
                  <a:lumMod val="50000"/>
                </a:schemeClr>
              </a:solidFill>
              <a:latin typeface="Times New Roman" panose="02020603050405020304" pitchFamily="18" charset="0"/>
              <a:cs typeface="Times New Roman" panose="02020603050405020304" pitchFamily="18" charset="0"/>
            </a:rPr>
            <a:t>главные администраторы (</a:t>
          </a:r>
          <a:r>
            <a:rPr lang="ru-RU" sz="1000" kern="1200" dirty="0" err="1">
              <a:solidFill>
                <a:schemeClr val="tx2">
                  <a:lumMod val="50000"/>
                </a:schemeClr>
              </a:solidFill>
              <a:latin typeface="Times New Roman" panose="02020603050405020304" pitchFamily="18" charset="0"/>
              <a:cs typeface="Times New Roman" panose="02020603050405020304" pitchFamily="18" charset="0"/>
            </a:rPr>
            <a:t>администраторы</a:t>
          </a:r>
          <a:r>
            <a:rPr lang="ru-RU" sz="1000" kern="1200" dirty="0">
              <a:solidFill>
                <a:schemeClr val="tx2">
                  <a:lumMod val="50000"/>
                </a:schemeClr>
              </a:solidFill>
              <a:latin typeface="Times New Roman" panose="02020603050405020304" pitchFamily="18" charset="0"/>
              <a:cs typeface="Times New Roman" panose="02020603050405020304" pitchFamily="18" charset="0"/>
            </a:rPr>
            <a:t>) доходов бюджета</a:t>
          </a:r>
        </a:p>
      </dsp:txBody>
      <dsp:txXfrm>
        <a:off x="4721977" y="1088529"/>
        <a:ext cx="1146110" cy="1088529"/>
      </dsp:txXfrm>
    </dsp:sp>
    <dsp:sp modelId="{FFBCE5B7-C24E-47B8-B92B-7A3956F1173D}">
      <dsp:nvSpPr>
        <dsp:cNvPr id="0" name=""/>
        <dsp:cNvSpPr/>
      </dsp:nvSpPr>
      <dsp:spPr>
        <a:xfrm>
          <a:off x="4841932" y="163279"/>
          <a:ext cx="906200" cy="906200"/>
        </a:xfrm>
        <a:prstGeom prst="ellipse">
          <a:avLst/>
        </a:prstGeom>
        <a:blipFill rotWithShape="1">
          <a:blip xmlns:r="http://schemas.openxmlformats.org/officeDocument/2006/relationships" r:embed="rId5"/>
          <a:srcRect/>
          <a:stretch>
            <a:fillRect l="-24000" r="-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D51A555-4392-4B2D-9CB9-9175069DB9EC}">
      <dsp:nvSpPr>
        <dsp:cNvPr id="0" name=""/>
        <dsp:cNvSpPr/>
      </dsp:nvSpPr>
      <dsp:spPr>
        <a:xfrm>
          <a:off x="234723" y="2177058"/>
          <a:ext cx="5398640" cy="408198"/>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30D8556-C26D-4DE8-8B4D-A9D48C54A96E}">
      <dsp:nvSpPr>
        <dsp:cNvPr id="0" name=""/>
        <dsp:cNvSpPr/>
      </dsp:nvSpPr>
      <dsp:spPr>
        <a:xfrm>
          <a:off x="0"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Доходы – 716710170,26 руб. </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0" y="292938"/>
        <a:ext cx="993235" cy="595941"/>
      </dsp:txXfrm>
    </dsp:sp>
    <dsp:sp modelId="{615ED14A-2484-4FF0-B846-0F798F8CD61A}">
      <dsp:nvSpPr>
        <dsp:cNvPr id="0" name=""/>
        <dsp:cNvSpPr/>
      </dsp:nvSpPr>
      <dsp:spPr>
        <a:xfrm>
          <a:off x="1092558"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Расходы – 693507592,77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1092558" y="292938"/>
        <a:ext cx="993235" cy="595941"/>
      </dsp:txXfrm>
    </dsp:sp>
    <dsp:sp modelId="{E0736656-ED20-4015-8E32-83FF971FCC35}">
      <dsp:nvSpPr>
        <dsp:cNvPr id="0" name=""/>
        <dsp:cNvSpPr/>
      </dsp:nvSpPr>
      <dsp:spPr>
        <a:xfrm>
          <a:off x="2185117"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err="1" smtClean="0">
              <a:solidFill>
                <a:schemeClr val="tx1">
                  <a:lumMod val="95000"/>
                  <a:lumOff val="5000"/>
                </a:schemeClr>
              </a:solidFill>
              <a:latin typeface="Times New Roman" pitchFamily="18" charset="0"/>
              <a:cs typeface="Times New Roman" pitchFamily="18" charset="0"/>
            </a:rPr>
            <a:t>Профицит</a:t>
          </a:r>
          <a:r>
            <a:rPr lang="ru-RU" sz="1100" kern="1200" dirty="0" smtClean="0">
              <a:solidFill>
                <a:schemeClr val="tx1">
                  <a:lumMod val="95000"/>
                  <a:lumOff val="5000"/>
                </a:schemeClr>
              </a:solidFill>
              <a:latin typeface="Times New Roman" pitchFamily="18" charset="0"/>
              <a:cs typeface="Times New Roman" pitchFamily="18" charset="0"/>
            </a:rPr>
            <a:t> – 23202577,49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2185117" y="292938"/>
        <a:ext cx="993235" cy="59594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30D8556-C26D-4DE8-8B4D-A9D48C54A96E}">
      <dsp:nvSpPr>
        <dsp:cNvPr id="0" name=""/>
        <dsp:cNvSpPr/>
      </dsp:nvSpPr>
      <dsp:spPr>
        <a:xfrm>
          <a:off x="0"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Доходы – 752997096,48 руб. </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0" y="292938"/>
        <a:ext cx="993235" cy="595941"/>
      </dsp:txXfrm>
    </dsp:sp>
    <dsp:sp modelId="{615ED14A-2484-4FF0-B846-0F798F8CD61A}">
      <dsp:nvSpPr>
        <dsp:cNvPr id="0" name=""/>
        <dsp:cNvSpPr/>
      </dsp:nvSpPr>
      <dsp:spPr>
        <a:xfrm>
          <a:off x="1092558"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Расходы – 815569969,50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1092558" y="292938"/>
        <a:ext cx="993235" cy="595941"/>
      </dsp:txXfrm>
    </dsp:sp>
    <dsp:sp modelId="{E0736656-ED20-4015-8E32-83FF971FCC35}">
      <dsp:nvSpPr>
        <dsp:cNvPr id="0" name=""/>
        <dsp:cNvSpPr/>
      </dsp:nvSpPr>
      <dsp:spPr>
        <a:xfrm>
          <a:off x="2185117"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дефицит – 62572873,02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2185117" y="292938"/>
        <a:ext cx="993235" cy="595941"/>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30D8556-C26D-4DE8-8B4D-A9D48C54A96E}">
      <dsp:nvSpPr>
        <dsp:cNvPr id="0" name=""/>
        <dsp:cNvSpPr/>
      </dsp:nvSpPr>
      <dsp:spPr>
        <a:xfrm>
          <a:off x="0"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Доходы – 925571480,32 руб. </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0" y="292938"/>
        <a:ext cx="993235" cy="595941"/>
      </dsp:txXfrm>
    </dsp:sp>
    <dsp:sp modelId="{615ED14A-2484-4FF0-B846-0F798F8CD61A}">
      <dsp:nvSpPr>
        <dsp:cNvPr id="0" name=""/>
        <dsp:cNvSpPr/>
      </dsp:nvSpPr>
      <dsp:spPr>
        <a:xfrm>
          <a:off x="1092558"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Расходы – 925571480,32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1092558" y="292938"/>
        <a:ext cx="993235" cy="595941"/>
      </dsp:txXfrm>
    </dsp:sp>
    <dsp:sp modelId="{E0736656-ED20-4015-8E32-83FF971FCC35}">
      <dsp:nvSpPr>
        <dsp:cNvPr id="0" name=""/>
        <dsp:cNvSpPr/>
      </dsp:nvSpPr>
      <dsp:spPr>
        <a:xfrm>
          <a:off x="2185117"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дефицит – 0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2185117" y="292938"/>
        <a:ext cx="993235" cy="595941"/>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30D8556-C26D-4DE8-8B4D-A9D48C54A96E}">
      <dsp:nvSpPr>
        <dsp:cNvPr id="0" name=""/>
        <dsp:cNvSpPr/>
      </dsp:nvSpPr>
      <dsp:spPr>
        <a:xfrm>
          <a:off x="0"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Доходы – 744615445,75 руб. </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0" y="292938"/>
        <a:ext cx="993235" cy="595941"/>
      </dsp:txXfrm>
    </dsp:sp>
    <dsp:sp modelId="{615ED14A-2484-4FF0-B846-0F798F8CD61A}">
      <dsp:nvSpPr>
        <dsp:cNvPr id="0" name=""/>
        <dsp:cNvSpPr/>
      </dsp:nvSpPr>
      <dsp:spPr>
        <a:xfrm>
          <a:off x="1092558"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Расходы – 744615445,75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1092558" y="292938"/>
        <a:ext cx="993235" cy="595941"/>
      </dsp:txXfrm>
    </dsp:sp>
    <dsp:sp modelId="{E0736656-ED20-4015-8E32-83FF971FCC35}">
      <dsp:nvSpPr>
        <dsp:cNvPr id="0" name=""/>
        <dsp:cNvSpPr/>
      </dsp:nvSpPr>
      <dsp:spPr>
        <a:xfrm>
          <a:off x="2185117"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дефицит – 0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2185117" y="292938"/>
        <a:ext cx="993235" cy="595941"/>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30D8556-C26D-4DE8-8B4D-A9D48C54A96E}">
      <dsp:nvSpPr>
        <dsp:cNvPr id="0" name=""/>
        <dsp:cNvSpPr/>
      </dsp:nvSpPr>
      <dsp:spPr>
        <a:xfrm>
          <a:off x="0"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Доходы – 770954661,56</a:t>
          </a:r>
        </a:p>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руб. </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0" y="292938"/>
        <a:ext cx="993235" cy="595941"/>
      </dsp:txXfrm>
    </dsp:sp>
    <dsp:sp modelId="{615ED14A-2484-4FF0-B846-0F798F8CD61A}">
      <dsp:nvSpPr>
        <dsp:cNvPr id="0" name=""/>
        <dsp:cNvSpPr/>
      </dsp:nvSpPr>
      <dsp:spPr>
        <a:xfrm>
          <a:off x="1092558"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Расходы – 770954661,56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1092558" y="292938"/>
        <a:ext cx="993235" cy="595941"/>
      </dsp:txXfrm>
    </dsp:sp>
    <dsp:sp modelId="{E0736656-ED20-4015-8E32-83FF971FCC35}">
      <dsp:nvSpPr>
        <dsp:cNvPr id="0" name=""/>
        <dsp:cNvSpPr/>
      </dsp:nvSpPr>
      <dsp:spPr>
        <a:xfrm>
          <a:off x="2185117" y="292938"/>
          <a:ext cx="993235" cy="595941"/>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дефицит – 0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2185117" y="292938"/>
        <a:ext cx="993235" cy="595941"/>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CBE6FB6-34BB-4CDD-A8A3-8063B49A6613}">
      <dsp:nvSpPr>
        <dsp:cNvPr id="0" name=""/>
        <dsp:cNvSpPr/>
      </dsp:nvSpPr>
      <dsp:spPr>
        <a:xfrm>
          <a:off x="0" y="0"/>
          <a:ext cx="2210328" cy="524246"/>
        </a:xfrm>
        <a:prstGeom prst="roundRect">
          <a:avLst>
            <a:gd name="adj" fmla="val 1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2022г – 12598 человек</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0" y="0"/>
        <a:ext cx="1675334" cy="524246"/>
      </dsp:txXfrm>
    </dsp:sp>
    <dsp:sp modelId="{D90FA8BB-686F-45BC-824E-BF381CA82CA4}">
      <dsp:nvSpPr>
        <dsp:cNvPr id="0" name=""/>
        <dsp:cNvSpPr/>
      </dsp:nvSpPr>
      <dsp:spPr>
        <a:xfrm>
          <a:off x="195028" y="611620"/>
          <a:ext cx="2210328" cy="524246"/>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Доходы – 56890,79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195028" y="611620"/>
        <a:ext cx="1674539" cy="524246"/>
      </dsp:txXfrm>
    </dsp:sp>
    <dsp:sp modelId="{7DC436AD-8267-4C75-A9DC-909858C86C93}">
      <dsp:nvSpPr>
        <dsp:cNvPr id="0" name=""/>
        <dsp:cNvSpPr/>
      </dsp:nvSpPr>
      <dsp:spPr>
        <a:xfrm>
          <a:off x="390057" y="1223240"/>
          <a:ext cx="2210328" cy="524246"/>
        </a:xfrm>
        <a:prstGeom prst="roundRect">
          <a:avLst>
            <a:gd name="adj" fmla="val 10000"/>
          </a:avLst>
        </a:prstGeom>
        <a:solidFill>
          <a:srgbClr val="FFFF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Расходы – 55049,02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390057" y="1223240"/>
        <a:ext cx="1674539" cy="524246"/>
      </dsp:txXfrm>
    </dsp:sp>
    <dsp:sp modelId="{5A479794-A68D-4A05-A0E4-08E2E0FED082}">
      <dsp:nvSpPr>
        <dsp:cNvPr id="0" name=""/>
        <dsp:cNvSpPr/>
      </dsp:nvSpPr>
      <dsp:spPr>
        <a:xfrm>
          <a:off x="1869568" y="397553"/>
          <a:ext cx="340759" cy="340759"/>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ru-RU" sz="1500" kern="1200"/>
        </a:p>
      </dsp:txBody>
      <dsp:txXfrm>
        <a:off x="1869568" y="397553"/>
        <a:ext cx="340759" cy="340759"/>
      </dsp:txXfrm>
    </dsp:sp>
    <dsp:sp modelId="{5CE8E053-99A3-436F-80FB-5CE20ABF9BF4}">
      <dsp:nvSpPr>
        <dsp:cNvPr id="0" name=""/>
        <dsp:cNvSpPr/>
      </dsp:nvSpPr>
      <dsp:spPr>
        <a:xfrm>
          <a:off x="2064597" y="1005678"/>
          <a:ext cx="340759" cy="340759"/>
        </a:xfrm>
        <a:prstGeom prst="downArrow">
          <a:avLst>
            <a:gd name="adj1" fmla="val 55000"/>
            <a:gd name="adj2" fmla="val 45000"/>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ru-RU" sz="1500" kern="1200"/>
        </a:p>
      </dsp:txBody>
      <dsp:txXfrm>
        <a:off x="2064597" y="1005678"/>
        <a:ext cx="340759" cy="340759"/>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CBE6FB6-34BB-4CDD-A8A3-8063B49A6613}">
      <dsp:nvSpPr>
        <dsp:cNvPr id="0" name=""/>
        <dsp:cNvSpPr/>
      </dsp:nvSpPr>
      <dsp:spPr>
        <a:xfrm>
          <a:off x="0" y="0"/>
          <a:ext cx="2210328" cy="524246"/>
        </a:xfrm>
        <a:prstGeom prst="roundRect">
          <a:avLst>
            <a:gd name="adj" fmla="val 1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2023г – 12504 человек</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0" y="0"/>
        <a:ext cx="1675334" cy="524246"/>
      </dsp:txXfrm>
    </dsp:sp>
    <dsp:sp modelId="{D90FA8BB-686F-45BC-824E-BF381CA82CA4}">
      <dsp:nvSpPr>
        <dsp:cNvPr id="0" name=""/>
        <dsp:cNvSpPr/>
      </dsp:nvSpPr>
      <dsp:spPr>
        <a:xfrm>
          <a:off x="195028" y="611620"/>
          <a:ext cx="2210328" cy="524246"/>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Доходы – 60220,50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195028" y="611620"/>
        <a:ext cx="1674539" cy="524246"/>
      </dsp:txXfrm>
    </dsp:sp>
    <dsp:sp modelId="{7DC436AD-8267-4C75-A9DC-909858C86C93}">
      <dsp:nvSpPr>
        <dsp:cNvPr id="0" name=""/>
        <dsp:cNvSpPr/>
      </dsp:nvSpPr>
      <dsp:spPr>
        <a:xfrm>
          <a:off x="390057" y="1223240"/>
          <a:ext cx="2210328" cy="524246"/>
        </a:xfrm>
        <a:prstGeom prst="roundRect">
          <a:avLst>
            <a:gd name="adj" fmla="val 10000"/>
          </a:avLst>
        </a:prstGeom>
        <a:solidFill>
          <a:srgbClr val="FFFF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Расходы – 65224,73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390057" y="1223240"/>
        <a:ext cx="1674539" cy="524246"/>
      </dsp:txXfrm>
    </dsp:sp>
    <dsp:sp modelId="{5A479794-A68D-4A05-A0E4-08E2E0FED082}">
      <dsp:nvSpPr>
        <dsp:cNvPr id="0" name=""/>
        <dsp:cNvSpPr/>
      </dsp:nvSpPr>
      <dsp:spPr>
        <a:xfrm>
          <a:off x="1869568" y="397553"/>
          <a:ext cx="340759" cy="340759"/>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ru-RU" sz="1500" kern="1200"/>
        </a:p>
      </dsp:txBody>
      <dsp:txXfrm>
        <a:off x="1869568" y="397553"/>
        <a:ext cx="340759" cy="340759"/>
      </dsp:txXfrm>
    </dsp:sp>
    <dsp:sp modelId="{5CE8E053-99A3-436F-80FB-5CE20ABF9BF4}">
      <dsp:nvSpPr>
        <dsp:cNvPr id="0" name=""/>
        <dsp:cNvSpPr/>
      </dsp:nvSpPr>
      <dsp:spPr>
        <a:xfrm>
          <a:off x="2064597" y="1005678"/>
          <a:ext cx="340759" cy="340759"/>
        </a:xfrm>
        <a:prstGeom prst="downArrow">
          <a:avLst>
            <a:gd name="adj1" fmla="val 55000"/>
            <a:gd name="adj2" fmla="val 45000"/>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ru-RU" sz="1500" kern="1200"/>
        </a:p>
      </dsp:txBody>
      <dsp:txXfrm>
        <a:off x="2064597" y="1005678"/>
        <a:ext cx="340759" cy="340759"/>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CBE6FB6-34BB-4CDD-A8A3-8063B49A6613}">
      <dsp:nvSpPr>
        <dsp:cNvPr id="0" name=""/>
        <dsp:cNvSpPr/>
      </dsp:nvSpPr>
      <dsp:spPr>
        <a:xfrm>
          <a:off x="0" y="0"/>
          <a:ext cx="2210328" cy="524246"/>
        </a:xfrm>
        <a:prstGeom prst="roundRect">
          <a:avLst>
            <a:gd name="adj" fmla="val 1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2024г – 12238 человек</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0" y="0"/>
        <a:ext cx="1675334" cy="524246"/>
      </dsp:txXfrm>
    </dsp:sp>
    <dsp:sp modelId="{D90FA8BB-686F-45BC-824E-BF381CA82CA4}">
      <dsp:nvSpPr>
        <dsp:cNvPr id="0" name=""/>
        <dsp:cNvSpPr/>
      </dsp:nvSpPr>
      <dsp:spPr>
        <a:xfrm>
          <a:off x="195028" y="611620"/>
          <a:ext cx="2210328" cy="524246"/>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Доходы –75630,94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195028" y="611620"/>
        <a:ext cx="1674539" cy="524246"/>
      </dsp:txXfrm>
    </dsp:sp>
    <dsp:sp modelId="{7DC436AD-8267-4C75-A9DC-909858C86C93}">
      <dsp:nvSpPr>
        <dsp:cNvPr id="0" name=""/>
        <dsp:cNvSpPr/>
      </dsp:nvSpPr>
      <dsp:spPr>
        <a:xfrm>
          <a:off x="390057" y="1223240"/>
          <a:ext cx="2210328" cy="524246"/>
        </a:xfrm>
        <a:prstGeom prst="roundRect">
          <a:avLst>
            <a:gd name="adj" fmla="val 10000"/>
          </a:avLst>
        </a:prstGeom>
        <a:solidFill>
          <a:srgbClr val="FFFF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Расходы – 75630,94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390057" y="1223240"/>
        <a:ext cx="1674539" cy="524246"/>
      </dsp:txXfrm>
    </dsp:sp>
    <dsp:sp modelId="{5A479794-A68D-4A05-A0E4-08E2E0FED082}">
      <dsp:nvSpPr>
        <dsp:cNvPr id="0" name=""/>
        <dsp:cNvSpPr/>
      </dsp:nvSpPr>
      <dsp:spPr>
        <a:xfrm>
          <a:off x="1869568" y="397553"/>
          <a:ext cx="340759" cy="340759"/>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ru-RU" sz="1500" kern="1200"/>
        </a:p>
      </dsp:txBody>
      <dsp:txXfrm>
        <a:off x="1869568" y="397553"/>
        <a:ext cx="340759" cy="340759"/>
      </dsp:txXfrm>
    </dsp:sp>
    <dsp:sp modelId="{5CE8E053-99A3-436F-80FB-5CE20ABF9BF4}">
      <dsp:nvSpPr>
        <dsp:cNvPr id="0" name=""/>
        <dsp:cNvSpPr/>
      </dsp:nvSpPr>
      <dsp:spPr>
        <a:xfrm>
          <a:off x="2064597" y="1005678"/>
          <a:ext cx="340759" cy="340759"/>
        </a:xfrm>
        <a:prstGeom prst="downArrow">
          <a:avLst>
            <a:gd name="adj1" fmla="val 55000"/>
            <a:gd name="adj2" fmla="val 45000"/>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ru-RU" sz="1500" kern="1200"/>
        </a:p>
      </dsp:txBody>
      <dsp:txXfrm>
        <a:off x="2064597" y="1005678"/>
        <a:ext cx="340759" cy="340759"/>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F8E543D-2B0B-42A8-917B-D3DA3645266D}">
      <dsp:nvSpPr>
        <dsp:cNvPr id="0" name=""/>
        <dsp:cNvSpPr/>
      </dsp:nvSpPr>
      <dsp:spPr>
        <a:xfrm>
          <a:off x="0" y="436871"/>
          <a:ext cx="2600385" cy="873743"/>
        </a:xfrm>
        <a:prstGeom prst="roundRect">
          <a:avLst>
            <a:gd name="adj" fmla="val 10000"/>
          </a:avLst>
        </a:prstGeom>
        <a:solidFill>
          <a:srgbClr val="FFFF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Расходы – 62163,23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0" y="436871"/>
        <a:ext cx="2600385" cy="873743"/>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CBE6FB6-34BB-4CDD-A8A3-8063B49A6613}">
      <dsp:nvSpPr>
        <dsp:cNvPr id="0" name=""/>
        <dsp:cNvSpPr/>
      </dsp:nvSpPr>
      <dsp:spPr>
        <a:xfrm>
          <a:off x="0" y="0"/>
          <a:ext cx="2210328" cy="524246"/>
        </a:xfrm>
        <a:prstGeom prst="roundRect">
          <a:avLst>
            <a:gd name="adj" fmla="val 1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2026г – 12074 человек</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0" y="0"/>
        <a:ext cx="1675334" cy="524246"/>
      </dsp:txXfrm>
    </dsp:sp>
    <dsp:sp modelId="{D90FA8BB-686F-45BC-824E-BF381CA82CA4}">
      <dsp:nvSpPr>
        <dsp:cNvPr id="0" name=""/>
        <dsp:cNvSpPr/>
      </dsp:nvSpPr>
      <dsp:spPr>
        <a:xfrm>
          <a:off x="195028" y="611620"/>
          <a:ext cx="2210328" cy="524246"/>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Доходы – 63852,46руб.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195028" y="611620"/>
        <a:ext cx="1674539" cy="524246"/>
      </dsp:txXfrm>
    </dsp:sp>
    <dsp:sp modelId="{7DC436AD-8267-4C75-A9DC-909858C86C93}">
      <dsp:nvSpPr>
        <dsp:cNvPr id="0" name=""/>
        <dsp:cNvSpPr/>
      </dsp:nvSpPr>
      <dsp:spPr>
        <a:xfrm>
          <a:off x="390057" y="1223240"/>
          <a:ext cx="2210328" cy="524246"/>
        </a:xfrm>
        <a:prstGeom prst="roundRect">
          <a:avLst>
            <a:gd name="adj" fmla="val 10000"/>
          </a:avLst>
        </a:prstGeom>
        <a:solidFill>
          <a:srgbClr val="FFFF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Расходы – 63852,46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390057" y="1223240"/>
        <a:ext cx="1674539" cy="524246"/>
      </dsp:txXfrm>
    </dsp:sp>
    <dsp:sp modelId="{5A479794-A68D-4A05-A0E4-08E2E0FED082}">
      <dsp:nvSpPr>
        <dsp:cNvPr id="0" name=""/>
        <dsp:cNvSpPr/>
      </dsp:nvSpPr>
      <dsp:spPr>
        <a:xfrm>
          <a:off x="1869568" y="397553"/>
          <a:ext cx="340759" cy="340759"/>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ru-RU" sz="1500" kern="1200"/>
        </a:p>
      </dsp:txBody>
      <dsp:txXfrm>
        <a:off x="1869568" y="397553"/>
        <a:ext cx="340759" cy="340759"/>
      </dsp:txXfrm>
    </dsp:sp>
    <dsp:sp modelId="{5CE8E053-99A3-436F-80FB-5CE20ABF9BF4}">
      <dsp:nvSpPr>
        <dsp:cNvPr id="0" name=""/>
        <dsp:cNvSpPr/>
      </dsp:nvSpPr>
      <dsp:spPr>
        <a:xfrm>
          <a:off x="2064597" y="1005678"/>
          <a:ext cx="340759" cy="340759"/>
        </a:xfrm>
        <a:prstGeom prst="downArrow">
          <a:avLst>
            <a:gd name="adj1" fmla="val 55000"/>
            <a:gd name="adj2" fmla="val 45000"/>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ru-RU" sz="1500" kern="1200"/>
        </a:p>
      </dsp:txBody>
      <dsp:txXfrm>
        <a:off x="2064597" y="1005678"/>
        <a:ext cx="340759" cy="340759"/>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CBE6FB6-34BB-4CDD-A8A3-8063B49A6613}">
      <dsp:nvSpPr>
        <dsp:cNvPr id="0" name=""/>
        <dsp:cNvSpPr/>
      </dsp:nvSpPr>
      <dsp:spPr>
        <a:xfrm>
          <a:off x="0" y="0"/>
          <a:ext cx="2210328" cy="524246"/>
        </a:xfrm>
        <a:prstGeom prst="roundRect">
          <a:avLst>
            <a:gd name="adj" fmla="val 1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2025г – 12201 человек</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0" y="0"/>
        <a:ext cx="1675334" cy="524246"/>
      </dsp:txXfrm>
    </dsp:sp>
    <dsp:sp modelId="{D90FA8BB-686F-45BC-824E-BF381CA82CA4}">
      <dsp:nvSpPr>
        <dsp:cNvPr id="0" name=""/>
        <dsp:cNvSpPr/>
      </dsp:nvSpPr>
      <dsp:spPr>
        <a:xfrm>
          <a:off x="341684" y="602991"/>
          <a:ext cx="2210328" cy="524246"/>
        </a:xfrm>
        <a:prstGeom prst="roundRect">
          <a:avLst>
            <a:gd name="adj" fmla="val 10000"/>
          </a:avLst>
        </a:prstGeom>
        <a:solidFill>
          <a:srgbClr val="FF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Доходы – 61029,05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341684" y="602991"/>
        <a:ext cx="1674539" cy="524246"/>
      </dsp:txXfrm>
    </dsp:sp>
    <dsp:sp modelId="{7DC436AD-8267-4C75-A9DC-909858C86C93}">
      <dsp:nvSpPr>
        <dsp:cNvPr id="0" name=""/>
        <dsp:cNvSpPr/>
      </dsp:nvSpPr>
      <dsp:spPr>
        <a:xfrm>
          <a:off x="390057" y="1223240"/>
          <a:ext cx="2210328" cy="524246"/>
        </a:xfrm>
        <a:prstGeom prst="roundRect">
          <a:avLst>
            <a:gd name="adj" fmla="val 10000"/>
          </a:avLst>
        </a:prstGeom>
        <a:solidFill>
          <a:srgbClr val="FFFF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itchFamily="18" charset="0"/>
              <a:cs typeface="Times New Roman" pitchFamily="18" charset="0"/>
            </a:rPr>
            <a:t>Расходы – 61029,05 руб.</a:t>
          </a:r>
          <a:endParaRPr lang="ru-RU" sz="1100" kern="1200" dirty="0">
            <a:solidFill>
              <a:schemeClr val="tx1">
                <a:lumMod val="95000"/>
                <a:lumOff val="5000"/>
              </a:schemeClr>
            </a:solidFill>
            <a:latin typeface="Times New Roman" pitchFamily="18" charset="0"/>
            <a:cs typeface="Times New Roman" pitchFamily="18" charset="0"/>
          </a:endParaRPr>
        </a:p>
      </dsp:txBody>
      <dsp:txXfrm>
        <a:off x="390057" y="1223240"/>
        <a:ext cx="1674539" cy="524246"/>
      </dsp:txXfrm>
    </dsp:sp>
    <dsp:sp modelId="{5A479794-A68D-4A05-A0E4-08E2E0FED082}">
      <dsp:nvSpPr>
        <dsp:cNvPr id="0" name=""/>
        <dsp:cNvSpPr/>
      </dsp:nvSpPr>
      <dsp:spPr>
        <a:xfrm>
          <a:off x="1869568" y="397553"/>
          <a:ext cx="340759" cy="340759"/>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ru-RU" sz="1500" kern="1200"/>
        </a:p>
      </dsp:txBody>
      <dsp:txXfrm>
        <a:off x="1869568" y="397553"/>
        <a:ext cx="340759" cy="340759"/>
      </dsp:txXfrm>
    </dsp:sp>
    <dsp:sp modelId="{5CE8E053-99A3-436F-80FB-5CE20ABF9BF4}">
      <dsp:nvSpPr>
        <dsp:cNvPr id="0" name=""/>
        <dsp:cNvSpPr/>
      </dsp:nvSpPr>
      <dsp:spPr>
        <a:xfrm>
          <a:off x="2064597" y="1005678"/>
          <a:ext cx="340759" cy="340759"/>
        </a:xfrm>
        <a:prstGeom prst="downArrow">
          <a:avLst>
            <a:gd name="adj1" fmla="val 55000"/>
            <a:gd name="adj2" fmla="val 45000"/>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ru-RU" sz="1500" kern="1200"/>
        </a:p>
      </dsp:txBody>
      <dsp:txXfrm>
        <a:off x="2064597" y="1005678"/>
        <a:ext cx="340759" cy="340759"/>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E82745-C478-4E58-8ADA-DE1760BA91AC}">
      <dsp:nvSpPr>
        <dsp:cNvPr id="0" name=""/>
        <dsp:cNvSpPr/>
      </dsp:nvSpPr>
      <dsp:spPr>
        <a:xfrm>
          <a:off x="0" y="0"/>
          <a:ext cx="4934953" cy="1114101"/>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BE50F3B7-6194-4ADD-8DE4-732D0747E10F}">
      <dsp:nvSpPr>
        <dsp:cNvPr id="0" name=""/>
        <dsp:cNvSpPr/>
      </dsp:nvSpPr>
      <dsp:spPr>
        <a:xfrm>
          <a:off x="148048" y="148546"/>
          <a:ext cx="1449642" cy="817007"/>
        </a:xfrm>
        <a:prstGeom prst="roundRect">
          <a:avLst>
            <a:gd name="adj" fmla="val 10000"/>
          </a:avLst>
        </a:prstGeom>
        <a:blipFill rotWithShape="0">
          <a:blip xmlns:r="http://schemas.openxmlformats.org/officeDocument/2006/relationships" r:embed="rId1"/>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C331C8-BE51-406F-9EF5-AC6F316EA313}">
      <dsp:nvSpPr>
        <dsp:cNvPr id="0" name=""/>
        <dsp:cNvSpPr/>
      </dsp:nvSpPr>
      <dsp:spPr>
        <a:xfrm rot="10800000">
          <a:off x="148048" y="1114101"/>
          <a:ext cx="1449642" cy="1361679"/>
        </a:xfrm>
        <a:prstGeom prst="round2SameRect">
          <a:avLst>
            <a:gd name="adj1" fmla="val 10500"/>
            <a:gd name="adj2" fmla="val 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sp:txBody>
      <dsp:txXfrm rot="10800000">
        <a:off x="148048" y="1114101"/>
        <a:ext cx="1449642" cy="1361679"/>
      </dsp:txXfrm>
    </dsp:sp>
    <dsp:sp modelId="{1CE14BF8-834A-4D6E-A52E-D40C5754E10D}">
      <dsp:nvSpPr>
        <dsp:cNvPr id="0" name=""/>
        <dsp:cNvSpPr/>
      </dsp:nvSpPr>
      <dsp:spPr>
        <a:xfrm>
          <a:off x="1742655" y="148546"/>
          <a:ext cx="1449642" cy="817007"/>
        </a:xfrm>
        <a:prstGeom prst="roundRect">
          <a:avLst>
            <a:gd name="adj" fmla="val 10000"/>
          </a:avLst>
        </a:prstGeom>
        <a:blipFill rotWithShape="0">
          <a:blip xmlns:r="http://schemas.openxmlformats.org/officeDocument/2006/relationships" r:embed="rId2"/>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2575A3-F211-4156-8D2E-2A5BD46570C9}">
      <dsp:nvSpPr>
        <dsp:cNvPr id="0" name=""/>
        <dsp:cNvSpPr/>
      </dsp:nvSpPr>
      <dsp:spPr>
        <a:xfrm rot="10800000">
          <a:off x="1742655" y="1114101"/>
          <a:ext cx="1449642" cy="1361679"/>
        </a:xfrm>
        <a:prstGeom prst="round2SameRect">
          <a:avLst>
            <a:gd name="adj1" fmla="val 10500"/>
            <a:gd name="adj2" fmla="val 0"/>
          </a:avLst>
        </a:prstGeom>
        <a:solidFill>
          <a:schemeClr val="accent1">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sp:txBody>
      <dsp:txXfrm rot="10800000">
        <a:off x="1742655" y="1114101"/>
        <a:ext cx="1449642" cy="1361679"/>
      </dsp:txXfrm>
    </dsp:sp>
    <dsp:sp modelId="{1796D9A1-3CE5-40E1-A92D-121BD4E4F110}">
      <dsp:nvSpPr>
        <dsp:cNvPr id="0" name=""/>
        <dsp:cNvSpPr/>
      </dsp:nvSpPr>
      <dsp:spPr>
        <a:xfrm>
          <a:off x="3296223" y="148546"/>
          <a:ext cx="1449642" cy="817007"/>
        </a:xfrm>
        <a:prstGeom prst="roundRect">
          <a:avLst>
            <a:gd name="adj" fmla="val 10000"/>
          </a:avLst>
        </a:prstGeom>
        <a:blipFill rotWithShape="0">
          <a:blip xmlns:r="http://schemas.openxmlformats.org/officeDocument/2006/relationships" r:embed="rId3"/>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DA74EAD-807A-4BC0-8FA9-19E213ACCFC5}">
      <dsp:nvSpPr>
        <dsp:cNvPr id="0" name=""/>
        <dsp:cNvSpPr/>
      </dsp:nvSpPr>
      <dsp:spPr>
        <a:xfrm rot="10800000">
          <a:off x="3337262" y="1114101"/>
          <a:ext cx="1449642" cy="1361679"/>
        </a:xfrm>
        <a:prstGeom prst="round2SameRect">
          <a:avLst>
            <a:gd name="adj1" fmla="val 10500"/>
            <a:gd name="adj2" fmla="val 0"/>
          </a:avLst>
        </a:prstGeom>
        <a:solidFill>
          <a:schemeClr val="accent4">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sp:txBody>
      <dsp:txXfrm rot="10800000">
        <a:off x="3337262" y="1114101"/>
        <a:ext cx="1449642" cy="1361679"/>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E82745-C478-4E58-8ADA-DE1760BA91AC}">
      <dsp:nvSpPr>
        <dsp:cNvPr id="0" name=""/>
        <dsp:cNvSpPr/>
      </dsp:nvSpPr>
      <dsp:spPr>
        <a:xfrm>
          <a:off x="0" y="0"/>
          <a:ext cx="4779035" cy="1259631"/>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BE50F3B7-6194-4ADD-8DE4-732D0747E10F}">
      <dsp:nvSpPr>
        <dsp:cNvPr id="0" name=""/>
        <dsp:cNvSpPr/>
      </dsp:nvSpPr>
      <dsp:spPr>
        <a:xfrm>
          <a:off x="143371" y="167950"/>
          <a:ext cx="1403841" cy="923729"/>
        </a:xfrm>
        <a:prstGeom prst="roundRect">
          <a:avLst>
            <a:gd name="adj" fmla="val 10000"/>
          </a:avLst>
        </a:prstGeom>
        <a:blipFill rotWithShape="0">
          <a:blip xmlns:r="http://schemas.openxmlformats.org/officeDocument/2006/relationships" r:embed="rId1"/>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C331C8-BE51-406F-9EF5-AC6F316EA313}">
      <dsp:nvSpPr>
        <dsp:cNvPr id="0" name=""/>
        <dsp:cNvSpPr/>
      </dsp:nvSpPr>
      <dsp:spPr>
        <a:xfrm rot="10800000">
          <a:off x="143371" y="1259631"/>
          <a:ext cx="1403841" cy="1539549"/>
        </a:xfrm>
        <a:prstGeom prst="round2SameRect">
          <a:avLst>
            <a:gd name="adj1" fmla="val 10500"/>
            <a:gd name="adj2" fmla="val 0"/>
          </a:avLst>
        </a:prstGeom>
        <a:solidFill>
          <a:schemeClr val="accent6">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sp:txBody>
      <dsp:txXfrm rot="10800000">
        <a:off x="143371" y="1259631"/>
        <a:ext cx="1403841" cy="1539549"/>
      </dsp:txXfrm>
    </dsp:sp>
    <dsp:sp modelId="{1CE14BF8-834A-4D6E-A52E-D40C5754E10D}">
      <dsp:nvSpPr>
        <dsp:cNvPr id="0" name=""/>
        <dsp:cNvSpPr/>
      </dsp:nvSpPr>
      <dsp:spPr>
        <a:xfrm>
          <a:off x="1687596" y="167950"/>
          <a:ext cx="1403841" cy="923729"/>
        </a:xfrm>
        <a:prstGeom prst="roundRect">
          <a:avLst>
            <a:gd name="adj" fmla="val 10000"/>
          </a:avLst>
        </a:prstGeom>
        <a:blipFill rotWithShape="0">
          <a:blip xmlns:r="http://schemas.openxmlformats.org/officeDocument/2006/relationships" r:embed="rId2"/>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2575A3-F211-4156-8D2E-2A5BD46570C9}">
      <dsp:nvSpPr>
        <dsp:cNvPr id="0" name=""/>
        <dsp:cNvSpPr/>
      </dsp:nvSpPr>
      <dsp:spPr>
        <a:xfrm rot="10800000">
          <a:off x="1687596" y="1259631"/>
          <a:ext cx="1403841" cy="1539549"/>
        </a:xfrm>
        <a:prstGeom prst="round2SameRect">
          <a:avLst>
            <a:gd name="adj1" fmla="val 10500"/>
            <a:gd name="adj2" fmla="val 0"/>
          </a:avLst>
        </a:prstGeom>
        <a:solidFill>
          <a:srgbClr val="FFFF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Жилищно-коммунальное хозяйство</a:t>
          </a:r>
        </a:p>
      </dsp:txBody>
      <dsp:txXfrm rot="10800000">
        <a:off x="1687596" y="1259631"/>
        <a:ext cx="1403841" cy="1539549"/>
      </dsp:txXfrm>
    </dsp:sp>
    <dsp:sp modelId="{1796D9A1-3CE5-40E1-A92D-121BD4E4F110}">
      <dsp:nvSpPr>
        <dsp:cNvPr id="0" name=""/>
        <dsp:cNvSpPr/>
      </dsp:nvSpPr>
      <dsp:spPr>
        <a:xfrm>
          <a:off x="3231822" y="167950"/>
          <a:ext cx="1403841" cy="923729"/>
        </a:xfrm>
        <a:prstGeom prst="roundRect">
          <a:avLst>
            <a:gd name="adj" fmla="val 10000"/>
          </a:avLst>
        </a:prstGeom>
        <a:blipFill rotWithShape="0">
          <a:blip xmlns:r="http://schemas.openxmlformats.org/officeDocument/2006/relationships" r:embed="rId3"/>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DA74EAD-807A-4BC0-8FA9-19E213ACCFC5}">
      <dsp:nvSpPr>
        <dsp:cNvPr id="0" name=""/>
        <dsp:cNvSpPr/>
      </dsp:nvSpPr>
      <dsp:spPr>
        <a:xfrm rot="10800000">
          <a:off x="3231822" y="1259631"/>
          <a:ext cx="1403841" cy="1539549"/>
        </a:xfrm>
        <a:prstGeom prst="round2SameRect">
          <a:avLst>
            <a:gd name="adj1" fmla="val 10500"/>
            <a:gd name="adj2" fmla="val 0"/>
          </a:avLst>
        </a:prstGeom>
        <a:solidFill>
          <a:srgbClr val="FA7EDC"/>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sp:txBody>
      <dsp:txXfrm rot="10800000">
        <a:off x="3231822" y="1259631"/>
        <a:ext cx="1403841" cy="1539549"/>
      </dsp:txXfrm>
    </dsp:sp>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E82745-C478-4E58-8ADA-DE1760BA91AC}">
      <dsp:nvSpPr>
        <dsp:cNvPr id="0" name=""/>
        <dsp:cNvSpPr/>
      </dsp:nvSpPr>
      <dsp:spPr>
        <a:xfrm>
          <a:off x="0" y="0"/>
          <a:ext cx="5558288" cy="1057441"/>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BE50F3B7-6194-4ADD-8DE4-732D0747E10F}">
      <dsp:nvSpPr>
        <dsp:cNvPr id="0" name=""/>
        <dsp:cNvSpPr/>
      </dsp:nvSpPr>
      <dsp:spPr>
        <a:xfrm>
          <a:off x="168279" y="140992"/>
          <a:ext cx="1214355" cy="775456"/>
        </a:xfrm>
        <a:prstGeom prst="roundRect">
          <a:avLst>
            <a:gd name="adj" fmla="val 10000"/>
          </a:avLst>
        </a:prstGeom>
        <a:blipFill rotWithShape="0">
          <a:blip xmlns:r="http://schemas.openxmlformats.org/officeDocument/2006/relationships" r:embed="rId1"/>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C331C8-BE51-406F-9EF5-AC6F316EA313}">
      <dsp:nvSpPr>
        <dsp:cNvPr id="0" name=""/>
        <dsp:cNvSpPr/>
      </dsp:nvSpPr>
      <dsp:spPr>
        <a:xfrm rot="10800000">
          <a:off x="168279" y="1057441"/>
          <a:ext cx="1214355" cy="1292427"/>
        </a:xfrm>
        <a:prstGeom prst="round2SameRect">
          <a:avLst>
            <a:gd name="adj1" fmla="val 10500"/>
            <a:gd name="adj2" fmla="val 0"/>
          </a:avLst>
        </a:prstGeom>
        <a:solidFill>
          <a:srgbClr val="6CF41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Культура, кинематография</a:t>
          </a:r>
        </a:p>
      </dsp:txBody>
      <dsp:txXfrm rot="10800000">
        <a:off x="168279" y="1057441"/>
        <a:ext cx="1214355" cy="1292427"/>
      </dsp:txXfrm>
    </dsp:sp>
    <dsp:sp modelId="{1CE14BF8-834A-4D6E-A52E-D40C5754E10D}">
      <dsp:nvSpPr>
        <dsp:cNvPr id="0" name=""/>
        <dsp:cNvSpPr/>
      </dsp:nvSpPr>
      <dsp:spPr>
        <a:xfrm>
          <a:off x="1504070" y="140992"/>
          <a:ext cx="1214355" cy="775456"/>
        </a:xfrm>
        <a:prstGeom prst="roundRect">
          <a:avLst>
            <a:gd name="adj" fmla="val 10000"/>
          </a:avLst>
        </a:prstGeom>
        <a:blipFill rotWithShape="0">
          <a:blip xmlns:r="http://schemas.openxmlformats.org/officeDocument/2006/relationships" r:embed="rId2"/>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2575A3-F211-4156-8D2E-2A5BD46570C9}">
      <dsp:nvSpPr>
        <dsp:cNvPr id="0" name=""/>
        <dsp:cNvSpPr/>
      </dsp:nvSpPr>
      <dsp:spPr>
        <a:xfrm rot="10800000">
          <a:off x="1504070" y="1057441"/>
          <a:ext cx="1214355" cy="1292427"/>
        </a:xfrm>
        <a:prstGeom prst="round2SameRect">
          <a:avLst>
            <a:gd name="adj1" fmla="val 10500"/>
            <a:gd name="adj2" fmla="val 0"/>
          </a:avLst>
        </a:prstGeom>
        <a:solidFill>
          <a:srgbClr val="FF3399"/>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sp:txBody>
      <dsp:txXfrm rot="10800000">
        <a:off x="1504070" y="1057441"/>
        <a:ext cx="1214355" cy="1292427"/>
      </dsp:txXfrm>
    </dsp:sp>
    <dsp:sp modelId="{1796D9A1-3CE5-40E1-A92D-121BD4E4F110}">
      <dsp:nvSpPr>
        <dsp:cNvPr id="0" name=""/>
        <dsp:cNvSpPr/>
      </dsp:nvSpPr>
      <dsp:spPr>
        <a:xfrm>
          <a:off x="2839861" y="140992"/>
          <a:ext cx="1214355" cy="775456"/>
        </a:xfrm>
        <a:prstGeom prst="roundRect">
          <a:avLst>
            <a:gd name="adj" fmla="val 10000"/>
          </a:avLst>
        </a:prstGeom>
        <a:blipFill rotWithShape="0">
          <a:blip xmlns:r="http://schemas.openxmlformats.org/officeDocument/2006/relationships" r:embed="rId3"/>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DA74EAD-807A-4BC0-8FA9-19E213ACCFC5}">
      <dsp:nvSpPr>
        <dsp:cNvPr id="0" name=""/>
        <dsp:cNvSpPr/>
      </dsp:nvSpPr>
      <dsp:spPr>
        <a:xfrm rot="10800000">
          <a:off x="2839861" y="1057441"/>
          <a:ext cx="1214355" cy="1292427"/>
        </a:xfrm>
        <a:prstGeom prst="round2SameRect">
          <a:avLst>
            <a:gd name="adj1" fmla="val 10500"/>
            <a:gd name="adj2" fmla="val 0"/>
          </a:avLst>
        </a:prstGeom>
        <a:solidFill>
          <a:schemeClr val="accent1">
            <a:lumMod val="20000"/>
            <a:lumOff val="8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Физкультура и спорт</a:t>
          </a:r>
        </a:p>
      </dsp:txBody>
      <dsp:txXfrm rot="10800000">
        <a:off x="2839861" y="1057441"/>
        <a:ext cx="1214355" cy="1292427"/>
      </dsp:txXfrm>
    </dsp:sp>
    <dsp:sp modelId="{BD4B80F7-4A7C-4A37-8EB2-886062AFBCF1}">
      <dsp:nvSpPr>
        <dsp:cNvPr id="0" name=""/>
        <dsp:cNvSpPr/>
      </dsp:nvSpPr>
      <dsp:spPr>
        <a:xfrm>
          <a:off x="4175653" y="140992"/>
          <a:ext cx="1214355" cy="775456"/>
        </a:xfrm>
        <a:prstGeom prst="roundRect">
          <a:avLst>
            <a:gd name="adj" fmla="val 10000"/>
          </a:avLst>
        </a:prstGeom>
        <a:blipFill rotWithShape="0">
          <a:blip xmlns:r="http://schemas.openxmlformats.org/officeDocument/2006/relationships" r:embed="rId4"/>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DD58BC6-B66C-4C53-8769-20FD4C3E66E4}">
      <dsp:nvSpPr>
        <dsp:cNvPr id="0" name=""/>
        <dsp:cNvSpPr/>
      </dsp:nvSpPr>
      <dsp:spPr>
        <a:xfrm rot="10800000">
          <a:off x="4175653" y="1057441"/>
          <a:ext cx="1214355" cy="1292427"/>
        </a:xfrm>
        <a:prstGeom prst="round2SameRect">
          <a:avLst>
            <a:gd name="adj1" fmla="val 10500"/>
            <a:gd name="adj2" fmla="val 0"/>
          </a:avLst>
        </a:prstGeom>
        <a:solidFill>
          <a:schemeClr val="bg1">
            <a:lumMod val="9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Средства массовой информации</a:t>
          </a:r>
        </a:p>
      </dsp:txBody>
      <dsp:txXfrm rot="10800000">
        <a:off x="4175653" y="1057441"/>
        <a:ext cx="1214355" cy="1292427"/>
      </dsp:txXfrm>
    </dsp:sp>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E410574-03E4-41B0-99A4-D2B4B1EA931D}">
      <dsp:nvSpPr>
        <dsp:cNvPr id="0" name=""/>
        <dsp:cNvSpPr/>
      </dsp:nvSpPr>
      <dsp:spPr>
        <a:xfrm>
          <a:off x="4469" y="0"/>
          <a:ext cx="1498699" cy="2061437"/>
        </a:xfrm>
        <a:prstGeom prst="roundRect">
          <a:avLst>
            <a:gd name="adj" fmla="val 1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sp:txBody>
      <dsp:txXfrm>
        <a:off x="4469" y="824574"/>
        <a:ext cx="1498699" cy="824574"/>
      </dsp:txXfrm>
    </dsp:sp>
    <dsp:sp modelId="{5159D7E7-3D9B-4174-A4D7-069016045730}">
      <dsp:nvSpPr>
        <dsp:cNvPr id="0" name=""/>
        <dsp:cNvSpPr/>
      </dsp:nvSpPr>
      <dsp:spPr>
        <a:xfrm>
          <a:off x="410590" y="123686"/>
          <a:ext cx="686458" cy="686458"/>
        </a:xfrm>
        <a:prstGeom prst="ellipse">
          <a:avLst/>
        </a:prstGeom>
        <a:blipFill rotWithShape="1">
          <a:blip xmlns:r="http://schemas.openxmlformats.org/officeDocument/2006/relationships" r:embed="rId1"/>
          <a:srcRect/>
          <a:stretch>
            <a:fillRect l="-16000" r="-1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DB063DD4-00C9-4E1B-BFF5-9E129C609BAE}">
      <dsp:nvSpPr>
        <dsp:cNvPr id="0" name=""/>
        <dsp:cNvSpPr/>
      </dsp:nvSpPr>
      <dsp:spPr>
        <a:xfrm>
          <a:off x="1548130" y="0"/>
          <a:ext cx="1498699" cy="2061437"/>
        </a:xfrm>
        <a:prstGeom prst="roundRect">
          <a:avLst>
            <a:gd name="adj" fmla="val 10000"/>
          </a:avLst>
        </a:prstGeom>
        <a:solidFill>
          <a:schemeClr val="accent4">
            <a:hueOff val="1633482"/>
            <a:satOff val="-6796"/>
            <a:lumOff val="160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МУ «Хозяйственное управление» администрации АМО</a:t>
          </a:r>
        </a:p>
      </dsp:txBody>
      <dsp:txXfrm>
        <a:off x="1548130" y="824574"/>
        <a:ext cx="1498699" cy="824574"/>
      </dsp:txXfrm>
    </dsp:sp>
    <dsp:sp modelId="{96AA0A9D-56E5-4E87-A59B-922A44530958}">
      <dsp:nvSpPr>
        <dsp:cNvPr id="0" name=""/>
        <dsp:cNvSpPr/>
      </dsp:nvSpPr>
      <dsp:spPr>
        <a:xfrm>
          <a:off x="1954250" y="123686"/>
          <a:ext cx="686458" cy="686458"/>
        </a:xfrm>
        <a:prstGeom prst="ellipse">
          <a:avLst/>
        </a:prstGeom>
        <a:blipFill rotWithShape="1">
          <a:blip xmlns:r="http://schemas.openxmlformats.org/officeDocument/2006/relationships" r:embed="rId2"/>
          <a:srcRect/>
          <a:stretch>
            <a:fillRect l="-17000" r="-1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2150F8B6-4150-481B-BA15-4D887317E578}">
      <dsp:nvSpPr>
        <dsp:cNvPr id="0" name=""/>
        <dsp:cNvSpPr/>
      </dsp:nvSpPr>
      <dsp:spPr>
        <a:xfrm>
          <a:off x="3091790" y="0"/>
          <a:ext cx="1498699" cy="2061437"/>
        </a:xfrm>
        <a:prstGeom prst="roundRect">
          <a:avLst>
            <a:gd name="adj" fmla="val 10000"/>
          </a:avLst>
        </a:prstGeom>
        <a:solidFill>
          <a:schemeClr val="accent4">
            <a:hueOff val="3266964"/>
            <a:satOff val="-13592"/>
            <a:lumOff val="320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КУ «Муниципальный орган управления образованием» АМО</a:t>
          </a:r>
        </a:p>
      </dsp:txBody>
      <dsp:txXfrm>
        <a:off x="3091790" y="824574"/>
        <a:ext cx="1498699" cy="824574"/>
      </dsp:txXfrm>
    </dsp:sp>
    <dsp:sp modelId="{24F838FB-CA13-4FC8-BFC1-02C25DAF7365}">
      <dsp:nvSpPr>
        <dsp:cNvPr id="0" name=""/>
        <dsp:cNvSpPr/>
      </dsp:nvSpPr>
      <dsp:spPr>
        <a:xfrm>
          <a:off x="3497910" y="123686"/>
          <a:ext cx="686458" cy="686458"/>
        </a:xfrm>
        <a:prstGeom prst="ellipse">
          <a:avLst/>
        </a:prstGeom>
        <a:blipFill rotWithShape="1">
          <a:blip xmlns:r="http://schemas.openxmlformats.org/officeDocument/2006/relationships" r:embed="rId3"/>
          <a:srcRect/>
          <a:stretch>
            <a:fillRect l="-62000" r="-62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9CFE0332-9645-4E70-A763-DD3D0CD28D0A}">
      <dsp:nvSpPr>
        <dsp:cNvPr id="0" name=""/>
        <dsp:cNvSpPr/>
      </dsp:nvSpPr>
      <dsp:spPr>
        <a:xfrm>
          <a:off x="4635450" y="0"/>
          <a:ext cx="1498699" cy="2061437"/>
        </a:xfrm>
        <a:prstGeom prst="roundRect">
          <a:avLst>
            <a:gd name="adj" fmla="val 10000"/>
          </a:avLst>
        </a:prstGeom>
        <a:solidFill>
          <a:schemeClr val="accent4">
            <a:hueOff val="4900445"/>
            <a:satOff val="-20388"/>
            <a:lumOff val="480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МКУК «Информационно-досуговый центр» АМО</a:t>
          </a:r>
        </a:p>
      </dsp:txBody>
      <dsp:txXfrm>
        <a:off x="4635450" y="824574"/>
        <a:ext cx="1498699" cy="824574"/>
      </dsp:txXfrm>
    </dsp:sp>
    <dsp:sp modelId="{1CB07D10-BD0F-41BA-8366-0F4C5ED0CFFB}">
      <dsp:nvSpPr>
        <dsp:cNvPr id="0" name=""/>
        <dsp:cNvSpPr/>
      </dsp:nvSpPr>
      <dsp:spPr>
        <a:xfrm>
          <a:off x="5041571" y="123686"/>
          <a:ext cx="686458" cy="686458"/>
        </a:xfrm>
        <a:prstGeom prst="ellipse">
          <a:avLst/>
        </a:prstGeom>
        <a:blipFill rotWithShape="1">
          <a:blip xmlns:r="http://schemas.openxmlformats.org/officeDocument/2006/relationships" r:embed="rId4"/>
          <a:srcRect/>
          <a:stretch>
            <a:fillRect l="-17000" r="-1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F05CAA5-FB67-47E0-A589-928EC62E4B90}">
      <dsp:nvSpPr>
        <dsp:cNvPr id="0" name=""/>
        <dsp:cNvSpPr/>
      </dsp:nvSpPr>
      <dsp:spPr>
        <a:xfrm>
          <a:off x="6179111" y="0"/>
          <a:ext cx="1498699" cy="2061437"/>
        </a:xfrm>
        <a:prstGeom prst="roundRect">
          <a:avLst>
            <a:gd name="adj" fmla="val 10000"/>
          </a:avLst>
        </a:prstGeom>
        <a:solidFill>
          <a:schemeClr val="accent4">
            <a:hueOff val="6533927"/>
            <a:satOff val="-27185"/>
            <a:lumOff val="64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sp:txBody>
      <dsp:txXfrm>
        <a:off x="6179111" y="824574"/>
        <a:ext cx="1498699" cy="824574"/>
      </dsp:txXfrm>
    </dsp:sp>
    <dsp:sp modelId="{ACECC939-10EF-49E4-B3E5-126C8099E12C}">
      <dsp:nvSpPr>
        <dsp:cNvPr id="0" name=""/>
        <dsp:cNvSpPr/>
      </dsp:nvSpPr>
      <dsp:spPr>
        <a:xfrm>
          <a:off x="6585231" y="123686"/>
          <a:ext cx="686458" cy="686458"/>
        </a:xfrm>
        <a:prstGeom prst="ellipse">
          <a:avLst/>
        </a:prstGeom>
        <a:blipFill rotWithShape="1">
          <a:blip xmlns:r="http://schemas.openxmlformats.org/officeDocument/2006/relationships" r:embed="rId5"/>
          <a:srcRect/>
          <a:stretch>
            <a:fillRect l="-17000" r="-1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30C4903-15B0-45A0-8234-71C35A6FA7CC}">
      <dsp:nvSpPr>
        <dsp:cNvPr id="0" name=""/>
        <dsp:cNvSpPr/>
      </dsp:nvSpPr>
      <dsp:spPr>
        <a:xfrm>
          <a:off x="7722771" y="0"/>
          <a:ext cx="1498699" cy="2061437"/>
        </a:xfrm>
        <a:prstGeom prst="roundRect">
          <a:avLst>
            <a:gd name="adj" fmla="val 10000"/>
          </a:avLst>
        </a:prstGeom>
        <a:solidFill>
          <a:schemeClr val="accent4">
            <a:hueOff val="8167408"/>
            <a:satOff val="-33981"/>
            <a:lumOff val="800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МУ Контрольно-счетная палата АМО</a:t>
          </a:r>
        </a:p>
      </dsp:txBody>
      <dsp:txXfrm>
        <a:off x="7722771" y="824574"/>
        <a:ext cx="1498699" cy="824574"/>
      </dsp:txXfrm>
    </dsp:sp>
    <dsp:sp modelId="{CDFD1732-BBF7-4A04-B328-C8996DDF7820}">
      <dsp:nvSpPr>
        <dsp:cNvPr id="0" name=""/>
        <dsp:cNvSpPr/>
      </dsp:nvSpPr>
      <dsp:spPr>
        <a:xfrm>
          <a:off x="8128891" y="123686"/>
          <a:ext cx="686458" cy="686458"/>
        </a:xfrm>
        <a:prstGeom prst="ellipse">
          <a:avLst/>
        </a:prstGeom>
        <a:blipFill rotWithShape="1">
          <a:blip xmlns:r="http://schemas.openxmlformats.org/officeDocument/2006/relationships" r:embed="rId6"/>
          <a:srcRect/>
          <a:stretch>
            <a:fillRect l="-27000" r="-2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601FD11-CF49-46AB-85E5-0D12A350A14E}">
      <dsp:nvSpPr>
        <dsp:cNvPr id="0" name=""/>
        <dsp:cNvSpPr/>
      </dsp:nvSpPr>
      <dsp:spPr>
        <a:xfrm>
          <a:off x="9266431" y="0"/>
          <a:ext cx="1498699" cy="2061437"/>
        </a:xfrm>
        <a:prstGeom prst="roundRect">
          <a:avLst>
            <a:gd name="adj" fmla="val 10000"/>
          </a:avLst>
        </a:prstGeom>
        <a:solidFill>
          <a:schemeClr val="accent4">
            <a:hueOff val="9800891"/>
            <a:satOff val="-40777"/>
            <a:lumOff val="960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Финансово-экономическое управление администрации АМО</a:t>
          </a:r>
        </a:p>
      </dsp:txBody>
      <dsp:txXfrm>
        <a:off x="9266431" y="824574"/>
        <a:ext cx="1498699" cy="824574"/>
      </dsp:txXfrm>
    </dsp:sp>
    <dsp:sp modelId="{78AD3DAB-F870-487F-876D-CE8CA54D8CD6}">
      <dsp:nvSpPr>
        <dsp:cNvPr id="0" name=""/>
        <dsp:cNvSpPr/>
      </dsp:nvSpPr>
      <dsp:spPr>
        <a:xfrm>
          <a:off x="9672552" y="123686"/>
          <a:ext cx="686458" cy="686458"/>
        </a:xfrm>
        <a:prstGeom prst="ellipse">
          <a:avLst/>
        </a:prstGeom>
        <a:blipFill rotWithShape="1">
          <a:blip xmlns:r="http://schemas.openxmlformats.org/officeDocument/2006/relationships" r:embed="rId7"/>
          <a:srcRect/>
          <a:stretch>
            <a:fillRect l="-21000" r="-2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2F91573-032F-453E-AA21-6FE9DE5E5A9D}">
      <dsp:nvSpPr>
        <dsp:cNvPr id="0" name=""/>
        <dsp:cNvSpPr/>
      </dsp:nvSpPr>
      <dsp:spPr>
        <a:xfrm>
          <a:off x="430784" y="1649149"/>
          <a:ext cx="9908032" cy="309215"/>
        </a:xfrm>
        <a:prstGeom prst="leftRightArrow">
          <a:avLst/>
        </a:prstGeom>
        <a:solidFill>
          <a:schemeClr val="accent4">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C9FA5E8-934E-49AF-8AEB-47DC365CF9FF}">
      <dsp:nvSpPr>
        <dsp:cNvPr id="0" name=""/>
        <dsp:cNvSpPr/>
      </dsp:nvSpPr>
      <dsp:spPr>
        <a:xfrm>
          <a:off x="0" y="0"/>
          <a:ext cx="5918028" cy="184532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системы дошкольного образования»</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дошкольных учреждений;</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семинаров для педагогических работников;</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выплата части компенсации , взимаемой за присмотр и уход за детьми;</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 по пожарной </a:t>
          </a: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безопасности, по </a:t>
          </a: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антитеррористической деятельности и охране труда</a:t>
          </a:r>
        </a:p>
      </dsp:txBody>
      <dsp:txXfrm>
        <a:off x="1368138" y="0"/>
        <a:ext cx="4549889" cy="1845327"/>
      </dsp:txXfrm>
    </dsp:sp>
    <dsp:sp modelId="{300F8DD8-9E51-4C68-97C5-9681980E47B0}">
      <dsp:nvSpPr>
        <dsp:cNvPr id="0" name=""/>
        <dsp:cNvSpPr/>
      </dsp:nvSpPr>
      <dsp:spPr>
        <a:xfrm>
          <a:off x="184532" y="184532"/>
          <a:ext cx="1183605" cy="1476262"/>
        </a:xfrm>
        <a:prstGeom prst="roundRect">
          <a:avLst>
            <a:gd name="adj" fmla="val 10000"/>
          </a:avLst>
        </a:prstGeom>
        <a:blipFill rotWithShape="1">
          <a:blip xmlns:r="http://schemas.openxmlformats.org/officeDocument/2006/relationships" r:embed="rId1"/>
          <a:srcRect/>
          <a:stretch>
            <a:fillRect l="-10000" r="-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C9FA5E8-934E-49AF-8AEB-47DC365CF9FF}">
      <dsp:nvSpPr>
        <dsp:cNvPr id="0" name=""/>
        <dsp:cNvSpPr/>
      </dsp:nvSpPr>
      <dsp:spPr>
        <a:xfrm>
          <a:off x="0" y="0"/>
          <a:ext cx="5693433" cy="2558825"/>
        </a:xfrm>
        <a:prstGeom prst="roundRect">
          <a:avLst>
            <a:gd name="adj" fmla="val 10000"/>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общего образования»</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общеобразовательных учреждений;</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доступности обучения;</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мероприятий для детей школьного возраста;</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ежемесячное денежное вознаграждение за классное руководство;</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пожарной безопасности, по антитеррористической деятельности и охране труда;</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поддержка молодых </a:t>
          </a: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специалистов;</a:t>
          </a:r>
        </a:p>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 - проведение мероприятий по обеспечению деятельности советников директора по воспитанию и взаимодействию с детскими общественными объединениями</a:t>
          </a:r>
        </a:p>
        <a:p>
          <a:pPr lvl="0" algn="l" defTabSz="488950">
            <a:lnSpc>
              <a:spcPct val="90000"/>
            </a:lnSpc>
            <a:spcBef>
              <a:spcPct val="0"/>
            </a:spcBef>
            <a:spcAft>
              <a:spcPct val="35000"/>
            </a:spcAft>
          </a:pPr>
          <a:endPar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1394318" y="0"/>
        <a:ext cx="4299115" cy="2558825"/>
      </dsp:txXfrm>
    </dsp:sp>
    <dsp:sp modelId="{300F8DD8-9E51-4C68-97C5-9681980E47B0}">
      <dsp:nvSpPr>
        <dsp:cNvPr id="0" name=""/>
        <dsp:cNvSpPr/>
      </dsp:nvSpPr>
      <dsp:spPr>
        <a:xfrm>
          <a:off x="255632" y="256884"/>
          <a:ext cx="1138686" cy="2045056"/>
        </a:xfrm>
        <a:prstGeom prst="roundRect">
          <a:avLst>
            <a:gd name="adj" fmla="val 10000"/>
          </a:avLst>
        </a:prstGeom>
        <a:blipFill rotWithShape="1">
          <a:blip xmlns:r="http://schemas.openxmlformats.org/officeDocument/2006/relationships" r:embed="rId1"/>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FE786C3-0860-4348-98AE-DD91F051FABA}">
      <dsp:nvSpPr>
        <dsp:cNvPr id="0" name=""/>
        <dsp:cNvSpPr/>
      </dsp:nvSpPr>
      <dsp:spPr>
        <a:xfrm>
          <a:off x="0" y="0"/>
          <a:ext cx="4102353" cy="1120527"/>
        </a:xfrm>
        <a:prstGeom prst="roundRect">
          <a:avLst>
            <a:gd name="adj" fmla="val 1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«Организация отдыха, оздоровления и занятости детей и молодежи»</a:t>
          </a:r>
        </a:p>
        <a:p>
          <a:pPr lvl="0" algn="just"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lvl="0" algn="just"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и обеспечение системы развития отдыха, оздоровления и занятости детей и молодежи</a:t>
          </a:r>
        </a:p>
      </dsp:txBody>
      <dsp:txXfrm>
        <a:off x="932413" y="0"/>
        <a:ext cx="3169939" cy="1120527"/>
      </dsp:txXfrm>
    </dsp:sp>
    <dsp:sp modelId="{B3A54806-D249-48D8-9CC4-796EAF9ADED1}">
      <dsp:nvSpPr>
        <dsp:cNvPr id="0" name=""/>
        <dsp:cNvSpPr/>
      </dsp:nvSpPr>
      <dsp:spPr>
        <a:xfrm>
          <a:off x="134526" y="112491"/>
          <a:ext cx="775303" cy="895544"/>
        </a:xfrm>
        <a:prstGeom prst="roundRect">
          <a:avLst>
            <a:gd name="adj" fmla="val 1000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FE786C3-0860-4348-98AE-DD91F051FABA}">
      <dsp:nvSpPr>
        <dsp:cNvPr id="0" name=""/>
        <dsp:cNvSpPr/>
      </dsp:nvSpPr>
      <dsp:spPr>
        <a:xfrm>
          <a:off x="0" y="0"/>
          <a:ext cx="4102353" cy="1038832"/>
        </a:xfrm>
        <a:prstGeom prst="roundRect">
          <a:avLst>
            <a:gd name="adj" fmla="val 10000"/>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just" defTabSz="488950">
            <a:lnSpc>
              <a:spcPct val="90000"/>
            </a:lnSpc>
            <a:spcBef>
              <a:spcPct val="0"/>
            </a:spcBef>
            <a:spcAft>
              <a:spcPct val="35000"/>
            </a:spcAft>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«Школьное питание»</a:t>
          </a:r>
        </a:p>
        <a:p>
          <a:pPr lvl="0" algn="just"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lvl="0" algn="just"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обеспечения школьного питания.</a:t>
          </a:r>
        </a:p>
      </dsp:txBody>
      <dsp:txXfrm>
        <a:off x="924252" y="0"/>
        <a:ext cx="3178100" cy="1038832"/>
      </dsp:txXfrm>
    </dsp:sp>
    <dsp:sp modelId="{B3A54806-D249-48D8-9CC4-796EAF9ADED1}">
      <dsp:nvSpPr>
        <dsp:cNvPr id="0" name=""/>
        <dsp:cNvSpPr/>
      </dsp:nvSpPr>
      <dsp:spPr>
        <a:xfrm>
          <a:off x="126364" y="104290"/>
          <a:ext cx="775303" cy="830252"/>
        </a:xfrm>
        <a:prstGeom prst="roundRect">
          <a:avLst>
            <a:gd name="adj" fmla="val 10000"/>
          </a:avLst>
        </a:prstGeom>
        <a:blipFill rotWithShape="1">
          <a:blip xmlns:r="http://schemas.openxmlformats.org/officeDocument/2006/relationships" r:embed="rId1"/>
          <a:srcRect/>
          <a:stretch>
            <a:fillRect l="-8000" r="-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FE786C3-0860-4348-98AE-DD91F051FABA}">
      <dsp:nvSpPr>
        <dsp:cNvPr id="0" name=""/>
        <dsp:cNvSpPr/>
      </dsp:nvSpPr>
      <dsp:spPr>
        <a:xfrm>
          <a:off x="0" y="2024"/>
          <a:ext cx="4779647" cy="2074672"/>
        </a:xfrm>
        <a:prstGeom prst="roundRect">
          <a:avLst>
            <a:gd name="adj" fmla="val 1000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расходы на содержание КУ МОУО;</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стипендия главы;</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повышение квалификации;</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семинаров для педагогических работников;</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пожарной безопасности;</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мер социальной поддержки педагогическим работникам.</a:t>
          </a:r>
        </a:p>
      </dsp:txBody>
      <dsp:txXfrm>
        <a:off x="1163193" y="2024"/>
        <a:ext cx="3616453" cy="2074672"/>
      </dsp:txXfrm>
    </dsp:sp>
    <dsp:sp modelId="{B3A54806-D249-48D8-9CC4-796EAF9ADED1}">
      <dsp:nvSpPr>
        <dsp:cNvPr id="0" name=""/>
        <dsp:cNvSpPr/>
      </dsp:nvSpPr>
      <dsp:spPr>
        <a:xfrm>
          <a:off x="233576" y="208279"/>
          <a:ext cx="903305" cy="1658112"/>
        </a:xfrm>
        <a:prstGeom prst="roundRect">
          <a:avLst>
            <a:gd name="adj" fmla="val 1000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88BA849-F020-4B68-808B-110BE9FC5715}">
      <dsp:nvSpPr>
        <dsp:cNvPr id="0" name=""/>
        <dsp:cNvSpPr/>
      </dsp:nvSpPr>
      <dsp:spPr>
        <a:xfrm>
          <a:off x="8471" y="0"/>
          <a:ext cx="2532053" cy="487891"/>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2024г</a:t>
          </a:r>
          <a:endPar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3412240 </a:t>
          </a: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p>
      </dsp:txBody>
      <dsp:txXfrm>
        <a:off x="8471" y="0"/>
        <a:ext cx="2532053" cy="487891"/>
      </dsp:txXfrm>
    </dsp:sp>
    <dsp:sp modelId="{B429B1F1-AE15-4684-913A-5415E93B3698}">
      <dsp:nvSpPr>
        <dsp:cNvPr id="0" name=""/>
        <dsp:cNvSpPr/>
      </dsp:nvSpPr>
      <dsp:spPr>
        <a:xfrm>
          <a:off x="2793730" y="0"/>
          <a:ext cx="536795" cy="487891"/>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ru-RU" sz="2000" kern="1200"/>
        </a:p>
      </dsp:txBody>
      <dsp:txXfrm>
        <a:off x="2793730" y="0"/>
        <a:ext cx="536795" cy="487891"/>
      </dsp:txXfrm>
    </dsp:sp>
    <dsp:sp modelId="{1DE79F66-6F26-4AB4-81A5-D6C59DD0FC32}">
      <dsp:nvSpPr>
        <dsp:cNvPr id="0" name=""/>
        <dsp:cNvSpPr/>
      </dsp:nvSpPr>
      <dsp:spPr>
        <a:xfrm>
          <a:off x="3553346" y="0"/>
          <a:ext cx="2532053" cy="487891"/>
        </a:xfrm>
        <a:prstGeom prst="roundRect">
          <a:avLst>
            <a:gd name="adj" fmla="val 10000"/>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2025г</a:t>
          </a:r>
          <a:endPar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3296751,72 </a:t>
          </a: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p>
      </dsp:txBody>
      <dsp:txXfrm>
        <a:off x="3553346" y="0"/>
        <a:ext cx="2532053" cy="487891"/>
      </dsp:txXfrm>
    </dsp:sp>
    <dsp:sp modelId="{6D6FF3AC-B06D-4253-B736-281BE5283F36}">
      <dsp:nvSpPr>
        <dsp:cNvPr id="0" name=""/>
        <dsp:cNvSpPr/>
      </dsp:nvSpPr>
      <dsp:spPr>
        <a:xfrm>
          <a:off x="6338605" y="0"/>
          <a:ext cx="536795" cy="487891"/>
        </a:xfrm>
        <a:prstGeom prst="rightArrow">
          <a:avLst>
            <a:gd name="adj1" fmla="val 60000"/>
            <a:gd name="adj2" fmla="val 50000"/>
          </a:avLst>
        </a:prstGeom>
        <a:solidFill>
          <a:schemeClr val="accent4">
            <a:hueOff val="9800891"/>
            <a:satOff val="-40777"/>
            <a:lumOff val="9608"/>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ru-RU" sz="2000" kern="1200"/>
        </a:p>
      </dsp:txBody>
      <dsp:txXfrm>
        <a:off x="6338605" y="0"/>
        <a:ext cx="536795" cy="487891"/>
      </dsp:txXfrm>
    </dsp:sp>
    <dsp:sp modelId="{E2EFA43D-DB00-4C42-BBAF-195D1D3943F9}">
      <dsp:nvSpPr>
        <dsp:cNvPr id="0" name=""/>
        <dsp:cNvSpPr/>
      </dsp:nvSpPr>
      <dsp:spPr>
        <a:xfrm>
          <a:off x="7098221" y="0"/>
          <a:ext cx="2532053" cy="487891"/>
        </a:xfrm>
        <a:prstGeom prst="roundRect">
          <a:avLst>
            <a:gd name="adj" fmla="val 10000"/>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2026г</a:t>
          </a:r>
          <a:endPar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3435845,92 </a:t>
          </a: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p>
      </dsp:txBody>
      <dsp:txXfrm>
        <a:off x="7098221" y="0"/>
        <a:ext cx="2532053" cy="487891"/>
      </dsp:txXfrm>
    </dsp:sp>
  </dsp:spTree>
</dsp:drawing>
</file>

<file path=ppt/diagrams/drawing2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B6CDBF5-BDB2-474A-97C0-91F079BB2C6B}">
      <dsp:nvSpPr>
        <dsp:cNvPr id="0" name=""/>
        <dsp:cNvSpPr/>
      </dsp:nvSpPr>
      <dsp:spPr>
        <a:xfrm>
          <a:off x="0" y="0"/>
          <a:ext cx="4201021" cy="150886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6FB724-309E-44F3-B26C-FB03415BF54F}">
      <dsp:nvSpPr>
        <dsp:cNvPr id="0" name=""/>
        <dsp:cNvSpPr/>
      </dsp:nvSpPr>
      <dsp:spPr>
        <a:xfrm>
          <a:off x="126512" y="201181"/>
          <a:ext cx="1879997" cy="1106500"/>
        </a:xfrm>
        <a:prstGeom prst="roundRect">
          <a:avLst>
            <a:gd name="adj" fmla="val 1000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A3B9FF-04D8-43D4-A2ED-BB30D8FE33BB}">
      <dsp:nvSpPr>
        <dsp:cNvPr id="0" name=""/>
        <dsp:cNvSpPr/>
      </dsp:nvSpPr>
      <dsp:spPr>
        <a:xfrm rot="10800000">
          <a:off x="126512" y="1508863"/>
          <a:ext cx="1879997" cy="1844167"/>
        </a:xfrm>
        <a:prstGeom prst="round2SameRect">
          <a:avLst>
            <a:gd name="adj1" fmla="val 10500"/>
            <a:gd name="adj2" fmla="val 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t" anchorCtr="0">
          <a:noAutofit/>
        </a:bodyPr>
        <a:lstStyle/>
        <a:p>
          <a:pPr lvl="0" algn="just"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-приобретение </a:t>
          </a: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инвентаря для массового спорта;</a:t>
          </a:r>
          <a:endPar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just"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-физкультурно-оздоровительная, спортивно-массовая  работа с населением ;</a:t>
          </a:r>
        </a:p>
        <a:p>
          <a:pPr lvl="0" algn="just"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-участие в соревнованиях;</a:t>
          </a:r>
        </a:p>
        <a:p>
          <a:pPr lvl="0" algn="just"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-укрепление спортивной базы округа</a:t>
          </a:r>
        </a:p>
      </dsp:txBody>
      <dsp:txXfrm rot="10800000">
        <a:off x="126512" y="1508863"/>
        <a:ext cx="1879997" cy="1844167"/>
      </dsp:txXfrm>
    </dsp:sp>
    <dsp:sp modelId="{4BF442B8-7F3E-4FC0-8809-A7AA36C34F0D}">
      <dsp:nvSpPr>
        <dsp:cNvPr id="0" name=""/>
        <dsp:cNvSpPr/>
      </dsp:nvSpPr>
      <dsp:spPr>
        <a:xfrm>
          <a:off x="2194510" y="201181"/>
          <a:ext cx="1879997" cy="1106500"/>
        </a:xfrm>
        <a:prstGeom prst="roundRect">
          <a:avLst>
            <a:gd name="adj" fmla="val 10000"/>
          </a:avLst>
        </a:prstGeom>
        <a:blipFill rotWithShape="0">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B1F622-1407-4D80-8986-09A24DA62CD7}">
      <dsp:nvSpPr>
        <dsp:cNvPr id="0" name=""/>
        <dsp:cNvSpPr/>
      </dsp:nvSpPr>
      <dsp:spPr>
        <a:xfrm rot="10800000">
          <a:off x="2194510" y="1508863"/>
          <a:ext cx="1879997" cy="1844167"/>
        </a:xfrm>
        <a:prstGeom prst="round2SameRect">
          <a:avLst>
            <a:gd name="adj1" fmla="val 10500"/>
            <a:gd name="adj2" fmla="val 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культурно – познавательный туризм</a:t>
          </a:r>
        </a:p>
      </dsp:txBody>
      <dsp:txXfrm rot="10800000">
        <a:off x="2194510" y="1508863"/>
        <a:ext cx="1879997" cy="1844167"/>
      </dsp:txXfrm>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7#2">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pList2#1">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5.xml><?xml version="1.0" encoding="utf-8"?>
<dgm:layoutDef xmlns:dgm="http://schemas.openxmlformats.org/drawingml/2006/diagram" xmlns:a="http://schemas.openxmlformats.org/drawingml/2006/main" uniqueId="urn:microsoft.com/office/officeart/2005/8/layout/pList2#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6.xml><?xml version="1.0" encoding="utf-8"?>
<dgm:layoutDef xmlns:dgm="http://schemas.openxmlformats.org/drawingml/2006/diagram" xmlns:a="http://schemas.openxmlformats.org/drawingml/2006/main" uniqueId="urn:microsoft.com/office/officeart/2005/8/layout/pList2#3">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7.xml><?xml version="1.0" encoding="utf-8"?>
<dgm:layoutDef xmlns:dgm="http://schemas.openxmlformats.org/drawingml/2006/diagram" xmlns:a="http://schemas.openxmlformats.org/drawingml/2006/main" uniqueId="urn:microsoft.com/office/officeart/2005/8/layout/hList7#3">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4#2">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4#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4#6">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4#5">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List2#4">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0.01057</cdr:x>
      <cdr:y>0.87543</cdr:y>
    </cdr:from>
    <cdr:to>
      <cdr:x>0.49469</cdr:x>
      <cdr:y>1</cdr:y>
    </cdr:to>
    <cdr:sp macro="" textlink="">
      <cdr:nvSpPr>
        <cdr:cNvPr id="2" name="TextBox 5">
          <a:extLst xmlns:a="http://schemas.openxmlformats.org/drawingml/2006/main">
            <a:ext uri="{FF2B5EF4-FFF2-40B4-BE49-F238E27FC236}">
              <a16:creationId xmlns:lc="http://schemas.openxmlformats.org/drawingml/2006/lockedCanvas" xmlns="" xmlns:a16="http://schemas.microsoft.com/office/drawing/2014/main" xmlns:p="http://schemas.openxmlformats.org/presentationml/2006/main" xmlns:r="http://schemas.openxmlformats.org/officeDocument/2006/relationships" id="{CDA4CDC0-0010-4036-186F-BCF5F5CB5EA3}"/>
            </a:ext>
          </a:extLst>
        </cdr:cNvPr>
        <cdr:cNvSpPr txBox="1"/>
      </cdr:nvSpPr>
      <cdr:spPr>
        <a:xfrm xmlns:a="http://schemas.openxmlformats.org/drawingml/2006/main">
          <a:off x="120770" y="5410827"/>
          <a:ext cx="5531140" cy="769441"/>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ru-RU"/>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just"/>
          <a:r>
            <a:rPr lang="ru-RU" sz="1100" b="1" i="0" u="none" strike="noStrike" baseline="0" dirty="0" smtClean="0">
              <a:solidFill>
                <a:srgbClr val="0000CC"/>
              </a:solidFill>
              <a:latin typeface="Times New Roman" panose="02020603050405020304" pitchFamily="18" charset="0"/>
              <a:cs typeface="Times New Roman" panose="02020603050405020304" pitchFamily="18" charset="0"/>
            </a:rPr>
            <a:t>Социальная сфера – </a:t>
          </a:r>
          <a:r>
            <a:rPr lang="ru-RU" sz="1100" i="0" u="none" strike="noStrike" baseline="0" dirty="0" smtClean="0">
              <a:solidFill>
                <a:schemeClr val="tx1">
                  <a:lumMod val="95000"/>
                  <a:lumOff val="5000"/>
                </a:schemeClr>
              </a:solidFill>
              <a:latin typeface="Times New Roman" panose="02020603050405020304" pitchFamily="18" charset="0"/>
              <a:cs typeface="Times New Roman" panose="02020603050405020304" pitchFamily="18" charset="0"/>
            </a:rPr>
            <a:t>образование, культура, социальная политика, физкультура и спорт.</a:t>
          </a:r>
        </a:p>
        <a:p xmlns:a="http://schemas.openxmlformats.org/drawingml/2006/main">
          <a:pPr algn="just"/>
          <a:r>
            <a:rPr lang="ru-RU" sz="1100" b="1" dirty="0" smtClean="0">
              <a:solidFill>
                <a:srgbClr val="0000CC"/>
              </a:solidFill>
              <a:latin typeface="Times New Roman" panose="02020603050405020304" pitchFamily="18" charset="0"/>
              <a:cs typeface="Times New Roman" panose="02020603050405020304" pitchFamily="18" charset="0"/>
            </a:rPr>
            <a:t>Экономика – </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национальная , ЖКХ.</a:t>
          </a:r>
        </a:p>
        <a:p xmlns:a="http://schemas.openxmlformats.org/drawingml/2006/main">
          <a:pPr algn="just"/>
          <a:r>
            <a:rPr lang="ru-RU" sz="1100" b="1" dirty="0" smtClean="0">
              <a:solidFill>
                <a:srgbClr val="0000CC"/>
              </a:solidFill>
              <a:latin typeface="Times New Roman" panose="02020603050405020304" pitchFamily="18" charset="0"/>
              <a:cs typeface="Times New Roman" panose="02020603050405020304" pitchFamily="18" charset="0"/>
            </a:rPr>
            <a:t>Прочие расходы – </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 национальная безопасность и правоохранительная деятельность, средства массовой информации.</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0.88117</cdr:x>
      <cdr:y>0.01968</cdr:y>
    </cdr:from>
    <cdr:to>
      <cdr:x>0.98338</cdr:x>
      <cdr:y>0.09427</cdr:y>
    </cdr:to>
    <cdr:sp macro="" textlink="">
      <cdr:nvSpPr>
        <cdr:cNvPr id="2" name="TextBox 16">
          <a:extLst xmlns:a="http://schemas.openxmlformats.org/drawingml/2006/main">
            <a:ext uri="{FF2B5EF4-FFF2-40B4-BE49-F238E27FC236}">
              <a16:creationId xmlns:lc="http://schemas.openxmlformats.org/drawingml/2006/lockedCanvas" xmlns="" xmlns:a16="http://schemas.microsoft.com/office/drawing/2014/main" xmlns:p="http://schemas.openxmlformats.org/presentationml/2006/main" xmlns:r="http://schemas.openxmlformats.org/officeDocument/2006/relationships" id="{0A8B852D-FAC2-E86C-AE82-085A85B97233}"/>
            </a:ext>
          </a:extLst>
        </cdr:cNvPr>
        <cdr:cNvSpPr txBox="1"/>
      </cdr:nvSpPr>
      <cdr:spPr>
        <a:xfrm xmlns:a="http://schemas.openxmlformats.org/drawingml/2006/main">
          <a:off x="5917721" y="69011"/>
          <a:ext cx="686406" cy="261610"/>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ru-RU"/>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ru-RU" sz="1100" dirty="0" err="1">
              <a:solidFill>
                <a:sysClr val="windowText" lastClr="000000">
                  <a:lumMod val="95000"/>
                  <a:lumOff val="5000"/>
                </a:sysClr>
              </a:solidFill>
              <a:latin typeface="Times New Roman" panose="02020603050405020304" pitchFamily="18" charset="0"/>
              <a:cs typeface="Times New Roman" panose="02020603050405020304" pitchFamily="18" charset="0"/>
            </a:rPr>
            <a:t>тыс.руб</a:t>
          </a:r>
          <a:r>
            <a:rPr lang="ru-RU" sz="1100" dirty="0">
              <a:solidFill>
                <a:sysClr val="windowText" lastClr="000000">
                  <a:lumMod val="95000"/>
                  <a:lumOff val="5000"/>
                </a:sysClr>
              </a:solidFill>
              <a:latin typeface="Times New Roman" panose="02020603050405020304" pitchFamily="18" charset="0"/>
              <a:cs typeface="Times New Roman" panose="02020603050405020304" pitchFamily="18" charset="0"/>
            </a:rPr>
            <a:t>.</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2F0768A-F661-F536-22FF-B6723D0EF67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F09597CF-19FD-3E47-974D-17D19FF757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D6B1D08A-2881-8C01-B7DB-177A0147783D}"/>
              </a:ext>
            </a:extLst>
          </p:cNvPr>
          <p:cNvSpPr>
            <a:spLocks noGrp="1"/>
          </p:cNvSpPr>
          <p:nvPr>
            <p:ph type="dt" sz="half" idx="10"/>
          </p:nvPr>
        </p:nvSpPr>
        <p:spPr/>
        <p:txBody>
          <a:bodyPr/>
          <a:lstStyle/>
          <a:p>
            <a:fld id="{C5563C81-31A1-42C2-A208-E42F62D02389}" type="datetimeFigureOut">
              <a:rPr lang="ru-RU" smtClean="0"/>
              <a:pPr/>
              <a:t>20.01.2024</a:t>
            </a:fld>
            <a:endParaRPr lang="ru-RU"/>
          </a:p>
        </p:txBody>
      </p:sp>
      <p:sp>
        <p:nvSpPr>
          <p:cNvPr id="5" name="Нижний колонтитул 4">
            <a:extLst>
              <a:ext uri="{FF2B5EF4-FFF2-40B4-BE49-F238E27FC236}">
                <a16:creationId xmlns:a16="http://schemas.microsoft.com/office/drawing/2014/main" xmlns="" id="{F95ACDA2-CF86-3865-655B-D560F65EA04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EF172849-0C02-C3F2-032E-693C8786B848}"/>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xmlns="" val="1892564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D1808D6-E464-0D0A-5DA7-762451ED527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0A64333F-2B9E-8A2D-8CFB-E4031271F6F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58552057-E1E9-8D2E-7BF1-E0B99594FA66}"/>
              </a:ext>
            </a:extLst>
          </p:cNvPr>
          <p:cNvSpPr>
            <a:spLocks noGrp="1"/>
          </p:cNvSpPr>
          <p:nvPr>
            <p:ph type="dt" sz="half" idx="10"/>
          </p:nvPr>
        </p:nvSpPr>
        <p:spPr/>
        <p:txBody>
          <a:bodyPr/>
          <a:lstStyle/>
          <a:p>
            <a:fld id="{C5563C81-31A1-42C2-A208-E42F62D02389}" type="datetimeFigureOut">
              <a:rPr lang="ru-RU" smtClean="0"/>
              <a:pPr/>
              <a:t>20.01.2024</a:t>
            </a:fld>
            <a:endParaRPr lang="ru-RU"/>
          </a:p>
        </p:txBody>
      </p:sp>
      <p:sp>
        <p:nvSpPr>
          <p:cNvPr id="5" name="Нижний колонтитул 4">
            <a:extLst>
              <a:ext uri="{FF2B5EF4-FFF2-40B4-BE49-F238E27FC236}">
                <a16:creationId xmlns:a16="http://schemas.microsoft.com/office/drawing/2014/main" xmlns="" id="{B79C860C-4ED1-F86F-CAD7-A43E7E28763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C9F650D0-7CA0-1689-EC2C-93FB8DFA5CAC}"/>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xmlns="" val="3246810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395E6D3-0DA0-70D8-A710-80A313E0EF05}"/>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20BEC038-61EE-0FF8-3370-1CB67359AC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73066FDE-35EB-7982-8706-0515DEE6A34F}"/>
              </a:ext>
            </a:extLst>
          </p:cNvPr>
          <p:cNvSpPr>
            <a:spLocks noGrp="1"/>
          </p:cNvSpPr>
          <p:nvPr>
            <p:ph type="dt" sz="half" idx="10"/>
          </p:nvPr>
        </p:nvSpPr>
        <p:spPr/>
        <p:txBody>
          <a:bodyPr/>
          <a:lstStyle/>
          <a:p>
            <a:fld id="{C5563C81-31A1-42C2-A208-E42F62D02389}" type="datetimeFigureOut">
              <a:rPr lang="ru-RU" smtClean="0"/>
              <a:pPr/>
              <a:t>20.01.2024</a:t>
            </a:fld>
            <a:endParaRPr lang="ru-RU"/>
          </a:p>
        </p:txBody>
      </p:sp>
      <p:sp>
        <p:nvSpPr>
          <p:cNvPr id="5" name="Нижний колонтитул 4">
            <a:extLst>
              <a:ext uri="{FF2B5EF4-FFF2-40B4-BE49-F238E27FC236}">
                <a16:creationId xmlns:a16="http://schemas.microsoft.com/office/drawing/2014/main" xmlns="" id="{ECAF3A47-F327-6AC1-6C99-B89D0171971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B27274F5-92BC-39B4-DA4B-81773D42E9B5}"/>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xmlns="" val="3614183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223FF84-6683-5A55-32D5-5BF9C814CCA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AD867B16-8680-302B-3FDD-C30E10C6C74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0E7DB0FE-E5B6-CA73-9B71-C109687BE345}"/>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C5DFA0C0-A234-6396-413A-5CB5A0FCA29A}"/>
              </a:ext>
            </a:extLst>
          </p:cNvPr>
          <p:cNvSpPr>
            <a:spLocks noGrp="1"/>
          </p:cNvSpPr>
          <p:nvPr>
            <p:ph type="dt" sz="half" idx="10"/>
          </p:nvPr>
        </p:nvSpPr>
        <p:spPr/>
        <p:txBody>
          <a:bodyPr/>
          <a:lstStyle/>
          <a:p>
            <a:fld id="{C5563C81-31A1-42C2-A208-E42F62D02389}" type="datetimeFigureOut">
              <a:rPr lang="ru-RU" smtClean="0"/>
              <a:pPr/>
              <a:t>20.01.2024</a:t>
            </a:fld>
            <a:endParaRPr lang="ru-RU"/>
          </a:p>
        </p:txBody>
      </p:sp>
      <p:sp>
        <p:nvSpPr>
          <p:cNvPr id="6" name="Нижний колонтитул 5">
            <a:extLst>
              <a:ext uri="{FF2B5EF4-FFF2-40B4-BE49-F238E27FC236}">
                <a16:creationId xmlns:a16="http://schemas.microsoft.com/office/drawing/2014/main" xmlns="" id="{5AA63378-6875-016E-14FE-C43501CEDF8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14A83F5C-9FF2-CE44-46C5-7D7268DD3E64}"/>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xmlns="" val="2740290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732C053-F116-FE28-CF8F-0DABC52791C4}"/>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932F4102-D311-C1A7-CE3F-61667A7D37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0202FF07-6C04-10BB-BAAC-CCCA6640BF0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A5C15B57-3CF9-084D-9CFF-D17F398814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581133BC-2683-D310-BDC1-6720B948D47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B21DEAB3-AF01-0297-D37C-CE7092120ED3}"/>
              </a:ext>
            </a:extLst>
          </p:cNvPr>
          <p:cNvSpPr>
            <a:spLocks noGrp="1"/>
          </p:cNvSpPr>
          <p:nvPr>
            <p:ph type="dt" sz="half" idx="10"/>
          </p:nvPr>
        </p:nvSpPr>
        <p:spPr/>
        <p:txBody>
          <a:bodyPr/>
          <a:lstStyle/>
          <a:p>
            <a:fld id="{C5563C81-31A1-42C2-A208-E42F62D02389}" type="datetimeFigureOut">
              <a:rPr lang="ru-RU" smtClean="0"/>
              <a:pPr/>
              <a:t>20.01.2024</a:t>
            </a:fld>
            <a:endParaRPr lang="ru-RU"/>
          </a:p>
        </p:txBody>
      </p:sp>
      <p:sp>
        <p:nvSpPr>
          <p:cNvPr id="8" name="Нижний колонтитул 7">
            <a:extLst>
              <a:ext uri="{FF2B5EF4-FFF2-40B4-BE49-F238E27FC236}">
                <a16:creationId xmlns:a16="http://schemas.microsoft.com/office/drawing/2014/main" xmlns="" id="{16E81123-5E6F-92A0-CA94-915C39274EFD}"/>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021943A4-AE86-418F-E96C-73D87780D860}"/>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xmlns="" val="384508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1AD04AD-1350-2650-AA99-CA8915FA2CF2}"/>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5155DFBA-5F60-235A-3B67-31FF3C2FB6E8}"/>
              </a:ext>
            </a:extLst>
          </p:cNvPr>
          <p:cNvSpPr>
            <a:spLocks noGrp="1"/>
          </p:cNvSpPr>
          <p:nvPr>
            <p:ph type="dt" sz="half" idx="10"/>
          </p:nvPr>
        </p:nvSpPr>
        <p:spPr/>
        <p:txBody>
          <a:bodyPr/>
          <a:lstStyle/>
          <a:p>
            <a:fld id="{C5563C81-31A1-42C2-A208-E42F62D02389}" type="datetimeFigureOut">
              <a:rPr lang="ru-RU" smtClean="0"/>
              <a:pPr/>
              <a:t>20.01.2024</a:t>
            </a:fld>
            <a:endParaRPr lang="ru-RU"/>
          </a:p>
        </p:txBody>
      </p:sp>
      <p:sp>
        <p:nvSpPr>
          <p:cNvPr id="4" name="Нижний колонтитул 3">
            <a:extLst>
              <a:ext uri="{FF2B5EF4-FFF2-40B4-BE49-F238E27FC236}">
                <a16:creationId xmlns:a16="http://schemas.microsoft.com/office/drawing/2014/main" xmlns="" id="{6EAF776A-338C-8C36-9BDF-C96CF607F398}"/>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2DA2E1EF-CB57-C820-E2AC-90C60EF54315}"/>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xmlns="" val="96383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6BE25D40-565B-05D5-9B37-B5E120E3EF82}"/>
              </a:ext>
            </a:extLst>
          </p:cNvPr>
          <p:cNvSpPr>
            <a:spLocks noGrp="1"/>
          </p:cNvSpPr>
          <p:nvPr>
            <p:ph type="dt" sz="half" idx="10"/>
          </p:nvPr>
        </p:nvSpPr>
        <p:spPr/>
        <p:txBody>
          <a:bodyPr/>
          <a:lstStyle/>
          <a:p>
            <a:fld id="{C5563C81-31A1-42C2-A208-E42F62D02389}" type="datetimeFigureOut">
              <a:rPr lang="ru-RU" smtClean="0"/>
              <a:pPr/>
              <a:t>20.01.2024</a:t>
            </a:fld>
            <a:endParaRPr lang="ru-RU"/>
          </a:p>
        </p:txBody>
      </p:sp>
      <p:sp>
        <p:nvSpPr>
          <p:cNvPr id="3" name="Нижний колонтитул 2">
            <a:extLst>
              <a:ext uri="{FF2B5EF4-FFF2-40B4-BE49-F238E27FC236}">
                <a16:creationId xmlns:a16="http://schemas.microsoft.com/office/drawing/2014/main" xmlns="" id="{CECAE54F-0872-1E4F-3EBE-A0A33C6F836B}"/>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7019DF2B-9953-C851-F4B2-214DF8046AD1}"/>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xmlns="" val="2409022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A3903BE-D922-5CF5-DA65-4CAC77812C5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F125AD40-483B-5E8F-E8D9-BDE63ED495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7778422F-23F8-E210-20D3-6410A2FDEB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1E9A6DD5-DC5D-B63F-F3DF-A5392E357DAC}"/>
              </a:ext>
            </a:extLst>
          </p:cNvPr>
          <p:cNvSpPr>
            <a:spLocks noGrp="1"/>
          </p:cNvSpPr>
          <p:nvPr>
            <p:ph type="dt" sz="half" idx="10"/>
          </p:nvPr>
        </p:nvSpPr>
        <p:spPr/>
        <p:txBody>
          <a:bodyPr/>
          <a:lstStyle/>
          <a:p>
            <a:fld id="{C5563C81-31A1-42C2-A208-E42F62D02389}" type="datetimeFigureOut">
              <a:rPr lang="ru-RU" smtClean="0"/>
              <a:pPr/>
              <a:t>20.01.2024</a:t>
            </a:fld>
            <a:endParaRPr lang="ru-RU"/>
          </a:p>
        </p:txBody>
      </p:sp>
      <p:sp>
        <p:nvSpPr>
          <p:cNvPr id="6" name="Нижний колонтитул 5">
            <a:extLst>
              <a:ext uri="{FF2B5EF4-FFF2-40B4-BE49-F238E27FC236}">
                <a16:creationId xmlns:a16="http://schemas.microsoft.com/office/drawing/2014/main" xmlns="" id="{5DCFD6EC-6923-CD46-1F51-BF56059230A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EE4D72FC-4A21-CCA9-578B-065B97B6F20D}"/>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xmlns="" val="400959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53A9126-7CD5-2F1A-F42D-85996349821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7C45C9CB-F71C-53F8-FB1A-DD942B54DC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99DC4570-8F32-27FC-6F0F-42C8179535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3923B47E-068B-0A86-B18B-52BEB1D8FE5A}"/>
              </a:ext>
            </a:extLst>
          </p:cNvPr>
          <p:cNvSpPr>
            <a:spLocks noGrp="1"/>
          </p:cNvSpPr>
          <p:nvPr>
            <p:ph type="dt" sz="half" idx="10"/>
          </p:nvPr>
        </p:nvSpPr>
        <p:spPr/>
        <p:txBody>
          <a:bodyPr/>
          <a:lstStyle/>
          <a:p>
            <a:fld id="{C5563C81-31A1-42C2-A208-E42F62D02389}" type="datetimeFigureOut">
              <a:rPr lang="ru-RU" smtClean="0"/>
              <a:pPr/>
              <a:t>20.01.2024</a:t>
            </a:fld>
            <a:endParaRPr lang="ru-RU"/>
          </a:p>
        </p:txBody>
      </p:sp>
      <p:sp>
        <p:nvSpPr>
          <p:cNvPr id="6" name="Нижний колонтитул 5">
            <a:extLst>
              <a:ext uri="{FF2B5EF4-FFF2-40B4-BE49-F238E27FC236}">
                <a16:creationId xmlns:a16="http://schemas.microsoft.com/office/drawing/2014/main" xmlns="" id="{E4302106-C12D-43E3-9062-EA74AFFE7D2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837532C4-AC7D-2307-5B07-20100242F3EA}"/>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xmlns="" val="347357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D737282-9A42-C085-6A24-5F109AA473F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5AB607FC-7073-8486-BDFD-02D598648DE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1A1AA490-D2E8-8C18-4FE1-4DDAE28B6BE8}"/>
              </a:ext>
            </a:extLst>
          </p:cNvPr>
          <p:cNvSpPr>
            <a:spLocks noGrp="1"/>
          </p:cNvSpPr>
          <p:nvPr>
            <p:ph type="dt" sz="half" idx="10"/>
          </p:nvPr>
        </p:nvSpPr>
        <p:spPr/>
        <p:txBody>
          <a:bodyPr/>
          <a:lstStyle/>
          <a:p>
            <a:fld id="{C5563C81-31A1-42C2-A208-E42F62D02389}" type="datetimeFigureOut">
              <a:rPr lang="ru-RU" smtClean="0"/>
              <a:pPr/>
              <a:t>20.01.2024</a:t>
            </a:fld>
            <a:endParaRPr lang="ru-RU"/>
          </a:p>
        </p:txBody>
      </p:sp>
      <p:sp>
        <p:nvSpPr>
          <p:cNvPr id="5" name="Нижний колонтитул 4">
            <a:extLst>
              <a:ext uri="{FF2B5EF4-FFF2-40B4-BE49-F238E27FC236}">
                <a16:creationId xmlns:a16="http://schemas.microsoft.com/office/drawing/2014/main" xmlns="" id="{90034133-D76D-2A35-9E36-39389F8685A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9759F26-826A-D629-725E-DBD1BE4B4318}"/>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xmlns="" val="3477386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D642CD6B-2B10-5116-83DD-A4D57EB7547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15921C6F-913A-5885-EDF4-CA593AE7F408}"/>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4312DDC0-4BA2-7CBD-023C-6B7C75C981FF}"/>
              </a:ext>
            </a:extLst>
          </p:cNvPr>
          <p:cNvSpPr>
            <a:spLocks noGrp="1"/>
          </p:cNvSpPr>
          <p:nvPr>
            <p:ph type="dt" sz="half" idx="10"/>
          </p:nvPr>
        </p:nvSpPr>
        <p:spPr/>
        <p:txBody>
          <a:bodyPr/>
          <a:lstStyle/>
          <a:p>
            <a:fld id="{C5563C81-31A1-42C2-A208-E42F62D02389}" type="datetimeFigureOut">
              <a:rPr lang="ru-RU" smtClean="0"/>
              <a:pPr/>
              <a:t>20.01.2024</a:t>
            </a:fld>
            <a:endParaRPr lang="ru-RU"/>
          </a:p>
        </p:txBody>
      </p:sp>
      <p:sp>
        <p:nvSpPr>
          <p:cNvPr id="5" name="Нижний колонтитул 4">
            <a:extLst>
              <a:ext uri="{FF2B5EF4-FFF2-40B4-BE49-F238E27FC236}">
                <a16:creationId xmlns:a16="http://schemas.microsoft.com/office/drawing/2014/main" xmlns="" id="{9177A60B-9BAD-0870-9350-A6D8A232235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153532B2-9027-D5BA-0C27-0CB70C5567D2}"/>
              </a:ext>
            </a:extLst>
          </p:cNvPr>
          <p:cNvSpPr>
            <a:spLocks noGrp="1"/>
          </p:cNvSpPr>
          <p:nvPr>
            <p:ph type="sldNum" sz="quarter" idx="12"/>
          </p:nvPr>
        </p:nvSpPr>
        <p:spPr/>
        <p:txBody>
          <a:bodyPr/>
          <a:lstStyle/>
          <a:p>
            <a:fld id="{417B84EE-FE4C-49A4-9670-3DCB1292D0E8}" type="slidenum">
              <a:rPr lang="ru-RU" smtClean="0"/>
              <a:pPr/>
              <a:t>‹#›</a:t>
            </a:fld>
            <a:endParaRPr lang="ru-RU"/>
          </a:p>
        </p:txBody>
      </p:sp>
    </p:spTree>
    <p:extLst>
      <p:ext uri="{BB962C8B-B14F-4D97-AF65-F5344CB8AC3E}">
        <p14:creationId xmlns:p14="http://schemas.microsoft.com/office/powerpoint/2010/main" xmlns="" val="955608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D3F10E4-6553-3634-B160-EE84AC1843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21E4A821-5919-4B18-04C8-856F27C254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0D3B716C-8ECD-92B6-BB0E-A5D97A42B3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563C81-31A1-42C2-A208-E42F62D02389}" type="datetimeFigureOut">
              <a:rPr lang="ru-RU" smtClean="0"/>
              <a:pPr/>
              <a:t>20.01.2024</a:t>
            </a:fld>
            <a:endParaRPr lang="ru-RU"/>
          </a:p>
        </p:txBody>
      </p:sp>
      <p:sp>
        <p:nvSpPr>
          <p:cNvPr id="5" name="Нижний колонтитул 4">
            <a:extLst>
              <a:ext uri="{FF2B5EF4-FFF2-40B4-BE49-F238E27FC236}">
                <a16:creationId xmlns:a16="http://schemas.microsoft.com/office/drawing/2014/main" xmlns="" id="{34963300-0CDC-C991-E0F9-5EAC1EC6BC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1496B10B-8573-6B68-F97F-377D9E11B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7B84EE-FE4C-49A4-9670-3DCB1292D0E8}" type="slidenum">
              <a:rPr lang="ru-RU" smtClean="0"/>
              <a:pPr/>
              <a:t>‹#›</a:t>
            </a:fld>
            <a:endParaRPr lang="ru-RU"/>
          </a:p>
        </p:txBody>
      </p:sp>
    </p:spTree>
    <p:extLst>
      <p:ext uri="{BB962C8B-B14F-4D97-AF65-F5344CB8AC3E}">
        <p14:creationId xmlns:p14="http://schemas.microsoft.com/office/powerpoint/2010/main" xmlns="" val="255710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0.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chart" Target="../charts/chart5.xml"/><Relationship Id="rId7" Type="http://schemas.openxmlformats.org/officeDocument/2006/relationships/chart" Target="../charts/chart9.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13" Type="http://schemas.openxmlformats.org/officeDocument/2006/relationships/diagramColors" Target="../diagrams/colors4.xml"/><Relationship Id="rId18" Type="http://schemas.openxmlformats.org/officeDocument/2006/relationships/diagramQuickStyle" Target="../diagrams/quickStyle5.xml"/><Relationship Id="rId26" Type="http://schemas.microsoft.com/office/2007/relationships/diagramDrawing" Target="../diagrams/drawing6.xml"/><Relationship Id="rId3" Type="http://schemas.openxmlformats.org/officeDocument/2006/relationships/image" Target="../media/image20.jpeg"/><Relationship Id="rId21" Type="http://schemas.openxmlformats.org/officeDocument/2006/relationships/image" Target="../media/image23.jpeg"/><Relationship Id="rId7" Type="http://schemas.openxmlformats.org/officeDocument/2006/relationships/diagramColors" Target="../diagrams/colors3.xml"/><Relationship Id="rId12" Type="http://schemas.openxmlformats.org/officeDocument/2006/relationships/diagramQuickStyle" Target="../diagrams/quickStyle4.xml"/><Relationship Id="rId17" Type="http://schemas.openxmlformats.org/officeDocument/2006/relationships/diagramLayout" Target="../diagrams/layout5.xml"/><Relationship Id="rId25" Type="http://schemas.openxmlformats.org/officeDocument/2006/relationships/diagramColors" Target="../diagrams/colors6.xml"/><Relationship Id="rId2" Type="http://schemas.openxmlformats.org/officeDocument/2006/relationships/image" Target="../media/image1.jpeg"/><Relationship Id="rId16" Type="http://schemas.openxmlformats.org/officeDocument/2006/relationships/diagramData" Target="../diagrams/data5.xml"/><Relationship Id="rId20" Type="http://schemas.microsoft.com/office/2007/relationships/diagramDrawing" Target="../diagrams/drawing5.xml"/><Relationship Id="rId29" Type="http://schemas.openxmlformats.org/officeDocument/2006/relationships/diagramLayout" Target="../diagrams/layout7.xml"/><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Layout" Target="../diagrams/layout4.xml"/><Relationship Id="rId24" Type="http://schemas.openxmlformats.org/officeDocument/2006/relationships/diagramQuickStyle" Target="../diagrams/quickStyle6.xml"/><Relationship Id="rId32" Type="http://schemas.microsoft.com/office/2007/relationships/diagramDrawing" Target="../diagrams/drawing7.xml"/><Relationship Id="rId5" Type="http://schemas.openxmlformats.org/officeDocument/2006/relationships/diagramLayout" Target="../diagrams/layout3.xml"/><Relationship Id="rId15" Type="http://schemas.openxmlformats.org/officeDocument/2006/relationships/image" Target="../media/image22.jpeg"/><Relationship Id="rId23" Type="http://schemas.openxmlformats.org/officeDocument/2006/relationships/diagramLayout" Target="../diagrams/layout6.xml"/><Relationship Id="rId28" Type="http://schemas.openxmlformats.org/officeDocument/2006/relationships/diagramData" Target="../diagrams/data7.xml"/><Relationship Id="rId10" Type="http://schemas.openxmlformats.org/officeDocument/2006/relationships/diagramData" Target="../diagrams/data4.xml"/><Relationship Id="rId19" Type="http://schemas.openxmlformats.org/officeDocument/2006/relationships/diagramColors" Target="../diagrams/colors5.xml"/><Relationship Id="rId31" Type="http://schemas.openxmlformats.org/officeDocument/2006/relationships/diagramColors" Target="../diagrams/colors7.xml"/><Relationship Id="rId4" Type="http://schemas.openxmlformats.org/officeDocument/2006/relationships/diagramData" Target="../diagrams/data3.xml"/><Relationship Id="rId9" Type="http://schemas.openxmlformats.org/officeDocument/2006/relationships/image" Target="../media/image21.jpeg"/><Relationship Id="rId14" Type="http://schemas.microsoft.com/office/2007/relationships/diagramDrawing" Target="../diagrams/drawing4.xml"/><Relationship Id="rId22" Type="http://schemas.openxmlformats.org/officeDocument/2006/relationships/diagramData" Target="../diagrams/data6.xml"/><Relationship Id="rId27" Type="http://schemas.openxmlformats.org/officeDocument/2006/relationships/image" Target="../media/image24.jpeg"/><Relationship Id="rId30"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8" Type="http://schemas.microsoft.com/office/2007/relationships/diagramDrawing" Target="../diagrams/drawing8.xml"/><Relationship Id="rId13" Type="http://schemas.microsoft.com/office/2007/relationships/diagramDrawing" Target="../diagrams/drawing9.xml"/><Relationship Id="rId18" Type="http://schemas.microsoft.com/office/2007/relationships/diagramDrawing" Target="../diagrams/drawing10.xml"/><Relationship Id="rId26" Type="http://schemas.openxmlformats.org/officeDocument/2006/relationships/diagramQuickStyle" Target="../diagrams/quickStyle12.xml"/><Relationship Id="rId3" Type="http://schemas.openxmlformats.org/officeDocument/2006/relationships/image" Target="../media/image25.jpeg"/><Relationship Id="rId21" Type="http://schemas.openxmlformats.org/officeDocument/2006/relationships/diagramQuickStyle" Target="../diagrams/quickStyle11.xml"/><Relationship Id="rId7" Type="http://schemas.openxmlformats.org/officeDocument/2006/relationships/diagramColors" Target="../diagrams/colors8.xml"/><Relationship Id="rId12" Type="http://schemas.openxmlformats.org/officeDocument/2006/relationships/diagramColors" Target="../diagrams/colors9.xml"/><Relationship Id="rId17" Type="http://schemas.openxmlformats.org/officeDocument/2006/relationships/diagramColors" Target="../diagrams/colors10.xml"/><Relationship Id="rId25" Type="http://schemas.openxmlformats.org/officeDocument/2006/relationships/diagramLayout" Target="../diagrams/layout12.xml"/><Relationship Id="rId33" Type="http://schemas.microsoft.com/office/2007/relationships/diagramDrawing" Target="../diagrams/drawing13.xml"/><Relationship Id="rId2" Type="http://schemas.openxmlformats.org/officeDocument/2006/relationships/image" Target="../media/image1.jpeg"/><Relationship Id="rId16" Type="http://schemas.openxmlformats.org/officeDocument/2006/relationships/diagramQuickStyle" Target="../diagrams/quickStyle10.xml"/><Relationship Id="rId20" Type="http://schemas.openxmlformats.org/officeDocument/2006/relationships/diagramLayout" Target="../diagrams/layout11.xml"/><Relationship Id="rId29" Type="http://schemas.openxmlformats.org/officeDocument/2006/relationships/diagramData" Target="../diagrams/data13.xml"/><Relationship Id="rId1" Type="http://schemas.openxmlformats.org/officeDocument/2006/relationships/slideLayout" Target="../slideLayouts/slideLayout7.xml"/><Relationship Id="rId6" Type="http://schemas.openxmlformats.org/officeDocument/2006/relationships/diagramQuickStyle" Target="../diagrams/quickStyle8.xml"/><Relationship Id="rId11" Type="http://schemas.openxmlformats.org/officeDocument/2006/relationships/diagramQuickStyle" Target="../diagrams/quickStyle9.xml"/><Relationship Id="rId24" Type="http://schemas.openxmlformats.org/officeDocument/2006/relationships/diagramData" Target="../diagrams/data12.xml"/><Relationship Id="rId32" Type="http://schemas.openxmlformats.org/officeDocument/2006/relationships/diagramColors" Target="../diagrams/colors13.xml"/><Relationship Id="rId5" Type="http://schemas.openxmlformats.org/officeDocument/2006/relationships/diagramLayout" Target="../diagrams/layout8.xml"/><Relationship Id="rId15" Type="http://schemas.openxmlformats.org/officeDocument/2006/relationships/diagramLayout" Target="../diagrams/layout10.xml"/><Relationship Id="rId23" Type="http://schemas.microsoft.com/office/2007/relationships/diagramDrawing" Target="../diagrams/drawing11.xml"/><Relationship Id="rId28" Type="http://schemas.microsoft.com/office/2007/relationships/diagramDrawing" Target="../diagrams/drawing12.xml"/><Relationship Id="rId10" Type="http://schemas.openxmlformats.org/officeDocument/2006/relationships/diagramLayout" Target="../diagrams/layout9.xml"/><Relationship Id="rId19" Type="http://schemas.openxmlformats.org/officeDocument/2006/relationships/diagramData" Target="../diagrams/data11.xml"/><Relationship Id="rId31" Type="http://schemas.openxmlformats.org/officeDocument/2006/relationships/diagramQuickStyle" Target="../diagrams/quickStyle13.xml"/><Relationship Id="rId4" Type="http://schemas.openxmlformats.org/officeDocument/2006/relationships/diagramData" Target="../diagrams/data8.xml"/><Relationship Id="rId9" Type="http://schemas.openxmlformats.org/officeDocument/2006/relationships/diagramData" Target="../diagrams/data9.xml"/><Relationship Id="rId14" Type="http://schemas.openxmlformats.org/officeDocument/2006/relationships/diagramData" Target="../diagrams/data10.xml"/><Relationship Id="rId22" Type="http://schemas.openxmlformats.org/officeDocument/2006/relationships/diagramColors" Target="../diagrams/colors11.xml"/><Relationship Id="rId27" Type="http://schemas.openxmlformats.org/officeDocument/2006/relationships/diagramColors" Target="../diagrams/colors12.xml"/><Relationship Id="rId30" Type="http://schemas.openxmlformats.org/officeDocument/2006/relationships/diagramLayout" Target="../diagrams/layout13.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2.xml"/><Relationship Id="rId7" Type="http://schemas.openxmlformats.org/officeDocument/2006/relationships/chart" Target="../charts/chart16.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14.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chart" Target="../charts/chart17.xml"/><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chart" Target="../charts/chart18.xml"/><Relationship Id="rId7" Type="http://schemas.openxmlformats.org/officeDocument/2006/relationships/chart" Target="../charts/chart22.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chart" Target="../charts/chart21.xml"/><Relationship Id="rId5" Type="http://schemas.openxmlformats.org/officeDocument/2006/relationships/chart" Target="../charts/chart20.xml"/><Relationship Id="rId4" Type="http://schemas.openxmlformats.org/officeDocument/2006/relationships/chart" Target="../charts/chart19.xml"/></Relationships>
</file>

<file path=ppt/slides/_rels/slide1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chart" Target="../charts/chart26.xml"/><Relationship Id="rId5" Type="http://schemas.openxmlformats.org/officeDocument/2006/relationships/chart" Target="../charts/chart25.xml"/><Relationship Id="rId4" Type="http://schemas.openxmlformats.org/officeDocument/2006/relationships/chart" Target="../charts/chart24.xml"/></Relationships>
</file>

<file path=ppt/slides/_rels/slide19.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8.jpeg"/><Relationship Id="rId11" Type="http://schemas.openxmlformats.org/officeDocument/2006/relationships/image" Target="../media/image53.jpe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s>
</file>

<file path=ppt/slides/_rels/slide22.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8.jpeg"/><Relationship Id="rId11" Type="http://schemas.openxmlformats.org/officeDocument/2006/relationships/image" Target="../media/image63.jpeg"/><Relationship Id="rId5" Type="http://schemas.openxmlformats.org/officeDocument/2006/relationships/image" Target="../media/image57.jpeg"/><Relationship Id="rId10" Type="http://schemas.openxmlformats.org/officeDocument/2006/relationships/image" Target="../media/image62.jpeg"/><Relationship Id="rId4" Type="http://schemas.openxmlformats.org/officeDocument/2006/relationships/image" Target="../media/image56.jpeg"/><Relationship Id="rId9" Type="http://schemas.openxmlformats.org/officeDocument/2006/relationships/image" Target="../media/image61.jpeg"/></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15.xml"/><Relationship Id="rId3" Type="http://schemas.openxmlformats.org/officeDocument/2006/relationships/diagramData" Target="../diagrams/data14.xml"/><Relationship Id="rId7" Type="http://schemas.microsoft.com/office/2007/relationships/diagramDrawing" Target="../diagrams/drawing14.xml"/><Relationship Id="rId12" Type="http://schemas.microsoft.com/office/2007/relationships/diagramDrawing" Target="../diagrams/drawing15.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Colors" Target="../diagrams/colors14.xml"/><Relationship Id="rId11" Type="http://schemas.openxmlformats.org/officeDocument/2006/relationships/diagramColors" Target="../diagrams/colors15.xml"/><Relationship Id="rId5" Type="http://schemas.openxmlformats.org/officeDocument/2006/relationships/diagramQuickStyle" Target="../diagrams/quickStyle14.xml"/><Relationship Id="rId10" Type="http://schemas.openxmlformats.org/officeDocument/2006/relationships/diagramQuickStyle" Target="../diagrams/quickStyle15.xml"/><Relationship Id="rId4" Type="http://schemas.openxmlformats.org/officeDocument/2006/relationships/diagramLayout" Target="../diagrams/layout14.xml"/><Relationship Id="rId9" Type="http://schemas.openxmlformats.org/officeDocument/2006/relationships/diagramLayout" Target="../diagrams/layout15.xml"/></Relationships>
</file>

<file path=ppt/slides/_rels/slide24.xml.rels><?xml version="1.0" encoding="UTF-8" standalone="yes"?>
<Relationships xmlns="http://schemas.openxmlformats.org/package/2006/relationships"><Relationship Id="rId8" Type="http://schemas.openxmlformats.org/officeDocument/2006/relationships/diagramData" Target="../diagrams/data17.xml"/><Relationship Id="rId3" Type="http://schemas.openxmlformats.org/officeDocument/2006/relationships/diagramData" Target="../diagrams/data16.xml"/><Relationship Id="rId7" Type="http://schemas.microsoft.com/office/2007/relationships/diagramDrawing" Target="../diagrams/drawing16.xml"/><Relationship Id="rId12" Type="http://schemas.microsoft.com/office/2007/relationships/diagramDrawing" Target="../diagrams/drawing17.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Colors" Target="../diagrams/colors16.xml"/><Relationship Id="rId11" Type="http://schemas.openxmlformats.org/officeDocument/2006/relationships/diagramColors" Target="../diagrams/colors17.xml"/><Relationship Id="rId5" Type="http://schemas.openxmlformats.org/officeDocument/2006/relationships/diagramQuickStyle" Target="../diagrams/quickStyle16.xml"/><Relationship Id="rId10" Type="http://schemas.openxmlformats.org/officeDocument/2006/relationships/diagramQuickStyle" Target="../diagrams/quickStyle17.xml"/><Relationship Id="rId4" Type="http://schemas.openxmlformats.org/officeDocument/2006/relationships/diagramLayout" Target="../diagrams/layout16.xml"/><Relationship Id="rId9" Type="http://schemas.openxmlformats.org/officeDocument/2006/relationships/diagramLayout" Target="../diagrams/layout17.xml"/></Relationships>
</file>

<file path=ppt/slides/_rels/slide25.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0.xml"/><Relationship Id="rId7" Type="http://schemas.openxmlformats.org/officeDocument/2006/relationships/chart" Target="../charts/chart34.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chart" Target="../charts/chart33.xml"/><Relationship Id="rId5" Type="http://schemas.openxmlformats.org/officeDocument/2006/relationships/chart" Target="../charts/chart32.xml"/><Relationship Id="rId4" Type="http://schemas.openxmlformats.org/officeDocument/2006/relationships/chart" Target="../charts/chart31.xml"/></Relationships>
</file>

<file path=ppt/slides/_rels/slide3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5.jpeg"/><Relationship Id="rId5" Type="http://schemas.openxmlformats.org/officeDocument/2006/relationships/image" Target="../media/image84.png"/><Relationship Id="rId4" Type="http://schemas.openxmlformats.org/officeDocument/2006/relationships/image" Target="../media/image83.jpeg"/></Relationships>
</file>

<file path=ppt/slides/_rels/slide3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88.png"/></Relationships>
</file>

<file path=ppt/slides/_rels/slide33.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0.gi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chart" Target="../charts/chart36.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92.jpeg"/><Relationship Id="rId13" Type="http://schemas.microsoft.com/office/2007/relationships/diagramDrawing" Target="../diagrams/drawing19.xml"/><Relationship Id="rId18" Type="http://schemas.openxmlformats.org/officeDocument/2006/relationships/diagramColors" Target="../diagrams/colors20.xml"/><Relationship Id="rId3" Type="http://schemas.openxmlformats.org/officeDocument/2006/relationships/diagramData" Target="../diagrams/data18.xml"/><Relationship Id="rId7" Type="http://schemas.microsoft.com/office/2007/relationships/diagramDrawing" Target="../diagrams/drawing18.xml"/><Relationship Id="rId12" Type="http://schemas.openxmlformats.org/officeDocument/2006/relationships/diagramColors" Target="../diagrams/colors19.xml"/><Relationship Id="rId17" Type="http://schemas.openxmlformats.org/officeDocument/2006/relationships/diagramQuickStyle" Target="../diagrams/quickStyle20.xml"/><Relationship Id="rId2" Type="http://schemas.openxmlformats.org/officeDocument/2006/relationships/image" Target="../media/image1.jpeg"/><Relationship Id="rId16" Type="http://schemas.openxmlformats.org/officeDocument/2006/relationships/diagramLayout" Target="../diagrams/layout20.xml"/><Relationship Id="rId1" Type="http://schemas.openxmlformats.org/officeDocument/2006/relationships/slideLayout" Target="../slideLayouts/slideLayout7.xml"/><Relationship Id="rId6" Type="http://schemas.openxmlformats.org/officeDocument/2006/relationships/diagramColors" Target="../diagrams/colors18.xml"/><Relationship Id="rId11" Type="http://schemas.openxmlformats.org/officeDocument/2006/relationships/diagramQuickStyle" Target="../diagrams/quickStyle19.xml"/><Relationship Id="rId5" Type="http://schemas.openxmlformats.org/officeDocument/2006/relationships/diagramQuickStyle" Target="../diagrams/quickStyle18.xml"/><Relationship Id="rId15" Type="http://schemas.openxmlformats.org/officeDocument/2006/relationships/diagramData" Target="../diagrams/data20.xml"/><Relationship Id="rId10" Type="http://schemas.openxmlformats.org/officeDocument/2006/relationships/diagramLayout" Target="../diagrams/layout19.xml"/><Relationship Id="rId19" Type="http://schemas.microsoft.com/office/2007/relationships/diagramDrawing" Target="../diagrams/drawing20.xml"/><Relationship Id="rId4" Type="http://schemas.openxmlformats.org/officeDocument/2006/relationships/diagramLayout" Target="../diagrams/layout18.xml"/><Relationship Id="rId9" Type="http://schemas.openxmlformats.org/officeDocument/2006/relationships/diagramData" Target="../diagrams/data19.xml"/><Relationship Id="rId14" Type="http://schemas.openxmlformats.org/officeDocument/2006/relationships/image" Target="../media/image94.jpeg"/></Relationships>
</file>

<file path=ppt/slides/_rels/slide38.xml.rels><?xml version="1.0" encoding="UTF-8" standalone="yes"?>
<Relationships xmlns="http://schemas.openxmlformats.org/package/2006/relationships"><Relationship Id="rId8" Type="http://schemas.microsoft.com/office/2007/relationships/diagramDrawing" Target="../diagrams/drawing21.xml"/><Relationship Id="rId13" Type="http://schemas.openxmlformats.org/officeDocument/2006/relationships/diagramColors" Target="../diagrams/colors22.xml"/><Relationship Id="rId3" Type="http://schemas.openxmlformats.org/officeDocument/2006/relationships/image" Target="../media/image96.png"/><Relationship Id="rId7" Type="http://schemas.openxmlformats.org/officeDocument/2006/relationships/diagramColors" Target="../diagrams/colors21.xml"/><Relationship Id="rId12" Type="http://schemas.openxmlformats.org/officeDocument/2006/relationships/diagramQuickStyle" Target="../diagrams/quickStyle22.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QuickStyle" Target="../diagrams/quickStyle21.xml"/><Relationship Id="rId11" Type="http://schemas.openxmlformats.org/officeDocument/2006/relationships/diagramLayout" Target="../diagrams/layout22.xml"/><Relationship Id="rId5" Type="http://schemas.openxmlformats.org/officeDocument/2006/relationships/diagramLayout" Target="../diagrams/layout21.xml"/><Relationship Id="rId15" Type="http://schemas.openxmlformats.org/officeDocument/2006/relationships/chart" Target="../charts/chart37.xml"/><Relationship Id="rId10" Type="http://schemas.openxmlformats.org/officeDocument/2006/relationships/diagramData" Target="../diagrams/data22.xml"/><Relationship Id="rId4" Type="http://schemas.openxmlformats.org/officeDocument/2006/relationships/diagramData" Target="../diagrams/data21.xml"/><Relationship Id="rId9" Type="http://schemas.openxmlformats.org/officeDocument/2006/relationships/image" Target="../media/image98.jpeg"/><Relationship Id="rId14" Type="http://schemas.microsoft.com/office/2007/relationships/diagramDrawing" Target="../diagrams/drawing22.xml"/></Relationships>
</file>

<file path=ppt/slides/_rels/slide39.xml.rels><?xml version="1.0" encoding="UTF-8" standalone="yes"?>
<Relationships xmlns="http://schemas.openxmlformats.org/package/2006/relationships"><Relationship Id="rId8" Type="http://schemas.openxmlformats.org/officeDocument/2006/relationships/diagramQuickStyle" Target="../diagrams/quickStyle23.xml"/><Relationship Id="rId3" Type="http://schemas.openxmlformats.org/officeDocument/2006/relationships/image" Target="../media/image100.jpeg"/><Relationship Id="rId7" Type="http://schemas.openxmlformats.org/officeDocument/2006/relationships/diagramLayout" Target="../diagrams/layout23.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Data" Target="../diagrams/data23.xml"/><Relationship Id="rId11" Type="http://schemas.openxmlformats.org/officeDocument/2006/relationships/image" Target="../media/image103.jpeg"/><Relationship Id="rId5" Type="http://schemas.openxmlformats.org/officeDocument/2006/relationships/image" Target="../media/image102.jpeg"/><Relationship Id="rId10" Type="http://schemas.microsoft.com/office/2007/relationships/diagramDrawing" Target="../diagrams/drawing23.xml"/><Relationship Id="rId4" Type="http://schemas.openxmlformats.org/officeDocument/2006/relationships/image" Target="../media/image101.png"/><Relationship Id="rId9" Type="http://schemas.openxmlformats.org/officeDocument/2006/relationships/diagramColors" Target="../diagrams/colors23.xml"/></Relationships>
</file>

<file path=ppt/slides/_rels/slide40.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107.jpeg"/><Relationship Id="rId7" Type="http://schemas.openxmlformats.org/officeDocument/2006/relationships/image" Target="../media/image11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0.jpeg"/><Relationship Id="rId5" Type="http://schemas.openxmlformats.org/officeDocument/2006/relationships/image" Target="../media/image109.jpeg"/><Relationship Id="rId4" Type="http://schemas.openxmlformats.org/officeDocument/2006/relationships/image" Target="../media/image108.jpeg"/></Relationships>
</file>

<file path=ppt/slides/_rels/slide42.xml.rels><?xml version="1.0" encoding="UTF-8" standalone="yes"?>
<Relationships xmlns="http://schemas.openxmlformats.org/package/2006/relationships"><Relationship Id="rId8" Type="http://schemas.openxmlformats.org/officeDocument/2006/relationships/image" Target="../media/image117.jpeg"/><Relationship Id="rId3" Type="http://schemas.openxmlformats.org/officeDocument/2006/relationships/image" Target="../media/image112.png"/><Relationship Id="rId7" Type="http://schemas.openxmlformats.org/officeDocument/2006/relationships/image" Target="../media/image116.jpeg"/><Relationship Id="rId12" Type="http://schemas.openxmlformats.org/officeDocument/2006/relationships/chart" Target="../charts/chart38.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5.jpeg"/><Relationship Id="rId11" Type="http://schemas.openxmlformats.org/officeDocument/2006/relationships/image" Target="../media/image120.png"/><Relationship Id="rId5" Type="http://schemas.openxmlformats.org/officeDocument/2006/relationships/image" Target="../media/image114.jpe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jpeg"/></Relationships>
</file>

<file path=ppt/slides/_rels/slide4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chart" Target="../charts/chart40.xml"/><Relationship Id="rId5" Type="http://schemas.openxmlformats.org/officeDocument/2006/relationships/image" Target="../media/image122.jpeg"/><Relationship Id="rId4" Type="http://schemas.openxmlformats.org/officeDocument/2006/relationships/chart" Target="../charts/chart39.xml"/></Relationships>
</file>

<file path=ppt/slides/_rels/slide4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chart" Target="../charts/chart41.xml"/></Relationships>
</file>

<file path=ppt/slides/_rels/slide4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7.png"/></Relationships>
</file>

<file path=ppt/slides/_rels/slide4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9.png"/></Relationships>
</file>

<file path=ppt/slides/_rels/slide47.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31.png"/><Relationship Id="rId4" Type="http://schemas.openxmlformats.org/officeDocument/2006/relationships/chart" Target="../charts/chart42.xml"/></Relationships>
</file>

<file path=ppt/slides/_rels/slide4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jpeg"/><Relationship Id="rId1" Type="http://schemas.openxmlformats.org/officeDocument/2006/relationships/slideLayout" Target="../slideLayouts/slideLayout7.xml"/><Relationship Id="rId4" Type="http://schemas.openxmlformats.org/officeDocument/2006/relationships/image" Target="../media/image134.png"/></Relationships>
</file>

<file path=ppt/slides/_rels/slide4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37.jpeg"/></Relationships>
</file>

<file path=ppt/slides/_rels/slide5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39.jpeg"/></Relationships>
</file>

<file path=ppt/slides/_rels/slide53.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41.jpeg"/></Relationships>
</file>

<file path=ppt/slides/_rels/slide54.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43.png"/></Relationships>
</file>

<file path=ppt/slides/_rels/slide55.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chart" Target="../charts/chart44.xml"/></Relationships>
</file>

<file path=ppt/slides/_rels/slide5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49.jpeg"/><Relationship Id="rId5" Type="http://schemas.openxmlformats.org/officeDocument/2006/relationships/image" Target="../media/image148.jpeg"/><Relationship Id="rId4" Type="http://schemas.openxmlformats.org/officeDocument/2006/relationships/image" Target="../media/image147.jpeg"/></Relationships>
</file>

<file path=ppt/slides/_rels/slide5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pic>
        <p:nvPicPr>
          <p:cNvPr id="6" name="Рисунок 5">
            <a:extLst>
              <a:ext uri="{FF2B5EF4-FFF2-40B4-BE49-F238E27FC236}">
                <a16:creationId xmlns:a16="http://schemas.microsoft.com/office/drawing/2014/main" xmlns="" id="{81975B22-46CC-35E5-750B-A457EC8D1466}"/>
              </a:ext>
            </a:extLst>
          </p:cNvPr>
          <p:cNvPicPr>
            <a:picLocks noChangeAspect="1"/>
          </p:cNvPicPr>
          <p:nvPr/>
        </p:nvPicPr>
        <p:blipFill>
          <a:blip r:embed="rId3" cstate="print"/>
          <a:stretch>
            <a:fillRect/>
          </a:stretch>
        </p:blipFill>
        <p:spPr>
          <a:xfrm>
            <a:off x="4597169" y="0"/>
            <a:ext cx="7594831" cy="3296873"/>
          </a:xfrm>
          <a:prstGeom prst="rect">
            <a:avLst/>
          </a:prstGeom>
        </p:spPr>
      </p:pic>
      <p:pic>
        <p:nvPicPr>
          <p:cNvPr id="1034" name="Picture 10" descr="Анучинский район – Страница 3 – Новости Владивостока и Приморья (16+)"/>
          <p:cNvPicPr>
            <a:picLocks noChangeAspect="1" noChangeArrowheads="1"/>
          </p:cNvPicPr>
          <p:nvPr/>
        </p:nvPicPr>
        <p:blipFill>
          <a:blip r:embed="rId4" cstate="print"/>
          <a:srcRect/>
          <a:stretch>
            <a:fillRect/>
          </a:stretch>
        </p:blipFill>
        <p:spPr bwMode="auto">
          <a:xfrm>
            <a:off x="1" y="0"/>
            <a:ext cx="4589252" cy="3286663"/>
          </a:xfrm>
          <a:prstGeom prst="rect">
            <a:avLst/>
          </a:prstGeom>
          <a:noFill/>
        </p:spPr>
      </p:pic>
      <p:sp>
        <p:nvSpPr>
          <p:cNvPr id="8" name="TextBox 7">
            <a:extLst>
              <a:ext uri="{FF2B5EF4-FFF2-40B4-BE49-F238E27FC236}">
                <a16:creationId xmlns:a16="http://schemas.microsoft.com/office/drawing/2014/main" xmlns="" id="{337C228D-82A7-BE58-DC30-5DFEBE5BA298}"/>
              </a:ext>
            </a:extLst>
          </p:cNvPr>
          <p:cNvSpPr txBox="1"/>
          <p:nvPr/>
        </p:nvSpPr>
        <p:spPr>
          <a:xfrm>
            <a:off x="3559544" y="3552325"/>
            <a:ext cx="4068658" cy="461665"/>
          </a:xfrm>
          <a:prstGeom prst="rect">
            <a:avLst/>
          </a:prstGeom>
          <a:noFill/>
        </p:spPr>
        <p:txBody>
          <a:bodyPr wrap="square" rtlCol="0">
            <a:spAutoFit/>
          </a:bodyPr>
          <a:lstStyle/>
          <a:p>
            <a:r>
              <a:rPr lang="ru-RU" sz="2400" b="1" i="1" dirty="0">
                <a:ln w="1905"/>
                <a:solidFill>
                  <a:srgbClr val="FF0066"/>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БЮДЖЕТ</a:t>
            </a:r>
            <a:r>
              <a:rPr lang="ru-RU" sz="2400" b="1" dirty="0">
                <a:ln w="1905"/>
                <a:solidFill>
                  <a:srgbClr val="FF0066"/>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ru-RU" sz="2400" b="1" i="1" dirty="0">
                <a:ln w="1905"/>
                <a:solidFill>
                  <a:srgbClr val="FF0066"/>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ДЛЯ</a:t>
            </a:r>
            <a:r>
              <a:rPr lang="ru-RU" sz="2400" b="1" dirty="0">
                <a:ln w="1905"/>
                <a:solidFill>
                  <a:srgbClr val="FF0066"/>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ru-RU" sz="2400" b="1" i="1" dirty="0">
                <a:ln w="1905"/>
                <a:solidFill>
                  <a:srgbClr val="FF0066"/>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ГРАЖДАН</a:t>
            </a:r>
          </a:p>
        </p:txBody>
      </p:sp>
      <p:sp>
        <p:nvSpPr>
          <p:cNvPr id="9" name="TextBox 8">
            <a:extLst>
              <a:ext uri="{FF2B5EF4-FFF2-40B4-BE49-F238E27FC236}">
                <a16:creationId xmlns:a16="http://schemas.microsoft.com/office/drawing/2014/main" xmlns="" id="{6E491629-B31C-B418-D749-0D0745555FC0}"/>
              </a:ext>
            </a:extLst>
          </p:cNvPr>
          <p:cNvSpPr txBox="1"/>
          <p:nvPr/>
        </p:nvSpPr>
        <p:spPr>
          <a:xfrm>
            <a:off x="1052423" y="4253052"/>
            <a:ext cx="8954219" cy="1323439"/>
          </a:xfrm>
          <a:prstGeom prst="rect">
            <a:avLst/>
          </a:prstGeom>
          <a:noFill/>
          <a:scene3d>
            <a:camera prst="orthographicFront"/>
            <a:lightRig rig="threePt" dir="t"/>
          </a:scene3d>
          <a:sp3d>
            <a:bevelT/>
          </a:sp3d>
        </p:spPr>
        <p:txBody>
          <a:bodyPr wrap="square" rtlCol="0">
            <a:spAutoFit/>
          </a:bodyPr>
          <a:lstStyle/>
          <a:p>
            <a:pPr algn="ctr"/>
            <a:r>
              <a:rPr lang="ru-RU" sz="2000" b="1" i="1" dirty="0">
                <a:solidFill>
                  <a:srgbClr val="660066"/>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по решению Думы Анучинского муниципального округа </a:t>
            </a:r>
            <a:endParaRPr lang="ru-RU" sz="2000" b="1" i="1" dirty="0" smtClean="0">
              <a:solidFill>
                <a:srgbClr val="660066"/>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endParaRPr>
          </a:p>
          <a:p>
            <a:pPr algn="ctr"/>
            <a:r>
              <a:rPr lang="ru-RU" sz="2000" b="1" i="1" dirty="0" smtClean="0">
                <a:solidFill>
                  <a:srgbClr val="660066"/>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От 21.12.2023г № 507- </a:t>
            </a:r>
            <a:r>
              <a:rPr lang="ru-RU" sz="2000" b="1" i="1" dirty="0">
                <a:solidFill>
                  <a:srgbClr val="660066"/>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НПА </a:t>
            </a:r>
          </a:p>
          <a:p>
            <a:pPr algn="ctr"/>
            <a:r>
              <a:rPr lang="ru-RU" sz="2000" b="1" i="1" dirty="0">
                <a:solidFill>
                  <a:srgbClr val="660066"/>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«О бюджете Анучинского муниципального округа на </a:t>
            </a:r>
            <a:r>
              <a:rPr lang="ru-RU" sz="2000" b="1" i="1" dirty="0" smtClean="0">
                <a:solidFill>
                  <a:srgbClr val="660066"/>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2024год </a:t>
            </a:r>
            <a:r>
              <a:rPr lang="ru-RU" sz="2000" b="1" i="1" dirty="0">
                <a:solidFill>
                  <a:srgbClr val="660066"/>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и плановый период </a:t>
            </a:r>
            <a:r>
              <a:rPr lang="ru-RU" sz="2000" b="1" i="1" dirty="0" smtClean="0">
                <a:solidFill>
                  <a:srgbClr val="660066"/>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2025 </a:t>
            </a:r>
            <a:r>
              <a:rPr lang="ru-RU" sz="2000" b="1" i="1" dirty="0">
                <a:solidFill>
                  <a:srgbClr val="660066"/>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и </a:t>
            </a:r>
            <a:r>
              <a:rPr lang="ru-RU" sz="2000" b="1" i="1" dirty="0" smtClean="0">
                <a:solidFill>
                  <a:srgbClr val="660066"/>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2026годов</a:t>
            </a:r>
            <a:r>
              <a:rPr lang="ru-RU" sz="2000" b="1" i="1" dirty="0">
                <a:solidFill>
                  <a:srgbClr val="660066"/>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pic>
        <p:nvPicPr>
          <p:cNvPr id="71682" name="Picture 2" descr="Конкурс проектов «Бюджет для граждан» в 2022 году"/>
          <p:cNvPicPr>
            <a:picLocks noChangeAspect="1" noChangeArrowheads="1"/>
          </p:cNvPicPr>
          <p:nvPr/>
        </p:nvPicPr>
        <p:blipFill>
          <a:blip r:embed="rId3" cstate="print"/>
          <a:srcRect/>
          <a:stretch>
            <a:fillRect/>
          </a:stretch>
        </p:blipFill>
        <p:spPr bwMode="auto">
          <a:xfrm>
            <a:off x="5524500" y="0"/>
            <a:ext cx="6667500" cy="6858000"/>
          </a:xfrm>
          <a:prstGeom prst="rect">
            <a:avLst/>
          </a:prstGeom>
          <a:noFill/>
        </p:spPr>
      </p:pic>
      <p:sp>
        <p:nvSpPr>
          <p:cNvPr id="7" name="Овал 6"/>
          <p:cNvSpPr/>
          <p:nvPr/>
        </p:nvSpPr>
        <p:spPr>
          <a:xfrm>
            <a:off x="715993" y="172529"/>
            <a:ext cx="4321833" cy="63835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Что такое «Бюджет для граждан»</a:t>
            </a:r>
            <a:endParaRPr lang="ru-RU" sz="1400"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065E093C-8370-E7B4-1FE5-BA381F8D9A79}"/>
              </a:ext>
            </a:extLst>
          </p:cNvPr>
          <p:cNvSpPr txBox="1"/>
          <p:nvPr/>
        </p:nvSpPr>
        <p:spPr>
          <a:xfrm>
            <a:off x="286810" y="1289885"/>
            <a:ext cx="5087448" cy="3801041"/>
          </a:xfrm>
          <a:prstGeom prst="rect">
            <a:avLst/>
          </a:prstGeom>
          <a:noFill/>
        </p:spPr>
        <p:txBody>
          <a:bodyPr wrap="square" rtlCol="0">
            <a:spAutoFit/>
          </a:bodyPr>
          <a:lstStyle/>
          <a:p>
            <a:pPr algn="just"/>
            <a:r>
              <a:rPr lang="ru-RU" sz="1200" dirty="0">
                <a:latin typeface="Times New Roman" panose="02020603050405020304" pitchFamily="18" charset="0"/>
                <a:cs typeface="Times New Roman" panose="02020603050405020304" pitchFamily="18" charset="0"/>
              </a:rPr>
              <a:t>«Бюджет для граждан» – информационный сборник, который познакомит население Анучинского муниципального округа с основными положениями главного финансового документа округа.</a:t>
            </a:r>
          </a:p>
          <a:p>
            <a:pPr algn="just"/>
            <a:r>
              <a:rPr lang="ru-RU" sz="1200" dirty="0">
                <a:latin typeface="Times New Roman" panose="02020603050405020304" pitchFamily="18" charset="0"/>
                <a:cs typeface="Times New Roman" panose="02020603050405020304" pitchFamily="18" charset="0"/>
              </a:rPr>
              <a:t>В сборнике в доступной форме представлено описание доходов, расходов бюджета и их структуры, приоритетные направления расходования бюджетных средств, объёмы бюджетных ассигнований, направляемых на финансирование социально-значимых мероприятий в сфере образования, жилищно-коммунального хозяйства, социальной политики, культуры и в других сферах.</a:t>
            </a:r>
          </a:p>
          <a:p>
            <a:pPr algn="just"/>
            <a:endParaRPr lang="ru-RU" sz="1200" dirty="0">
              <a:latin typeface="Times New Roman" panose="02020603050405020304" pitchFamily="18" charset="0"/>
              <a:cs typeface="Times New Roman" panose="02020603050405020304" pitchFamily="18" charset="0"/>
            </a:endParaRPr>
          </a:p>
          <a:p>
            <a:pPr algn="just"/>
            <a:r>
              <a:rPr lang="ru-RU" sz="1200" dirty="0">
                <a:latin typeface="Times New Roman" panose="02020603050405020304" pitchFamily="18" charset="0"/>
                <a:cs typeface="Times New Roman" panose="02020603050405020304" pitchFamily="18" charset="0"/>
              </a:rPr>
              <a:t>«Бюджет для граждан» нацелен на широкий круг пользователей – всех граждан Анучинского муниципального округа, интересы которых в той или иной мере затронуты местным бюджетом.</a:t>
            </a:r>
          </a:p>
          <a:p>
            <a:pPr algn="just"/>
            <a:endParaRPr lang="ru-RU" sz="1200" dirty="0">
              <a:latin typeface="Times New Roman" panose="02020603050405020304" pitchFamily="18" charset="0"/>
              <a:cs typeface="Times New Roman" panose="02020603050405020304" pitchFamily="18" charset="0"/>
            </a:endParaRPr>
          </a:p>
          <a:p>
            <a:pPr algn="just"/>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Представляем Вам  информационную брошюру </a:t>
            </a:r>
            <a:r>
              <a:rPr kumimoji="0" lang="ru-RU" sz="1200" b="0" i="0" u="none" strike="noStrike" cap="none" normalizeH="0" baseline="0" dirty="0">
                <a:ln>
                  <a:noFill/>
                </a:ln>
                <a:solidFill>
                  <a:schemeClr val="tx1"/>
                </a:solidFill>
                <a:latin typeface="Cambria"/>
                <a:ea typeface="Arial Unicode MS" pitchFamily="34" charset="-128"/>
                <a:cs typeface="Times New Roman" pitchFamily="18" charset="0"/>
              </a:rPr>
              <a:t>«</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Бюджет для граждан</a:t>
            </a:r>
            <a:r>
              <a:rPr kumimoji="0" lang="ru-RU" sz="1200" b="0" i="0" u="none" strike="noStrike" cap="none" normalizeH="0" baseline="0" dirty="0">
                <a:ln>
                  <a:noFill/>
                </a:ln>
                <a:solidFill>
                  <a:schemeClr val="tx1"/>
                </a:solidFill>
                <a:latin typeface="Cambria"/>
                <a:ea typeface="Arial Unicode MS" pitchFamily="34" charset="-128"/>
                <a:cs typeface="Times New Roman" pitchFamily="18" charset="0"/>
              </a:rPr>
              <a:t>»</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 составленную на основе  решения Думы Анучинского муниципального округа </a:t>
            </a:r>
            <a:r>
              <a:rPr kumimoji="0" lang="ru-RU" sz="1200" b="0" i="0" u="none" strike="noStrike" cap="none" normalizeH="0" baseline="0" dirty="0" smtClean="0">
                <a:ln>
                  <a:noFill/>
                </a:ln>
                <a:solidFill>
                  <a:schemeClr val="tx1"/>
                </a:solidFill>
                <a:latin typeface="Times New Roman" pitchFamily="18" charset="0"/>
                <a:ea typeface="Arial Unicode MS" pitchFamily="34" charset="-128"/>
                <a:cs typeface="Times New Roman" pitchFamily="18" charset="0"/>
              </a:rPr>
              <a:t>от 21.12.2023года № 507-НПА </a:t>
            </a:r>
            <a:r>
              <a:rPr kumimoji="0" lang="ru-RU" sz="1200" b="0" i="0" u="none" strike="noStrike" cap="none" normalizeH="0" baseline="0" dirty="0" smtClean="0">
                <a:ln>
                  <a:noFill/>
                </a:ln>
                <a:solidFill>
                  <a:schemeClr val="tx1"/>
                </a:solidFill>
                <a:latin typeface="Cambria"/>
                <a:ea typeface="Arial Unicode MS" pitchFamily="34" charset="-128"/>
                <a:cs typeface="Times New Roman" pitchFamily="18" charset="0"/>
              </a:rPr>
              <a:t>«</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О бюджете Анучинского муниципального округа на </a:t>
            </a:r>
            <a:r>
              <a:rPr kumimoji="0" lang="ru-RU" sz="1200" b="0" i="0" u="none" strike="noStrike" cap="none" normalizeH="0" baseline="0" dirty="0" smtClean="0">
                <a:ln>
                  <a:noFill/>
                </a:ln>
                <a:solidFill>
                  <a:schemeClr val="tx1"/>
                </a:solidFill>
                <a:latin typeface="Times New Roman" pitchFamily="18" charset="0"/>
                <a:ea typeface="Arial Unicode MS" pitchFamily="34" charset="-128"/>
                <a:cs typeface="Times New Roman" pitchFamily="18" charset="0"/>
              </a:rPr>
              <a:t>2024 </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год и плановый период </a:t>
            </a:r>
            <a:r>
              <a:rPr kumimoji="0" lang="ru-RU" sz="1200" b="0" i="0" u="none" strike="noStrike" cap="none" normalizeH="0" baseline="0" dirty="0" smtClean="0">
                <a:ln>
                  <a:noFill/>
                </a:ln>
                <a:solidFill>
                  <a:schemeClr val="tx1"/>
                </a:solidFill>
                <a:latin typeface="Times New Roman" pitchFamily="18" charset="0"/>
                <a:ea typeface="Arial Unicode MS" pitchFamily="34" charset="-128"/>
                <a:cs typeface="Times New Roman" pitchFamily="18" charset="0"/>
              </a:rPr>
              <a:t>2025 </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и </a:t>
            </a:r>
            <a:r>
              <a:rPr kumimoji="0" lang="ru-RU" sz="1200" b="0" i="0" u="none" strike="noStrike" cap="none" normalizeH="0" baseline="0" dirty="0" smtClean="0">
                <a:ln>
                  <a:noFill/>
                </a:ln>
                <a:solidFill>
                  <a:schemeClr val="tx1"/>
                </a:solidFill>
                <a:latin typeface="Times New Roman" pitchFamily="18" charset="0"/>
                <a:ea typeface="Arial Unicode MS" pitchFamily="34" charset="-128"/>
                <a:cs typeface="Times New Roman" pitchFamily="18" charset="0"/>
              </a:rPr>
              <a:t>2026 </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годов</a:t>
            </a:r>
            <a:r>
              <a:rPr kumimoji="0" lang="ru-RU" sz="1200" b="0" i="0" u="none" strike="noStrike" cap="none" normalizeH="0" baseline="0" dirty="0">
                <a:ln>
                  <a:noFill/>
                </a:ln>
                <a:solidFill>
                  <a:schemeClr val="tx1"/>
                </a:solidFill>
                <a:latin typeface="Cambria"/>
                <a:ea typeface="Arial Unicode MS" pitchFamily="34" charset="-128"/>
                <a:cs typeface="Times New Roman" pitchFamily="18" charset="0"/>
              </a:rPr>
              <a:t>»</a:t>
            </a:r>
            <a:r>
              <a:rPr kumimoji="0" lang="ru-RU" sz="1200" b="0" i="0" u="none" strike="noStrike" cap="none" normalizeH="0" baseline="0" dirty="0">
                <a:ln>
                  <a:noFill/>
                </a:ln>
                <a:solidFill>
                  <a:schemeClr val="tx1"/>
                </a:solidFill>
                <a:latin typeface="Times New Roman" pitchFamily="18" charset="0"/>
                <a:ea typeface="Arial Unicode MS" pitchFamily="34" charset="-128"/>
                <a:cs typeface="Times New Roman" pitchFamily="18" charset="0"/>
              </a:rPr>
              <a:t>. </a:t>
            </a:r>
            <a:endParaRPr lang="ru-RU" sz="1200" dirty="0"/>
          </a:p>
          <a:p>
            <a:pPr algn="just"/>
            <a:endParaRPr lang="ru-RU" sz="13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pic>
        <p:nvPicPr>
          <p:cNvPr id="3" name="Рисунок 2">
            <a:extLst>
              <a:ext uri="{FF2B5EF4-FFF2-40B4-BE49-F238E27FC236}">
                <a16:creationId xmlns:a16="http://schemas.microsoft.com/office/drawing/2014/main" xmlns="" id="{5EBEF137-715D-775C-0989-3426D2737EC5}"/>
              </a:ext>
            </a:extLst>
          </p:cNvPr>
          <p:cNvPicPr>
            <a:picLocks noChangeAspect="1"/>
          </p:cNvPicPr>
          <p:nvPr/>
        </p:nvPicPr>
        <p:blipFill>
          <a:blip r:embed="rId3" cstate="print"/>
          <a:stretch>
            <a:fillRect/>
          </a:stretch>
        </p:blipFill>
        <p:spPr>
          <a:xfrm>
            <a:off x="423971" y="355770"/>
            <a:ext cx="1784392" cy="2154517"/>
          </a:xfrm>
          <a:prstGeom prst="rect">
            <a:avLst/>
          </a:prstGeom>
        </p:spPr>
      </p:pic>
      <p:sp>
        <p:nvSpPr>
          <p:cNvPr id="4" name="TextBox 3">
            <a:extLst>
              <a:ext uri="{FF2B5EF4-FFF2-40B4-BE49-F238E27FC236}">
                <a16:creationId xmlns:a16="http://schemas.microsoft.com/office/drawing/2014/main" xmlns="" id="{F483C0D6-55A8-F9A9-D5AF-C9AEADA30925}"/>
              </a:ext>
            </a:extLst>
          </p:cNvPr>
          <p:cNvSpPr txBox="1"/>
          <p:nvPr/>
        </p:nvSpPr>
        <p:spPr>
          <a:xfrm>
            <a:off x="2618198" y="345909"/>
            <a:ext cx="9020436" cy="2339102"/>
          </a:xfrm>
          <a:prstGeom prst="rect">
            <a:avLst/>
          </a:prstGeom>
          <a:noFill/>
        </p:spPr>
        <p:txBody>
          <a:bodyPr wrap="square">
            <a:spAutoFit/>
          </a:bodyPr>
          <a:lstStyle/>
          <a:p>
            <a:pPr indent="450215" algn="just"/>
            <a:r>
              <a:rPr lang="ru-RU" sz="1200" dirty="0">
                <a:effectLst/>
                <a:latin typeface="Times New Roman" panose="02020603050405020304" pitchFamily="18" charset="0"/>
                <a:ea typeface="Times New Roman" panose="02020603050405020304" pitchFamily="18" charset="0"/>
              </a:rPr>
              <a:t>Анучинский муниципальный округ расположен в южной части Приморского края. Площадь округа составляет – 3885,4 </a:t>
            </a:r>
            <a:r>
              <a:rPr lang="ru-RU" sz="1200" dirty="0" err="1">
                <a:effectLst/>
                <a:latin typeface="Times New Roman" panose="02020603050405020304" pitchFamily="18" charset="0"/>
                <a:ea typeface="Times New Roman" panose="02020603050405020304" pitchFamily="18" charset="0"/>
              </a:rPr>
              <a:t>кв.км</a:t>
            </a:r>
            <a:r>
              <a:rPr lang="ru-RU" sz="1200" dirty="0">
                <a:effectLst/>
                <a:latin typeface="Times New Roman" panose="02020603050405020304" pitchFamily="18" charset="0"/>
                <a:ea typeface="Times New Roman" panose="02020603050405020304" pitchFamily="18" charset="0"/>
              </a:rPr>
              <a:t>.</a:t>
            </a:r>
          </a:p>
          <a:p>
            <a:pPr indent="450215" algn="just"/>
            <a:r>
              <a:rPr lang="ru-RU" sz="1200" dirty="0">
                <a:effectLst/>
                <a:latin typeface="Times New Roman" panose="02020603050405020304" pitchFamily="18" charset="0"/>
                <a:ea typeface="Times New Roman" panose="02020603050405020304" pitchFamily="18" charset="0"/>
              </a:rPr>
              <a:t>Территория Анучинского муниципального округа граничит с западной стороны с Михайловским районом, с северо-западной – с Черниговским районом, с северной – со Спасским районом, с северо-восточной – Яковлевским районом и Арсеньевским городским округом, с восточной – с Чугуевским районом, с юго-восточной – с Партизанским районом, с южной – с Партизанским городским округом и с юго-запада – с Шкотовским районом.</a:t>
            </a:r>
          </a:p>
          <a:p>
            <a:pPr indent="450215" algn="just"/>
            <a:r>
              <a:rPr lang="ru-RU" sz="1200" dirty="0">
                <a:effectLst/>
                <a:latin typeface="Times New Roman" panose="02020603050405020304" pitchFamily="18" charset="0"/>
                <a:ea typeface="Times New Roman" panose="02020603050405020304" pitchFamily="18" charset="0"/>
              </a:rPr>
              <a:t>Административный центр округа – с. Анучино.</a:t>
            </a:r>
          </a:p>
          <a:p>
            <a:pPr indent="450215" algn="just"/>
            <a:r>
              <a:rPr lang="ru-RU" sz="1200" dirty="0">
                <a:effectLst/>
                <a:latin typeface="Times New Roman" panose="02020603050405020304" pitchFamily="18" charset="0"/>
                <a:ea typeface="Times New Roman" panose="02020603050405020304" pitchFamily="18" charset="0"/>
              </a:rPr>
              <a:t>В состав муниципального округа входят:</a:t>
            </a:r>
          </a:p>
          <a:p>
            <a:pPr indent="450215" algn="just"/>
            <a:r>
              <a:rPr lang="ru-RU" sz="1200" dirty="0">
                <a:effectLst/>
                <a:latin typeface="Times New Roman" panose="02020603050405020304" pitchFamily="18" charset="0"/>
                <a:ea typeface="Times New Roman" panose="02020603050405020304" pitchFamily="18" charset="0"/>
              </a:rPr>
              <a:t>- села: Анучино, </a:t>
            </a:r>
            <a:r>
              <a:rPr lang="ru-RU" sz="1200" dirty="0" err="1">
                <a:effectLst/>
                <a:latin typeface="Times New Roman" panose="02020603050405020304" pitchFamily="18" charset="0"/>
                <a:ea typeface="Times New Roman" panose="02020603050405020304" pitchFamily="18" charset="0"/>
              </a:rPr>
              <a:t>Ауровка</a:t>
            </a:r>
            <a:r>
              <a:rPr lang="ru-RU" sz="1200" dirty="0">
                <a:effectLst/>
                <a:latin typeface="Times New Roman" panose="02020603050405020304" pitchFamily="18" charset="0"/>
                <a:ea typeface="Times New Roman" panose="02020603050405020304" pitchFamily="18" charset="0"/>
              </a:rPr>
              <a:t>, Виноградовка, Гражданка, Гродеково, Еловка, </a:t>
            </a:r>
            <a:r>
              <a:rPr lang="ru-RU" sz="1200" dirty="0" err="1">
                <a:effectLst/>
                <a:latin typeface="Times New Roman" panose="02020603050405020304" pitchFamily="18" charset="0"/>
                <a:ea typeface="Times New Roman" panose="02020603050405020304" pitchFamily="18" charset="0"/>
              </a:rPr>
              <a:t>Ильмаковка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Корниловка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Лугохутор</a:t>
            </a:r>
            <a:r>
              <a:rPr lang="ru-RU" sz="1200" dirty="0">
                <a:effectLst/>
                <a:latin typeface="Times New Roman" panose="02020603050405020304" pitchFamily="18" charset="0"/>
                <a:ea typeface="Times New Roman" panose="02020603050405020304" pitchFamily="18" charset="0"/>
              </a:rPr>
              <a:t>, Муравейка, </a:t>
            </a:r>
            <a:r>
              <a:rPr lang="ru-RU" sz="1200" dirty="0" err="1">
                <a:effectLst/>
                <a:latin typeface="Times New Roman" panose="02020603050405020304" pitchFamily="18" charset="0"/>
                <a:ea typeface="Times New Roman" panose="02020603050405020304" pitchFamily="18" charset="0"/>
              </a:rPr>
              <a:t>Нововарваровка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Новогордеевка</a:t>
            </a:r>
            <a:r>
              <a:rPr lang="ru-RU" sz="1200" dirty="0">
                <a:effectLst/>
                <a:latin typeface="Times New Roman" panose="02020603050405020304" pitchFamily="18" charset="0"/>
                <a:ea typeface="Times New Roman" panose="02020603050405020304" pitchFamily="18" charset="0"/>
              </a:rPr>
              <a:t>, Новопокровка, Новотроицкое, Пухово, Рисовое, Смольное, </a:t>
            </a:r>
            <a:r>
              <a:rPr lang="ru-RU" sz="1200" dirty="0" err="1">
                <a:effectLst/>
                <a:latin typeface="Times New Roman" panose="02020603050405020304" pitchFamily="18" charset="0"/>
                <a:ea typeface="Times New Roman" panose="02020603050405020304" pitchFamily="18" charset="0"/>
              </a:rPr>
              <a:t>Староварваровка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Старогордеевка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Таежка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Тихоречное</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Чернышевка</a:t>
            </a:r>
            <a:r>
              <a:rPr lang="ru-RU" sz="1200" dirty="0">
                <a:effectLst/>
                <a:latin typeface="Times New Roman" panose="02020603050405020304" pitchFamily="18" charset="0"/>
                <a:ea typeface="Times New Roman" panose="02020603050405020304" pitchFamily="18" charset="0"/>
              </a:rPr>
              <a:t>, </a:t>
            </a:r>
            <a:r>
              <a:rPr lang="ru-RU" sz="1200" dirty="0" err="1">
                <a:effectLst/>
                <a:latin typeface="Times New Roman" panose="02020603050405020304" pitchFamily="18" charset="0"/>
                <a:ea typeface="Times New Roman" panose="02020603050405020304" pitchFamily="18" charset="0"/>
              </a:rPr>
              <a:t>Шекляево</a:t>
            </a:r>
            <a:r>
              <a:rPr lang="ru-RU" sz="1200" dirty="0">
                <a:effectLst/>
                <a:latin typeface="Times New Roman" panose="02020603050405020304" pitchFamily="18" charset="0"/>
                <a:ea typeface="Times New Roman" panose="02020603050405020304" pitchFamily="18" charset="0"/>
              </a:rPr>
              <a:t>, Ясная Поляна;</a:t>
            </a:r>
          </a:p>
          <a:p>
            <a:pPr indent="450215" algn="just"/>
            <a:r>
              <a:rPr lang="ru-RU" sz="1200" dirty="0">
                <a:effectLst/>
                <a:latin typeface="Times New Roman" panose="02020603050405020304" pitchFamily="18" charset="0"/>
                <a:ea typeface="Times New Roman" panose="02020603050405020304" pitchFamily="18" charset="0"/>
              </a:rPr>
              <a:t>- поселки Веселый, ЛЗП-3, Орловка, </a:t>
            </a:r>
            <a:r>
              <a:rPr lang="ru-RU" sz="1200" dirty="0" err="1">
                <a:effectLst/>
                <a:latin typeface="Times New Roman" panose="02020603050405020304" pitchFamily="18" charset="0"/>
                <a:ea typeface="Times New Roman" panose="02020603050405020304" pitchFamily="18" charset="0"/>
              </a:rPr>
              <a:t>Скворцово</a:t>
            </a:r>
            <a:r>
              <a:rPr lang="ru-RU" sz="1200" dirty="0">
                <a:effectLst/>
                <a:latin typeface="Times New Roman" panose="02020603050405020304" pitchFamily="18" charset="0"/>
                <a:ea typeface="Times New Roman" panose="02020603050405020304" pitchFamily="18" charset="0"/>
              </a:rPr>
              <a:t>, Тигровый.</a:t>
            </a:r>
          </a:p>
          <a:p>
            <a:pPr indent="450215" algn="just"/>
            <a:endParaRPr lang="ru-RU" sz="1400" dirty="0">
              <a:effectLst/>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xmlns="" id="{8B44800C-AE99-A439-69F8-A91BD7D37512}"/>
              </a:ext>
            </a:extLst>
          </p:cNvPr>
          <p:cNvPicPr>
            <a:picLocks noChangeAspect="1"/>
          </p:cNvPicPr>
          <p:nvPr/>
        </p:nvPicPr>
        <p:blipFill>
          <a:blip r:embed="rId4" cstate="print">
            <a:extLst>
              <a:ext uri="{BEBA8EAE-BF5A-486C-A8C5-ECC9F3942E4B}">
                <a14:imgProps xmlns:a14="http://schemas.microsoft.com/office/drawing/2010/main" xmlns="">
                  <a14:imgLayer r:embed="rId5">
                    <a14:imgEffect>
                      <a14:artisticCrisscrossEtching/>
                    </a14:imgEffect>
                  </a14:imgLayer>
                </a14:imgProps>
              </a:ext>
            </a:extLst>
          </a:blip>
          <a:stretch>
            <a:fillRect/>
          </a:stretch>
        </p:blipFill>
        <p:spPr>
          <a:xfrm>
            <a:off x="3956279" y="3010646"/>
            <a:ext cx="5100507" cy="2857500"/>
          </a:xfrm>
          <a:prstGeom prst="rect">
            <a:avLst/>
          </a:prstGeom>
          <a:effectLst>
            <a:softEdge rad="3175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скругленные углы 2">
            <a:extLst>
              <a:ext uri="{FF2B5EF4-FFF2-40B4-BE49-F238E27FC236}">
                <a16:creationId xmlns:a16="http://schemas.microsoft.com/office/drawing/2014/main" xmlns="" id="{7E4C5E44-378D-AAB1-14B0-195A6B562682}"/>
              </a:ext>
            </a:extLst>
          </p:cNvPr>
          <p:cNvSpPr/>
          <p:nvPr/>
        </p:nvSpPr>
        <p:spPr>
          <a:xfrm>
            <a:off x="336430" y="144036"/>
            <a:ext cx="4494362" cy="553674"/>
          </a:xfrm>
          <a:prstGeom prst="roundRect">
            <a:avLst/>
          </a:prstGeom>
          <a:solidFill>
            <a:schemeClr val="accent2">
              <a:lumMod val="20000"/>
              <a:lumOff val="80000"/>
            </a:schemeClr>
          </a:solidFill>
          <a:effectLst>
            <a:reflection blurRad="6350" stA="52000" endA="300" endPos="35000" dir="5400000" sy="-100000" algn="bl" rotWithShape="0"/>
          </a:effectLst>
          <a:scene3d>
            <a:camera prst="orthographicFront"/>
            <a:lightRig rig="threePt" dir="t"/>
          </a:scene3d>
          <a:sp3d>
            <a:bevelT w="114300" prst="artDeco"/>
          </a:sp3d>
        </p:spPr>
        <p:style>
          <a:lnRef idx="1">
            <a:schemeClr val="accent2"/>
          </a:lnRef>
          <a:fillRef idx="2">
            <a:schemeClr val="accent2"/>
          </a:fillRef>
          <a:effectRef idx="1">
            <a:schemeClr val="accent2"/>
          </a:effectRef>
          <a:fontRef idx="minor">
            <a:schemeClr val="dk1"/>
          </a:fontRef>
        </p:style>
        <p:txBody>
          <a:bodyPr rtlCol="0" anchor="ctr">
            <a:sp3d extrusionH="57150">
              <a:bevelT w="38100" h="38100" prst="angle"/>
            </a:sp3d>
          </a:bodyPr>
          <a:lstStyle/>
          <a:p>
            <a:pPr algn="ctr"/>
            <a:r>
              <a:rPr lang="ru-RU" sz="1200" b="1" dirty="0">
                <a:solidFill>
                  <a:srgbClr val="660066"/>
                </a:solidFill>
                <a:latin typeface="Times New Roman" panose="02020603050405020304" pitchFamily="18" charset="0"/>
                <a:cs typeface="Times New Roman" panose="02020603050405020304" pitchFamily="18" charset="0"/>
              </a:rPr>
              <a:t>ГЛОССАРИЙ</a:t>
            </a:r>
          </a:p>
        </p:txBody>
      </p:sp>
      <p:sp>
        <p:nvSpPr>
          <p:cNvPr id="4" name="TextBox 3">
            <a:extLst>
              <a:ext uri="{FF2B5EF4-FFF2-40B4-BE49-F238E27FC236}">
                <a16:creationId xmlns:a16="http://schemas.microsoft.com/office/drawing/2014/main" xmlns="" id="{54F6351E-B9DC-D7D9-4AB3-2857D482874C}"/>
              </a:ext>
            </a:extLst>
          </p:cNvPr>
          <p:cNvSpPr txBox="1"/>
          <p:nvPr/>
        </p:nvSpPr>
        <p:spPr>
          <a:xfrm>
            <a:off x="325072" y="528505"/>
            <a:ext cx="4230151" cy="954107"/>
          </a:xfrm>
          <a:prstGeom prst="rect">
            <a:avLst/>
          </a:prstGeom>
          <a:noFill/>
        </p:spPr>
        <p:txBody>
          <a:bodyPr wrap="square">
            <a:spAutoFit/>
          </a:bodyPr>
          <a:lstStyle/>
          <a:p>
            <a:pPr algn="l"/>
            <a:endParaRPr lang="ru-RU" sz="1200" b="0" i="0" u="none" strike="noStrike" baseline="0" dirty="0">
              <a:solidFill>
                <a:srgbClr val="000000"/>
              </a:solidFill>
              <a:latin typeface="Calibri" panose="020F0502020204030204" pitchFamily="34" charset="0"/>
            </a:endParaRPr>
          </a:p>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Бюджетный кодекс Российской Федерации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основной документ, регулирующий отношения, связанные с формированием и исполнением бюджетов, государственными и муниципальными заимствованиями, долгом. </a:t>
            </a:r>
            <a:endParaRPr lang="ru-RU" sz="11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xmlns="" id="{9CAE4736-A923-AB33-DE6E-985FACB0239B}"/>
              </a:ext>
            </a:extLst>
          </p:cNvPr>
          <p:cNvSpPr txBox="1"/>
          <p:nvPr/>
        </p:nvSpPr>
        <p:spPr>
          <a:xfrm>
            <a:off x="325072" y="1474315"/>
            <a:ext cx="4230151" cy="5170646"/>
          </a:xfrm>
          <a:prstGeom prst="rect">
            <a:avLst/>
          </a:prstGeom>
          <a:noFill/>
        </p:spPr>
        <p:txBody>
          <a:bodyPr wrap="square">
            <a:spAutoFit/>
          </a:bodyPr>
          <a:lstStyle/>
          <a:p>
            <a:pPr algn="just"/>
            <a:r>
              <a:rPr lang="ru-RU" sz="1100" b="1" i="0" dirty="0">
                <a:solidFill>
                  <a:srgbClr val="0000CC"/>
                </a:solidFill>
                <a:effectLst/>
                <a:latin typeface="Times New Roman" panose="02020603050405020304" pitchFamily="18" charset="0"/>
                <a:cs typeface="Times New Roman" panose="02020603050405020304" pitchFamily="18" charset="0"/>
              </a:rPr>
              <a:t>Бюджет</a:t>
            </a:r>
            <a:r>
              <a:rPr lang="ru-RU" sz="1100" b="0" i="0" dirty="0">
                <a:solidFill>
                  <a:srgbClr val="333333"/>
                </a:solidFill>
                <a:effectLst/>
                <a:latin typeface="Times New Roman" panose="02020603050405020304" pitchFamily="18" charset="0"/>
                <a:cs typeface="Times New Roman" panose="02020603050405020304" pitchFamily="18" charset="0"/>
              </a:rPr>
              <a:t>– это</a:t>
            </a:r>
            <a:r>
              <a:rPr lang="ru-RU" sz="1100" i="0" dirty="0">
                <a:solidFill>
                  <a:srgbClr val="333333"/>
                </a:solidFill>
                <a:effectLst/>
                <a:latin typeface="Times New Roman" panose="02020603050405020304" pitchFamily="18" charset="0"/>
                <a:cs typeface="Times New Roman" panose="02020603050405020304" pitchFamily="18" charset="0"/>
              </a:rPr>
              <a:t> форма образования и расходования фонда денежных средств, предназначенных для финансового обеспечения задач и функций государства и местного самоуправления</a:t>
            </a:r>
            <a:r>
              <a:rPr lang="ru-RU" sz="1100" b="0" i="0" dirty="0">
                <a:solidFill>
                  <a:srgbClr val="333333"/>
                </a:solidFill>
                <a:effectLst/>
                <a:latin typeface="Times New Roman" panose="02020603050405020304" pitchFamily="18" charset="0"/>
                <a:cs typeface="Times New Roman" panose="02020603050405020304" pitchFamily="18" charset="0"/>
              </a:rPr>
              <a:t>.</a:t>
            </a:r>
          </a:p>
          <a:p>
            <a:pPr algn="just"/>
            <a:r>
              <a:rPr lang="ru-RU" sz="1100" b="0" i="0" dirty="0">
                <a:solidFill>
                  <a:srgbClr val="333333"/>
                </a:solidFill>
                <a:effectLst/>
                <a:latin typeface="Times New Roman" panose="02020603050405020304" pitchFamily="18" charset="0"/>
                <a:cs typeface="Times New Roman" panose="02020603050405020304" pitchFamily="18" charset="0"/>
              </a:rPr>
              <a:t>Как правовой акт бюджет – это основной финансовый план образования, распределения и использования централизованного денежного фонда муниципального образования, утверждаемый соответствующим представительным органом власти.</a:t>
            </a:r>
          </a:p>
          <a:p>
            <a:pPr algn="just"/>
            <a:endParaRPr lang="ru-RU" sz="1100" b="1" i="0" u="none" strike="noStrike" baseline="0" dirty="0">
              <a:solidFill>
                <a:srgbClr val="C00000"/>
              </a:solidFill>
              <a:latin typeface="Times New Roman" panose="02020603050405020304" pitchFamily="18" charset="0"/>
              <a:cs typeface="Times New Roman" panose="02020603050405020304" pitchFamily="18" charset="0"/>
            </a:endParaRPr>
          </a:p>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Бюджетные ассигнования</a:t>
            </a:r>
            <a:r>
              <a:rPr lang="ru-RU" sz="1100" b="1" i="0" u="none" strike="noStrike" baseline="0" dirty="0">
                <a:solidFill>
                  <a:srgbClr val="C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денежные средства, предусмотренные законом (решением) о бюджете, направленные на различные виды расходов</a:t>
            </a:r>
            <a:r>
              <a:rPr lang="ru-RU" sz="1100" dirty="0">
                <a:solidFill>
                  <a:srgbClr val="000000"/>
                </a:solidFill>
                <a:latin typeface="Times New Roman" panose="02020603050405020304" pitchFamily="18" charset="0"/>
                <a:cs typeface="Times New Roman" panose="02020603050405020304" pitchFamily="18" charset="0"/>
              </a:rPr>
              <a:t>.</a:t>
            </a:r>
          </a:p>
          <a:p>
            <a:pPr algn="just"/>
            <a:endParaRPr lang="ru-RU" sz="1100" dirty="0">
              <a:solidFill>
                <a:srgbClr val="000000"/>
              </a:solidFill>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0000CC"/>
                </a:solidFill>
                <a:effectLst/>
                <a:uLnTx/>
                <a:uFillTx/>
                <a:latin typeface="Times New Roman" panose="02020603050405020304" pitchFamily="18" charset="0"/>
                <a:ea typeface="Calibri" panose="020F0502020204030204" pitchFamily="34" charset="0"/>
                <a:cs typeface="+mn-cs"/>
              </a:rPr>
              <a:t>Сводная бюджетная роспись </a:t>
            </a:r>
            <a:r>
              <a:rPr kumimoji="0" lang="ru-RU" sz="11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документ, который составляется и ведется финансовым органом (органом управления государственным внебюджетным фондом) в соответствии с Бюджетным кодексом Российской Федерации в целях организации исполнения бюджета по расходам бюджета и источникам финансирования дефицита бюджета.</a:t>
            </a: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lang="ru-RU" sz="1100" dirty="0">
              <a:solidFill>
                <a:srgbClr val="000000"/>
              </a:solidFill>
              <a:latin typeface="Times New Roman" panose="02020603050405020304" pitchFamily="18" charset="0"/>
              <a:ea typeface="Calibri" panose="020F0502020204030204" pitchFamily="34" charset="0"/>
            </a:endParaRPr>
          </a:p>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Бюджетные обязательства </a:t>
            </a:r>
            <a:r>
              <a:rPr lang="ru-RU" sz="1100" b="1" i="0" u="none" strike="noStrike" baseline="0" dirty="0">
                <a:solidFill>
                  <a:srgbClr val="0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обязательства, предусмотренные законом (решением) о бюджете, подлежащие исполнению в соответствующем финансовом году.</a:t>
            </a:r>
          </a:p>
          <a:p>
            <a:pPr algn="just"/>
            <a:endParaRPr kumimoji="0" lang="ru-RU" sz="1100" kern="1200" cap="none" spc="0" normalizeH="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Текущий финансовый год </a:t>
            </a:r>
            <a:r>
              <a:rPr lang="ru-RU" sz="1100" b="1" i="0" u="none" strike="noStrike" baseline="0" dirty="0">
                <a:solidFill>
                  <a:srgbClr val="0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год, в котором осуществляется исполнение бюджета, составление и рассмотрение проекта бюджета на очередной финансовый год (очередной финансовый год и плановый период).</a:t>
            </a:r>
          </a:p>
          <a:p>
            <a:pPr algn="just"/>
            <a:endParaRPr kumimoji="0" lang="ru-RU" sz="110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Очередной финансовый год </a:t>
            </a:r>
            <a:r>
              <a:rPr lang="ru-RU" sz="1100" b="1" i="0" u="none" strike="noStrike" baseline="0" dirty="0">
                <a:solidFill>
                  <a:srgbClr val="C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год, следующий за текущим финансовым годом. </a:t>
            </a:r>
            <a:endParaRPr lang="ru-RU" sz="1100" i="0" dirty="0">
              <a:solidFill>
                <a:srgbClr val="333333"/>
              </a:solidFill>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384D7762-EA1F-0198-3881-F11BD16BA1AF}"/>
              </a:ext>
            </a:extLst>
          </p:cNvPr>
          <p:cNvSpPr txBox="1"/>
          <p:nvPr/>
        </p:nvSpPr>
        <p:spPr>
          <a:xfrm>
            <a:off x="5066928" y="212018"/>
            <a:ext cx="4430438" cy="430887"/>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Плановый период </a:t>
            </a:r>
            <a:r>
              <a:rPr lang="ru-RU" sz="1100" b="1" i="0" u="none" strike="noStrike" baseline="0" dirty="0">
                <a:solidFill>
                  <a:srgbClr val="C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два финансовых года, следующие за очередным финансовым годом</a:t>
            </a:r>
            <a:r>
              <a:rPr lang="ru-RU" sz="1100" i="0" u="none" strike="noStrike" baseline="0" dirty="0" smtClean="0">
                <a:solidFill>
                  <a:srgbClr val="000000"/>
                </a:solidFill>
                <a:latin typeface="Times New Roman" panose="02020603050405020304" pitchFamily="18" charset="0"/>
                <a:cs typeface="Times New Roman" panose="02020603050405020304" pitchFamily="18" charset="0"/>
              </a:rPr>
              <a:t>.</a:t>
            </a:r>
            <a:endParaRPr lang="ru-RU" sz="1100" i="0" u="none" strike="noStrike" baseline="0" dirty="0">
              <a:solidFill>
                <a:srgbClr val="C00000"/>
              </a:solidFill>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xmlns="" id="{30A98513-98A6-1DBA-9754-936AAEA0BA79}"/>
              </a:ext>
            </a:extLst>
          </p:cNvPr>
          <p:cNvPicPr>
            <a:picLocks noChangeAspect="1"/>
          </p:cNvPicPr>
          <p:nvPr/>
        </p:nvPicPr>
        <p:blipFill rotWithShape="1">
          <a:blip r:embed="rId3" cstate="print"/>
          <a:srcRect l="6172" t="21984" r="1899" b="3107"/>
          <a:stretch/>
        </p:blipFill>
        <p:spPr>
          <a:xfrm>
            <a:off x="4813092" y="972755"/>
            <a:ext cx="4637818" cy="2800707"/>
          </a:xfrm>
          <a:prstGeom prst="rect">
            <a:avLst/>
          </a:prstGeom>
        </p:spPr>
      </p:pic>
      <p:pic>
        <p:nvPicPr>
          <p:cNvPr id="8" name="Рисунок 7">
            <a:extLst>
              <a:ext uri="{FF2B5EF4-FFF2-40B4-BE49-F238E27FC236}">
                <a16:creationId xmlns:a16="http://schemas.microsoft.com/office/drawing/2014/main" xmlns="" id="{582AAE12-6D2E-FE35-0180-38B7B49122B5}"/>
              </a:ext>
            </a:extLst>
          </p:cNvPr>
          <p:cNvPicPr>
            <a:picLocks noChangeAspect="1"/>
          </p:cNvPicPr>
          <p:nvPr/>
        </p:nvPicPr>
        <p:blipFill>
          <a:blip r:embed="rId4" cstate="print"/>
          <a:stretch>
            <a:fillRect/>
          </a:stretch>
        </p:blipFill>
        <p:spPr>
          <a:xfrm>
            <a:off x="4831543" y="3920111"/>
            <a:ext cx="6613321" cy="2314662"/>
          </a:xfrm>
          <a:prstGeom prst="rect">
            <a:avLst/>
          </a:prstGeom>
        </p:spPr>
      </p:pic>
      <p:pic>
        <p:nvPicPr>
          <p:cNvPr id="9" name="Picture 2" descr="Глоссарий терминов Интернет-маркетинга от digital-экспертов">
            <a:extLst>
              <a:ext uri="{FF2B5EF4-FFF2-40B4-BE49-F238E27FC236}">
                <a16:creationId xmlns:a16="http://schemas.microsoft.com/office/drawing/2014/main" xmlns="" id="{0173ED71-E899-4244-45F2-9CA936ADA698}"/>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066789" y="283643"/>
            <a:ext cx="1622920" cy="4152551"/>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усеченные верхние углы 2">
            <a:extLst>
              <a:ext uri="{FF2B5EF4-FFF2-40B4-BE49-F238E27FC236}">
                <a16:creationId xmlns:a16="http://schemas.microsoft.com/office/drawing/2014/main" xmlns="" id="{1C144F36-3996-8DA2-0F40-F2FF781EBEF7}"/>
              </a:ext>
            </a:extLst>
          </p:cNvPr>
          <p:cNvSpPr/>
          <p:nvPr/>
        </p:nvSpPr>
        <p:spPr>
          <a:xfrm>
            <a:off x="3271706" y="83890"/>
            <a:ext cx="4697836" cy="450948"/>
          </a:xfrm>
          <a:prstGeom prst="snip2SameRect">
            <a:avLst/>
          </a:prstGeom>
          <a:solidFill>
            <a:schemeClr val="accent2">
              <a:lumMod val="40000"/>
              <a:lumOff val="6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0000CC"/>
                </a:solidFill>
                <a:latin typeface="Times New Roman" panose="02020603050405020304" pitchFamily="18" charset="0"/>
                <a:cs typeface="Times New Roman" panose="02020603050405020304" pitchFamily="18" charset="0"/>
              </a:rPr>
              <a:t>Бюджетный процесс</a:t>
            </a:r>
          </a:p>
        </p:txBody>
      </p:sp>
      <p:sp>
        <p:nvSpPr>
          <p:cNvPr id="4" name="TextBox 3">
            <a:extLst>
              <a:ext uri="{FF2B5EF4-FFF2-40B4-BE49-F238E27FC236}">
                <a16:creationId xmlns:a16="http://schemas.microsoft.com/office/drawing/2014/main" xmlns="" id="{654F239A-3A8F-6D08-4540-B43B495C4F64}"/>
              </a:ext>
            </a:extLst>
          </p:cNvPr>
          <p:cNvSpPr txBox="1"/>
          <p:nvPr/>
        </p:nvSpPr>
        <p:spPr>
          <a:xfrm>
            <a:off x="170403" y="612396"/>
            <a:ext cx="5428140" cy="769441"/>
          </a:xfrm>
          <a:prstGeom prst="rect">
            <a:avLst/>
          </a:prstGeom>
          <a:noFill/>
        </p:spPr>
        <p:txBody>
          <a:bodyPr wrap="square" rtlCol="0">
            <a:spAutoFit/>
          </a:bodyPr>
          <a:lstStyle/>
          <a:p>
            <a:pPr algn="just"/>
            <a:r>
              <a:rPr lang="ru-RU" sz="1100" b="1" dirty="0">
                <a:solidFill>
                  <a:srgbClr val="0000CC"/>
                </a:solidFill>
                <a:latin typeface="Times New Roman" panose="02020603050405020304" pitchFamily="18" charset="0"/>
                <a:cs typeface="Times New Roman" panose="02020603050405020304" pitchFamily="18" charset="0"/>
              </a:rPr>
              <a:t>Бюджетный процесс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регламентируемая законодательством РФ деятельность органов местного самоуправления и иных участников бюджетного процесса по составлению и рассмотрению проекта бюджета, утверждению и исполнению бюджета, контролю за исполнением бюджета.</a:t>
            </a:r>
          </a:p>
        </p:txBody>
      </p:sp>
      <p:sp>
        <p:nvSpPr>
          <p:cNvPr id="12" name="TextBox 11">
            <a:extLst>
              <a:ext uri="{FF2B5EF4-FFF2-40B4-BE49-F238E27FC236}">
                <a16:creationId xmlns:a16="http://schemas.microsoft.com/office/drawing/2014/main" xmlns="" id="{F51B8F22-9102-5FBA-0F72-65EB8561D5E8}"/>
              </a:ext>
            </a:extLst>
          </p:cNvPr>
          <p:cNvSpPr txBox="1"/>
          <p:nvPr/>
        </p:nvSpPr>
        <p:spPr>
          <a:xfrm>
            <a:off x="5909529" y="655528"/>
            <a:ext cx="5584794" cy="615553"/>
          </a:xfrm>
          <a:prstGeom prst="rect">
            <a:avLst/>
          </a:prstGeom>
          <a:noFill/>
        </p:spPr>
        <p:txBody>
          <a:bodyPr wrap="square" rtlCol="0">
            <a:spAutoFit/>
          </a:bodyPr>
          <a:lstStyle/>
          <a:p>
            <a:pPr algn="ctr"/>
            <a:r>
              <a:rPr lang="ru-RU" sz="1100" dirty="0">
                <a:effectLst/>
                <a:latin typeface="Times New Roman" panose="02020603050405020304" pitchFamily="18" charset="0"/>
                <a:ea typeface="Times New Roman" panose="02020603050405020304" pitchFamily="18" charset="0"/>
              </a:rPr>
              <a:t>Бюджетный процесс в Анучинском муниципальном округе регулируется решением Думы от 25.11.2020г № 119-НПА «Об утверждении Положения о бюджетном устройстве и бюджетном процессе</a:t>
            </a:r>
            <a:r>
              <a:rPr lang="ru-RU" sz="1100" dirty="0">
                <a:effectLst/>
                <a:latin typeface="Arial" panose="020B0604020202020204" pitchFamily="34" charset="0"/>
                <a:ea typeface="Times New Roman" panose="02020603050405020304" pitchFamily="18" charset="0"/>
              </a:rPr>
              <a:t>  </a:t>
            </a:r>
            <a:r>
              <a:rPr lang="ru-RU" sz="1100" dirty="0">
                <a:effectLst/>
                <a:latin typeface="Times New Roman" panose="02020603050405020304" pitchFamily="18" charset="0"/>
                <a:ea typeface="Times New Roman" panose="02020603050405020304" pitchFamily="18" charset="0"/>
              </a:rPr>
              <a:t>в</a:t>
            </a:r>
            <a:r>
              <a:rPr lang="ru-RU" sz="1100" dirty="0">
                <a:effectLst/>
                <a:latin typeface="Arial" panose="020B0604020202020204" pitchFamily="34" charset="0"/>
                <a:ea typeface="Times New Roman" panose="02020603050405020304" pitchFamily="18" charset="0"/>
              </a:rPr>
              <a:t> </a:t>
            </a:r>
            <a:r>
              <a:rPr lang="ru-RU" sz="1100" dirty="0">
                <a:effectLst/>
                <a:latin typeface="Times New Roman" panose="02020603050405020304" pitchFamily="18" charset="0"/>
                <a:ea typeface="Times New Roman" panose="02020603050405020304" pitchFamily="18" charset="0"/>
              </a:rPr>
              <a:t>Анучинском муниципальном округе»</a:t>
            </a:r>
            <a:r>
              <a:rPr lang="ru-RU" sz="1100" dirty="0">
                <a:effectLst/>
                <a:latin typeface="Arial" panose="020B0604020202020204" pitchFamily="34" charset="0"/>
                <a:ea typeface="Times New Roman" panose="02020603050405020304" pitchFamily="18" charset="0"/>
              </a:rPr>
              <a:t>      </a:t>
            </a:r>
            <a:r>
              <a:rPr lang="ru-RU" sz="1200" dirty="0">
                <a:effectLst/>
                <a:latin typeface="Arial" panose="020B0604020202020204" pitchFamily="34" charset="0"/>
                <a:ea typeface="Times New Roman" panose="02020603050405020304" pitchFamily="18" charset="0"/>
              </a:rPr>
              <a:t>          </a:t>
            </a:r>
          </a:p>
        </p:txBody>
      </p:sp>
      <p:grpSp>
        <p:nvGrpSpPr>
          <p:cNvPr id="13" name="Группа 12">
            <a:extLst>
              <a:ext uri="{FF2B5EF4-FFF2-40B4-BE49-F238E27FC236}">
                <a16:creationId xmlns:a16="http://schemas.microsoft.com/office/drawing/2014/main" xmlns="" id="{1B055E7F-04C9-D8C9-0FCF-DD5225038094}"/>
              </a:ext>
            </a:extLst>
          </p:cNvPr>
          <p:cNvGrpSpPr/>
          <p:nvPr/>
        </p:nvGrpSpPr>
        <p:grpSpPr>
          <a:xfrm>
            <a:off x="6620473" y="1257469"/>
            <a:ext cx="4162411" cy="416055"/>
            <a:chOff x="807083" y="62563"/>
            <a:chExt cx="4162411" cy="801048"/>
          </a:xfrm>
        </p:grpSpPr>
        <p:sp>
          <p:nvSpPr>
            <p:cNvPr id="14" name="Прямоугольник: скругленные углы 7">
              <a:extLst>
                <a:ext uri="{FF2B5EF4-FFF2-40B4-BE49-F238E27FC236}">
                  <a16:creationId xmlns:a16="http://schemas.microsoft.com/office/drawing/2014/main" xmlns="" id="{2343A9CA-99E5-7423-3D35-5B294D911DB9}"/>
                </a:ext>
              </a:extLst>
            </p:cNvPr>
            <p:cNvSpPr/>
            <p:nvPr/>
          </p:nvSpPr>
          <p:spPr>
            <a:xfrm>
              <a:off x="807083" y="62563"/>
              <a:ext cx="4162411" cy="801048"/>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5" name="Прямоугольник: скругленные углы 4">
              <a:extLst>
                <a:ext uri="{FF2B5EF4-FFF2-40B4-BE49-F238E27FC236}">
                  <a16:creationId xmlns:a16="http://schemas.microsoft.com/office/drawing/2014/main" xmlns="" id="{9075CA53-3419-EB24-9BF4-75EBB5C324D1}"/>
                </a:ext>
              </a:extLst>
            </p:cNvPr>
            <p:cNvSpPr txBox="1"/>
            <p:nvPr/>
          </p:nvSpPr>
          <p:spPr>
            <a:xfrm>
              <a:off x="807083" y="86025"/>
              <a:ext cx="4115487" cy="546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kern="1200" dirty="0">
                  <a:solidFill>
                    <a:schemeClr val="tx2">
                      <a:lumMod val="50000"/>
                    </a:schemeClr>
                  </a:solidFill>
                  <a:latin typeface="Times New Roman" panose="02020603050405020304" pitchFamily="18" charset="0"/>
                  <a:cs typeface="Times New Roman" panose="02020603050405020304" pitchFamily="18" charset="0"/>
                </a:rPr>
                <a:t>Стадии бюджетного процесса</a:t>
              </a:r>
            </a:p>
          </p:txBody>
        </p:sp>
      </p:grpSp>
      <p:pic>
        <p:nvPicPr>
          <p:cNvPr id="17" name="Рисунок 16">
            <a:extLst>
              <a:ext uri="{FF2B5EF4-FFF2-40B4-BE49-F238E27FC236}">
                <a16:creationId xmlns:a16="http://schemas.microsoft.com/office/drawing/2014/main" xmlns="" id="{038D1F6B-0F1B-4D22-4E0C-E3442449AC2C}"/>
              </a:ext>
            </a:extLst>
          </p:cNvPr>
          <p:cNvPicPr>
            <a:picLocks noChangeAspect="1"/>
          </p:cNvPicPr>
          <p:nvPr/>
        </p:nvPicPr>
        <p:blipFill>
          <a:blip r:embed="rId3" cstate="print"/>
          <a:stretch>
            <a:fillRect/>
          </a:stretch>
        </p:blipFill>
        <p:spPr>
          <a:xfrm>
            <a:off x="6193766" y="1861239"/>
            <a:ext cx="5736566" cy="4824233"/>
          </a:xfrm>
          <a:prstGeom prst="rect">
            <a:avLst/>
          </a:prstGeom>
        </p:spPr>
      </p:pic>
      <p:graphicFrame>
        <p:nvGraphicFramePr>
          <p:cNvPr id="19" name="Схема 18">
            <a:extLst>
              <a:ext uri="{FF2B5EF4-FFF2-40B4-BE49-F238E27FC236}">
                <a16:creationId xmlns:a16="http://schemas.microsoft.com/office/drawing/2014/main" xmlns="" id="{E515684D-701A-B8D8-7B94-6B777CEF94C0}"/>
              </a:ext>
            </a:extLst>
          </p:cNvPr>
          <p:cNvGraphicFramePr/>
          <p:nvPr>
            <p:extLst>
              <p:ext uri="{D42A27DB-BD31-4B8C-83A1-F6EECF244321}">
                <p14:modId xmlns:p14="http://schemas.microsoft.com/office/powerpoint/2010/main" xmlns="" val="1491705567"/>
              </p:ext>
            </p:extLst>
          </p:nvPr>
        </p:nvGraphicFramePr>
        <p:xfrm>
          <a:off x="179031" y="1415356"/>
          <a:ext cx="5436765" cy="21042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0" name="Схема 19">
            <a:extLst>
              <a:ext uri="{FF2B5EF4-FFF2-40B4-BE49-F238E27FC236}">
                <a16:creationId xmlns:a16="http://schemas.microsoft.com/office/drawing/2014/main" xmlns="" id="{39F77EF2-9508-A791-C079-2F7F5AE91D9A}"/>
              </a:ext>
            </a:extLst>
          </p:cNvPr>
          <p:cNvGraphicFramePr/>
          <p:nvPr>
            <p:extLst>
              <p:ext uri="{D42A27DB-BD31-4B8C-83A1-F6EECF244321}">
                <p14:modId xmlns:p14="http://schemas.microsoft.com/office/powerpoint/2010/main" xmlns="" val="3236106056"/>
              </p:ext>
            </p:extLst>
          </p:nvPr>
        </p:nvGraphicFramePr>
        <p:xfrm>
          <a:off x="204908" y="3860632"/>
          <a:ext cx="5868088" cy="272132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усеченные верхние углы 1">
            <a:extLst>
              <a:ext uri="{FF2B5EF4-FFF2-40B4-BE49-F238E27FC236}">
                <a16:creationId xmlns:a16="http://schemas.microsoft.com/office/drawing/2014/main" xmlns="" id="{46533041-F5B5-77D0-00F2-EDF1832344B5}"/>
              </a:ext>
            </a:extLst>
          </p:cNvPr>
          <p:cNvSpPr/>
          <p:nvPr/>
        </p:nvSpPr>
        <p:spPr>
          <a:xfrm>
            <a:off x="2558642" y="125835"/>
            <a:ext cx="6241410" cy="469783"/>
          </a:xfrm>
          <a:prstGeom prst="snip2SameRect">
            <a:avLst/>
          </a:prstGeom>
          <a:solidFill>
            <a:srgbClr val="FCAAE8">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3333CC"/>
                </a:solidFill>
                <a:latin typeface="Times New Roman" panose="02020603050405020304" pitchFamily="18" charset="0"/>
                <a:cs typeface="Times New Roman" panose="02020603050405020304" pitchFamily="18" charset="0"/>
              </a:rPr>
              <a:t>Основные направления бюджетной, налоговой и долговой политики</a:t>
            </a:r>
          </a:p>
          <a:p>
            <a:pPr algn="ctr"/>
            <a:endParaRPr lang="ru-RU" sz="1400" b="1" dirty="0">
              <a:solidFill>
                <a:srgbClr val="C00000"/>
              </a:solidFill>
              <a:latin typeface="Times New Roman" panose="02020603050405020304" pitchFamily="18" charset="0"/>
              <a:cs typeface="Times New Roman" panose="02020603050405020304" pitchFamily="18" charset="0"/>
            </a:endParaRPr>
          </a:p>
        </p:txBody>
      </p:sp>
      <p:sp>
        <p:nvSpPr>
          <p:cNvPr id="4"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174819" y="688305"/>
            <a:ext cx="11798645" cy="48488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определение четких приоритетов использования бюджетных средств с учетом текущей экономической ситуации: при планировании бюджетных ассигнований на 2024 год и плановый период 2025 и 2026 годов следует детально оценить содержание муниципальных программ, соразмерив объемы их финансового обеспечения с реальными возможностями бюджета</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5"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172529" y="1237520"/>
            <a:ext cx="11783682" cy="48488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реализация приоритетных проектов, учитывающих объединение управленческих решений и бюджетных ассигнований на финансовое обеспечение программных мероприятий, направленных на достижение целевых показателей по соответствующим направлениям</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6"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198408" y="1829867"/>
            <a:ext cx="11766429" cy="48488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применение нормативов материально-технического обеспечения органов местного самоуправления и муниципальных казенных учреждений при планировании бюджетных ассигнований</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7"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15660" y="2404961"/>
            <a:ext cx="11749178" cy="6142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бережливость и максимальная отдача, снижение неэффективных трат бюджета округа, обеспечение исполнения гарантированных расходных обязательств района, мониторинг бюджетных затрат на закупку товаров, работ и услуг для муниципальных нужд и нужд муниципальных учреждений, объемов субсидий из бюджета округа некоммерческим организациям, юридическим лицам, индивидуальным предпринимателям, а также иных возможных к сокращению расходов</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8"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50166" y="3118078"/>
            <a:ext cx="11680165" cy="28935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привлечение частных инвестиций</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9"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58792" y="3540772"/>
            <a:ext cx="11637034" cy="43600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принятие решений, направленных на поддержание уровня оплаты труда работников муниципальных учреждений социальной сферы в соответствии с Указом Президента Российской Федерации от 7 мая 2012 года No597 «О мероприятиях по реализации государственной социальной политики»</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10"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76045" y="4158998"/>
            <a:ext cx="11628408" cy="43600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повышение эффективности функционирования контрактной системы в части совершенствования системы организации закупок товаров, работ, услуг для обеспечения муниципальных нужд</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11"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84673" y="4708213"/>
            <a:ext cx="11628406" cy="43600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совершенствование механизмов контроля за соблюдением требований законодательства в сфере закупок и исполнением условий контрактов, соотнесение фактических расходов и нормативных затрат, то есть осуществление </a:t>
            </a:r>
            <a:r>
              <a:rPr lang="ru-RU" sz="1100" dirty="0" err="1" smtClean="0">
                <a:latin typeface="Times New Roman" pitchFamily="18" charset="0"/>
                <a:cs typeface="Times New Roman" pitchFamily="18" charset="0"/>
              </a:rPr>
              <a:t>нормоконтроля</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12"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12786" y="5266056"/>
            <a:ext cx="11628406" cy="33248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увязка муниципальных заданий на оказание муниципальных услуг с целевыми показателями муниципальных программ</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13"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35790" y="5763512"/>
            <a:ext cx="11628406" cy="37849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повышение ответственности муниципальных учреждений за невыполнение муниципальных заданий, в том числе установление требований об обязательном возврате средств субсидии в бюджет округа в случае не достижения объемных показателей, установленных в муниципальном задании</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14"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07035" y="6260969"/>
            <a:ext cx="11628406" cy="37849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обеспечение выполнения целевых показателей муниципальных программ, преемственность показателей достижения определенных целей, обозначенных в муниципальных программах, целям и задачам, обозначенным в государственных программах, для обеспечения их увязки</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усеченные верхние углы 1">
            <a:extLst>
              <a:ext uri="{FF2B5EF4-FFF2-40B4-BE49-F238E27FC236}">
                <a16:creationId xmlns:a16="http://schemas.microsoft.com/office/drawing/2014/main" xmlns="" id="{46533041-F5B5-77D0-00F2-EDF1832344B5}"/>
              </a:ext>
            </a:extLst>
          </p:cNvPr>
          <p:cNvSpPr/>
          <p:nvPr/>
        </p:nvSpPr>
        <p:spPr>
          <a:xfrm>
            <a:off x="2558642" y="125835"/>
            <a:ext cx="6241410" cy="469783"/>
          </a:xfrm>
          <a:prstGeom prst="snip2SameRect">
            <a:avLst/>
          </a:prstGeom>
          <a:solidFill>
            <a:srgbClr val="FCAAE8">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3333CC"/>
                </a:solidFill>
                <a:latin typeface="Times New Roman" panose="02020603050405020304" pitchFamily="18" charset="0"/>
                <a:cs typeface="Times New Roman" panose="02020603050405020304" pitchFamily="18" charset="0"/>
              </a:rPr>
              <a:t>Основные направления бюджетной, налоговой и долговой политики</a:t>
            </a:r>
          </a:p>
          <a:p>
            <a:pPr algn="ctr"/>
            <a:endParaRPr lang="ru-RU" sz="1400" b="1" dirty="0">
              <a:solidFill>
                <a:srgbClr val="C00000"/>
              </a:solidFill>
              <a:latin typeface="Times New Roman" panose="02020603050405020304" pitchFamily="18" charset="0"/>
              <a:cs typeface="Times New Roman" panose="02020603050405020304" pitchFamily="18" charset="0"/>
            </a:endParaRPr>
          </a:p>
        </p:txBody>
      </p:sp>
      <p:sp>
        <p:nvSpPr>
          <p:cNvPr id="4"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50167" y="662425"/>
            <a:ext cx="11628406" cy="70054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унификация соглашений о предоставлении субсидий из бюджета  округа юридическим и физическим лицам в целях возмещения недополученных доходов или финансового обеспечения затрат, связанных с производством товаров, выполнением работ, оказанием услуг путем применения типовой формы, утвержденной в соответствии с Общими требованиями к нормативным правовым актам, регулирующим предоставление субсидий юридическим лицам, индивидуальным предпринимателям и физическим лицам</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5"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47291" y="1479059"/>
            <a:ext cx="11628406" cy="47051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увеличение доходности муниципального имущества, переданного в возмездное пользование, вовлечение в хозяйственный оборот неиспользуемых объектов недвижимости и земельных участков, осуществление муниципального земельного контроля</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6"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53042" y="2019648"/>
            <a:ext cx="11628406" cy="47051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продолжение работы, направленной на повышение собираемости платежей в бюджет округа, проведение претензионной работы с неплательщиками, осуществление мер принудительного взыскания задолженности</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7"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24288" y="2655128"/>
            <a:ext cx="11628406" cy="36411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улучшение качества администрирования налоговых доходов главными администраторами доходов бюджета округа</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8"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38665" y="3092200"/>
            <a:ext cx="11628406" cy="36411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организация работы по проведению мероприятий по легализации оплаты труда и обеспечению полноты поступления в бюджет округа налога на доходы физических лиц</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9"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18537" y="3572403"/>
            <a:ext cx="11628406" cy="36411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поддержание величины муниципального долга </a:t>
            </a:r>
            <a:r>
              <a:rPr lang="ru-RU" sz="1100" dirty="0" err="1" smtClean="0">
                <a:latin typeface="Times New Roman" pitchFamily="18" charset="0"/>
                <a:cs typeface="Times New Roman" pitchFamily="18" charset="0"/>
              </a:rPr>
              <a:t>Анучинского</a:t>
            </a:r>
            <a:r>
              <a:rPr lang="ru-RU" sz="1100" dirty="0" smtClean="0">
                <a:latin typeface="Times New Roman" pitchFamily="18" charset="0"/>
                <a:cs typeface="Times New Roman" pitchFamily="18" charset="0"/>
              </a:rPr>
              <a:t> муниципального округа на экономически безопасном уровне</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10"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84673" y="4018101"/>
            <a:ext cx="11628406" cy="36411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распределение долговой нагрузки на бюджет с целью обеспечения ежемесячной сбалансированности бюджета</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11"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38666" y="4472425"/>
            <a:ext cx="11628406" cy="36411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контроль при среднесрочном планировании объемов заимствований, осуществляемых в нынешних и прогнозируемых экономических условиях, для сохранения долговой нагрузки на управляемом уровне</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12"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27164" y="4978508"/>
            <a:ext cx="11628406" cy="36411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обеспечение своевременного и полного учета долговых обязательств</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
        <p:nvSpPr>
          <p:cNvPr id="13" name="Прямоугольник: скругленные углы 18">
            <a:extLst>
              <a:ext uri="{FF2B5EF4-FFF2-40B4-BE49-F238E27FC236}">
                <a16:creationId xmlns:a16="http://schemas.microsoft.com/office/drawing/2014/main" xmlns="" id="{22C66BC5-BB7C-0C34-3144-EE847E9E8E15}"/>
              </a:ext>
            </a:extLst>
          </p:cNvPr>
          <p:cNvSpPr/>
          <p:nvPr/>
        </p:nvSpPr>
        <p:spPr>
          <a:xfrm>
            <a:off x="207035" y="5510470"/>
            <a:ext cx="11628406" cy="36411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smtClean="0">
                <a:latin typeface="Times New Roman" pitchFamily="18" charset="0"/>
                <a:cs typeface="Times New Roman" pitchFamily="18" charset="0"/>
              </a:rPr>
              <a:t>информирование населения </a:t>
            </a:r>
            <a:r>
              <a:rPr lang="ru-RU" sz="1100" dirty="0" err="1" smtClean="0">
                <a:latin typeface="Times New Roman" pitchFamily="18" charset="0"/>
                <a:cs typeface="Times New Roman" pitchFamily="18" charset="0"/>
              </a:rPr>
              <a:t>Анучинского</a:t>
            </a:r>
            <a:r>
              <a:rPr lang="ru-RU" sz="1100" dirty="0" smtClean="0">
                <a:latin typeface="Times New Roman" pitchFamily="18" charset="0"/>
                <a:cs typeface="Times New Roman" pitchFamily="18" charset="0"/>
              </a:rPr>
              <a:t> муниципального округа о состоянии муниципального долга </a:t>
            </a:r>
            <a:r>
              <a:rPr lang="ru-RU" sz="1100" dirty="0" err="1" smtClean="0">
                <a:latin typeface="Times New Roman" pitchFamily="18" charset="0"/>
                <a:cs typeface="Times New Roman" pitchFamily="18" charset="0"/>
              </a:rPr>
              <a:t>Анучинского</a:t>
            </a:r>
            <a:r>
              <a:rPr lang="ru-RU" sz="1100" dirty="0" smtClean="0">
                <a:latin typeface="Times New Roman" pitchFamily="18" charset="0"/>
                <a:cs typeface="Times New Roman" pitchFamily="18" charset="0"/>
              </a:rPr>
              <a:t> муниципального округа</a:t>
            </a:r>
            <a:endParaRPr lang="ru-RU" sz="1100" u="none" strike="noStrike" dirty="0">
              <a:effectLst/>
              <a:uFill>
                <a:solidFill>
                  <a:srgbClr val="000000"/>
                </a:solidFill>
              </a:uFill>
              <a:latin typeface="Times New Roman" pitchFamily="18" charset="0"/>
              <a:ea typeface="Times New Roman" panose="02020603050405020304"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усеченные верхние углы 2">
            <a:extLst>
              <a:ext uri="{FF2B5EF4-FFF2-40B4-BE49-F238E27FC236}">
                <a16:creationId xmlns:a16="http://schemas.microsoft.com/office/drawing/2014/main" xmlns="" id="{B6EA729B-AFAD-3664-88AF-BE95CBB0FD85}"/>
              </a:ext>
            </a:extLst>
          </p:cNvPr>
          <p:cNvSpPr/>
          <p:nvPr/>
        </p:nvSpPr>
        <p:spPr>
          <a:xfrm>
            <a:off x="2920068" y="113022"/>
            <a:ext cx="6957977" cy="469783"/>
          </a:xfrm>
          <a:prstGeom prst="snip2SameRect">
            <a:avLst/>
          </a:prstGeom>
          <a:solidFill>
            <a:srgbClr val="FCAAE8">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Прогноз социально-экономического развития муниципального образования</a:t>
            </a:r>
            <a:endParaRPr lang="ru-RU" sz="1200" b="1" dirty="0">
              <a:solidFill>
                <a:srgbClr val="3333CC"/>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xmlns="" id="{3AEBA00F-6182-A5CE-A961-67450F3D6B27}"/>
              </a:ext>
            </a:extLst>
          </p:cNvPr>
          <p:cNvSpPr txBox="1"/>
          <p:nvPr/>
        </p:nvSpPr>
        <p:spPr>
          <a:xfrm>
            <a:off x="241183" y="695826"/>
            <a:ext cx="11604071" cy="101566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1" i="1"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Прогноз социально-экономического развития муниципального образования </a:t>
            </a:r>
            <a:r>
              <a:rPr kumimoji="0" lang="ru-RU" sz="12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r>
              <a:rPr kumimoji="0" lang="ru-RU" sz="1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научно обоснованное представление о направлениях и результатах раз­вития муниципального образования, определение параметров его состояния в определенный период в будущем.</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Прогноз социально-экономического развития муниципального образования представляет собой систему научно обосно­ванных количественных и качественных характеристик темпов и пропор­ций развития муниципального образования, динамики и структуры производства товаров и услуг, демографических и социальных показателей, баланса ресурсов произ­водства и потребления в планируемом периоде.</a:t>
            </a:r>
          </a:p>
        </p:txBody>
      </p:sp>
      <p:graphicFrame>
        <p:nvGraphicFramePr>
          <p:cNvPr id="5" name="Диаграмма 4">
            <a:extLst>
              <a:ext uri="{FF2B5EF4-FFF2-40B4-BE49-F238E27FC236}">
                <a16:creationId xmlns:a16="http://schemas.microsoft.com/office/drawing/2014/main" xmlns="" id="{6C0B1636-DC7B-078C-32B5-4818C74486D5}"/>
              </a:ext>
            </a:extLst>
          </p:cNvPr>
          <p:cNvGraphicFramePr/>
          <p:nvPr>
            <p:extLst>
              <p:ext uri="{D42A27DB-BD31-4B8C-83A1-F6EECF244321}">
                <p14:modId xmlns:p14="http://schemas.microsoft.com/office/powerpoint/2010/main" xmlns="" val="700441031"/>
              </p:ext>
            </p:extLst>
          </p:nvPr>
        </p:nvGraphicFramePr>
        <p:xfrm>
          <a:off x="241184" y="1959604"/>
          <a:ext cx="3899496" cy="27245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Диаграмма 5">
            <a:extLst>
              <a:ext uri="{FF2B5EF4-FFF2-40B4-BE49-F238E27FC236}">
                <a16:creationId xmlns:a16="http://schemas.microsoft.com/office/drawing/2014/main" xmlns="" id="{EE3D325F-D610-FD64-5F86-0988A3DA93DF}"/>
              </a:ext>
            </a:extLst>
          </p:cNvPr>
          <p:cNvGraphicFramePr/>
          <p:nvPr>
            <p:extLst>
              <p:ext uri="{D42A27DB-BD31-4B8C-83A1-F6EECF244321}">
                <p14:modId xmlns:p14="http://schemas.microsoft.com/office/powerpoint/2010/main" xmlns="" val="786352700"/>
              </p:ext>
            </p:extLst>
          </p:nvPr>
        </p:nvGraphicFramePr>
        <p:xfrm>
          <a:off x="3883747" y="1692243"/>
          <a:ext cx="3690246" cy="28366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Диаграмма 6">
            <a:extLst>
              <a:ext uri="{FF2B5EF4-FFF2-40B4-BE49-F238E27FC236}">
                <a16:creationId xmlns:a16="http://schemas.microsoft.com/office/drawing/2014/main" xmlns="" id="{B5D2906A-6608-C66E-1CE4-5FE31B55DFF1}"/>
              </a:ext>
            </a:extLst>
          </p:cNvPr>
          <p:cNvGraphicFramePr/>
          <p:nvPr>
            <p:extLst>
              <p:ext uri="{D42A27DB-BD31-4B8C-83A1-F6EECF244321}">
                <p14:modId xmlns:p14="http://schemas.microsoft.com/office/powerpoint/2010/main" xmlns="" val="3099442632"/>
              </p:ext>
            </p:extLst>
          </p:nvPr>
        </p:nvGraphicFramePr>
        <p:xfrm>
          <a:off x="7910835" y="1692242"/>
          <a:ext cx="3934420" cy="236217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Диаграмма 7">
            <a:extLst>
              <a:ext uri="{FF2B5EF4-FFF2-40B4-BE49-F238E27FC236}">
                <a16:creationId xmlns:a16="http://schemas.microsoft.com/office/drawing/2014/main" xmlns="" id="{B5D2906A-6608-C66E-1CE4-5FE31B55DFF1}"/>
              </a:ext>
            </a:extLst>
          </p:cNvPr>
          <p:cNvGraphicFramePr/>
          <p:nvPr>
            <p:extLst>
              <p:ext uri="{D42A27DB-BD31-4B8C-83A1-F6EECF244321}">
                <p14:modId xmlns:p14="http://schemas.microsoft.com/office/powerpoint/2010/main" xmlns="" val="3099442632"/>
              </p:ext>
            </p:extLst>
          </p:nvPr>
        </p:nvGraphicFramePr>
        <p:xfrm>
          <a:off x="7062570" y="4201062"/>
          <a:ext cx="4376055" cy="2544794"/>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1" y="0"/>
            <a:ext cx="12191999" cy="6858000"/>
          </a:xfrm>
          <a:prstGeom prst="rect">
            <a:avLst/>
          </a:prstGeom>
          <a:noFill/>
        </p:spPr>
      </p:pic>
      <p:graphicFrame>
        <p:nvGraphicFramePr>
          <p:cNvPr id="3" name="Диаграмма 2">
            <a:extLst>
              <a:ext uri="{FF2B5EF4-FFF2-40B4-BE49-F238E27FC236}">
                <a16:creationId xmlns:a16="http://schemas.microsoft.com/office/drawing/2014/main" xmlns="" id="{DB30A0AC-3987-A174-09D6-6A1C50DBF558}"/>
              </a:ext>
            </a:extLst>
          </p:cNvPr>
          <p:cNvGraphicFramePr/>
          <p:nvPr>
            <p:extLst>
              <p:ext uri="{D42A27DB-BD31-4B8C-83A1-F6EECF244321}">
                <p14:modId xmlns:p14="http://schemas.microsoft.com/office/powerpoint/2010/main" xmlns="" val="2041856508"/>
              </p:ext>
            </p:extLst>
          </p:nvPr>
        </p:nvGraphicFramePr>
        <p:xfrm>
          <a:off x="0" y="0"/>
          <a:ext cx="4561822" cy="29964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a:extLst>
              <a:ext uri="{FF2B5EF4-FFF2-40B4-BE49-F238E27FC236}">
                <a16:creationId xmlns:a16="http://schemas.microsoft.com/office/drawing/2014/main" xmlns="" id="{B81E4B97-DC7A-C766-72D7-867AC2C4EDBF}"/>
              </a:ext>
            </a:extLst>
          </p:cNvPr>
          <p:cNvGraphicFramePr/>
          <p:nvPr>
            <p:extLst>
              <p:ext uri="{D42A27DB-BD31-4B8C-83A1-F6EECF244321}">
                <p14:modId xmlns:p14="http://schemas.microsoft.com/office/powerpoint/2010/main" xmlns="" val="175127976"/>
              </p:ext>
            </p:extLst>
          </p:nvPr>
        </p:nvGraphicFramePr>
        <p:xfrm>
          <a:off x="4146910" y="87226"/>
          <a:ext cx="4561822" cy="29994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Диаграмма 4">
            <a:extLst>
              <a:ext uri="{FF2B5EF4-FFF2-40B4-BE49-F238E27FC236}">
                <a16:creationId xmlns:a16="http://schemas.microsoft.com/office/drawing/2014/main" xmlns="" id="{A94E4D34-D444-BB6E-A43A-0D35230FC6E4}"/>
              </a:ext>
            </a:extLst>
          </p:cNvPr>
          <p:cNvGraphicFramePr/>
          <p:nvPr>
            <p:extLst>
              <p:ext uri="{D42A27DB-BD31-4B8C-83A1-F6EECF244321}">
                <p14:modId xmlns:p14="http://schemas.microsoft.com/office/powerpoint/2010/main" xmlns="" val="1951594851"/>
              </p:ext>
            </p:extLst>
          </p:nvPr>
        </p:nvGraphicFramePr>
        <p:xfrm>
          <a:off x="8002852" y="174452"/>
          <a:ext cx="4131896" cy="29994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Диаграмма 5">
            <a:extLst>
              <a:ext uri="{FF2B5EF4-FFF2-40B4-BE49-F238E27FC236}">
                <a16:creationId xmlns:a16="http://schemas.microsoft.com/office/drawing/2014/main" xmlns="" id="{EB59BB7A-E05F-9B55-0BB9-4B9C54AD942F}"/>
              </a:ext>
            </a:extLst>
          </p:cNvPr>
          <p:cNvGraphicFramePr/>
          <p:nvPr>
            <p:extLst>
              <p:ext uri="{D42A27DB-BD31-4B8C-83A1-F6EECF244321}">
                <p14:modId xmlns:p14="http://schemas.microsoft.com/office/powerpoint/2010/main" xmlns="" val="1480384196"/>
              </p:ext>
            </p:extLst>
          </p:nvPr>
        </p:nvGraphicFramePr>
        <p:xfrm>
          <a:off x="217916" y="3389069"/>
          <a:ext cx="3845126" cy="299646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Диаграмма 7">
            <a:extLst>
              <a:ext uri="{FF2B5EF4-FFF2-40B4-BE49-F238E27FC236}">
                <a16:creationId xmlns:a16="http://schemas.microsoft.com/office/drawing/2014/main" xmlns="" id="{DB30A0AC-3987-A174-09D6-6A1C50DBF558}"/>
              </a:ext>
            </a:extLst>
          </p:cNvPr>
          <p:cNvGraphicFramePr/>
          <p:nvPr>
            <p:extLst>
              <p:ext uri="{D42A27DB-BD31-4B8C-83A1-F6EECF244321}">
                <p14:modId xmlns:p14="http://schemas.microsoft.com/office/powerpoint/2010/main" xmlns="" val="2041856508"/>
              </p:ext>
            </p:extLst>
          </p:nvPr>
        </p:nvGraphicFramePr>
        <p:xfrm>
          <a:off x="3711976" y="3569422"/>
          <a:ext cx="4561822" cy="299646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9" name="Диаграмма 8">
            <a:extLst>
              <a:ext uri="{FF2B5EF4-FFF2-40B4-BE49-F238E27FC236}">
                <a16:creationId xmlns:a16="http://schemas.microsoft.com/office/drawing/2014/main" xmlns="" id="{DB30A0AC-3987-A174-09D6-6A1C50DBF558}"/>
              </a:ext>
            </a:extLst>
          </p:cNvPr>
          <p:cNvGraphicFramePr/>
          <p:nvPr>
            <p:extLst>
              <p:ext uri="{D42A27DB-BD31-4B8C-83A1-F6EECF244321}">
                <p14:modId xmlns:p14="http://schemas.microsoft.com/office/powerpoint/2010/main" xmlns="" val="2041856508"/>
              </p:ext>
            </p:extLst>
          </p:nvPr>
        </p:nvGraphicFramePr>
        <p:xfrm>
          <a:off x="8082951" y="3557920"/>
          <a:ext cx="4002656" cy="2996461"/>
        </p:xfrm>
        <a:graphic>
          <a:graphicData uri="http://schemas.openxmlformats.org/drawingml/2006/chart">
            <c:chart xmlns:c="http://schemas.openxmlformats.org/drawingml/2006/chart" xmlns:r="http://schemas.openxmlformats.org/officeDocument/2006/relationships" r:id="rId8"/>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1" y="0"/>
            <a:ext cx="12191999" cy="6858000"/>
          </a:xfrm>
          <a:prstGeom prst="rect">
            <a:avLst/>
          </a:prstGeom>
          <a:noFill/>
        </p:spPr>
      </p:pic>
      <p:sp>
        <p:nvSpPr>
          <p:cNvPr id="3" name="Прямоугольник: усеченные верхние углы 2">
            <a:extLst>
              <a:ext uri="{FF2B5EF4-FFF2-40B4-BE49-F238E27FC236}">
                <a16:creationId xmlns:a16="http://schemas.microsoft.com/office/drawing/2014/main" xmlns="" id="{22F2F1EE-239D-9F62-A663-EF5E494A6815}"/>
              </a:ext>
            </a:extLst>
          </p:cNvPr>
          <p:cNvSpPr/>
          <p:nvPr/>
        </p:nvSpPr>
        <p:spPr>
          <a:xfrm>
            <a:off x="2617011" y="104633"/>
            <a:ext cx="6957977" cy="331595"/>
          </a:xfrm>
          <a:prstGeom prst="snip2SameRect">
            <a:avLst/>
          </a:prstGeom>
          <a:solidFill>
            <a:srgbClr val="FCAAE8">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Основные характеристики бюджета.</a:t>
            </a:r>
            <a:endParaRPr lang="ru-RU" sz="1200" b="1" dirty="0">
              <a:solidFill>
                <a:srgbClr val="0000CC"/>
              </a:solidFill>
              <a:latin typeface="Times New Roman" panose="02020603050405020304" pitchFamily="18" charset="0"/>
              <a:cs typeface="Times New Roman" panose="02020603050405020304" pitchFamily="18" charset="0"/>
            </a:endParaRPr>
          </a:p>
        </p:txBody>
      </p:sp>
      <p:pic>
        <p:nvPicPr>
          <p:cNvPr id="4" name="Picture 4" descr="2022-й будет Годом обеспечения интересов человека и развития махалли –  Новости Узбекистана – Газета.uz"/>
          <p:cNvPicPr>
            <a:picLocks noChangeAspect="1" noChangeArrowheads="1"/>
          </p:cNvPicPr>
          <p:nvPr/>
        </p:nvPicPr>
        <p:blipFill>
          <a:blip r:embed="rId3" cstate="print"/>
          <a:srcRect/>
          <a:stretch>
            <a:fillRect/>
          </a:stretch>
        </p:blipFill>
        <p:spPr bwMode="auto">
          <a:xfrm>
            <a:off x="621101" y="603850"/>
            <a:ext cx="2432650" cy="1457864"/>
          </a:xfrm>
          <a:prstGeom prst="rect">
            <a:avLst/>
          </a:prstGeom>
          <a:noFill/>
        </p:spPr>
      </p:pic>
      <p:sp>
        <p:nvSpPr>
          <p:cNvPr id="5" name="TextBox 4"/>
          <p:cNvSpPr txBox="1"/>
          <p:nvPr/>
        </p:nvSpPr>
        <p:spPr>
          <a:xfrm>
            <a:off x="1613139" y="2122098"/>
            <a:ext cx="574196" cy="261610"/>
          </a:xfrm>
          <a:prstGeom prst="rect">
            <a:avLst/>
          </a:prstGeom>
          <a:noFill/>
        </p:spPr>
        <p:txBody>
          <a:bodyPr wrap="none" rtlCol="0">
            <a:spAutoFit/>
          </a:bodyPr>
          <a:lstStyle/>
          <a:p>
            <a:r>
              <a:rPr lang="ru-RU" sz="1100" b="1" dirty="0" smtClean="0">
                <a:latin typeface="Times New Roman" pitchFamily="18" charset="0"/>
                <a:cs typeface="Times New Roman" pitchFamily="18" charset="0"/>
              </a:rPr>
              <a:t>Отчет</a:t>
            </a:r>
            <a:endParaRPr lang="ru-RU" sz="1100" b="1" dirty="0">
              <a:latin typeface="Times New Roman" pitchFamily="18" charset="0"/>
              <a:cs typeface="Times New Roman" pitchFamily="18" charset="0"/>
            </a:endParaRPr>
          </a:p>
        </p:txBody>
      </p:sp>
      <p:graphicFrame>
        <p:nvGraphicFramePr>
          <p:cNvPr id="6" name="Схема 5"/>
          <p:cNvGraphicFramePr/>
          <p:nvPr/>
        </p:nvGraphicFramePr>
        <p:xfrm>
          <a:off x="293298" y="2130726"/>
          <a:ext cx="3178353" cy="11818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4754" name="Picture 2" descr="Новый год 2023 | что надеть, прогноз, рецепты"/>
          <p:cNvPicPr>
            <a:picLocks noChangeAspect="1" noChangeArrowheads="1"/>
          </p:cNvPicPr>
          <p:nvPr/>
        </p:nvPicPr>
        <p:blipFill>
          <a:blip r:embed="rId9" cstate="print"/>
          <a:srcRect/>
          <a:stretch>
            <a:fillRect/>
          </a:stretch>
        </p:blipFill>
        <p:spPr bwMode="auto">
          <a:xfrm>
            <a:off x="4670576" y="612308"/>
            <a:ext cx="2963802" cy="1518417"/>
          </a:xfrm>
          <a:prstGeom prst="rect">
            <a:avLst/>
          </a:prstGeom>
          <a:noFill/>
        </p:spPr>
      </p:pic>
      <p:sp>
        <p:nvSpPr>
          <p:cNvPr id="8" name="TextBox 7"/>
          <p:cNvSpPr txBox="1"/>
          <p:nvPr/>
        </p:nvSpPr>
        <p:spPr>
          <a:xfrm>
            <a:off x="5802702" y="2170982"/>
            <a:ext cx="671979" cy="261610"/>
          </a:xfrm>
          <a:prstGeom prst="rect">
            <a:avLst/>
          </a:prstGeom>
          <a:noFill/>
        </p:spPr>
        <p:txBody>
          <a:bodyPr wrap="none" rtlCol="0">
            <a:spAutoFit/>
          </a:bodyPr>
          <a:lstStyle/>
          <a:p>
            <a:r>
              <a:rPr lang="ru-RU" sz="1100" b="1" dirty="0" smtClean="0">
                <a:latin typeface="Times New Roman" pitchFamily="18" charset="0"/>
                <a:cs typeface="Times New Roman" pitchFamily="18" charset="0"/>
              </a:rPr>
              <a:t>Оценка</a:t>
            </a:r>
            <a:endParaRPr lang="ru-RU" sz="1100" b="1" dirty="0">
              <a:latin typeface="Times New Roman" pitchFamily="18" charset="0"/>
              <a:cs typeface="Times New Roman" pitchFamily="18" charset="0"/>
            </a:endParaRPr>
          </a:p>
        </p:txBody>
      </p:sp>
      <p:graphicFrame>
        <p:nvGraphicFramePr>
          <p:cNvPr id="9" name="Схема 8"/>
          <p:cNvGraphicFramePr/>
          <p:nvPr/>
        </p:nvGraphicFramePr>
        <p:xfrm>
          <a:off x="4603630" y="2205490"/>
          <a:ext cx="3178353" cy="118181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74756" name="Picture 4" descr="Китайский Новый год 2024 цифровая горизонтальная диаграмма, новый год, 2024  год, с Новым Годом фон картинки и Фото для бесплатной загрузки"/>
          <p:cNvPicPr>
            <a:picLocks noChangeAspect="1" noChangeArrowheads="1"/>
          </p:cNvPicPr>
          <p:nvPr/>
        </p:nvPicPr>
        <p:blipFill>
          <a:blip r:embed="rId15" cstate="print"/>
          <a:srcRect/>
          <a:stretch>
            <a:fillRect/>
          </a:stretch>
        </p:blipFill>
        <p:spPr bwMode="auto">
          <a:xfrm>
            <a:off x="9006277" y="612477"/>
            <a:ext cx="2449603" cy="1457864"/>
          </a:xfrm>
          <a:prstGeom prst="rect">
            <a:avLst/>
          </a:prstGeom>
          <a:noFill/>
        </p:spPr>
      </p:pic>
      <p:sp>
        <p:nvSpPr>
          <p:cNvPr id="11" name="TextBox 10"/>
          <p:cNvSpPr txBox="1"/>
          <p:nvPr/>
        </p:nvSpPr>
        <p:spPr>
          <a:xfrm>
            <a:off x="3283787" y="4905555"/>
            <a:ext cx="715260" cy="261610"/>
          </a:xfrm>
          <a:prstGeom prst="rect">
            <a:avLst/>
          </a:prstGeom>
          <a:noFill/>
        </p:spPr>
        <p:txBody>
          <a:bodyPr wrap="none" rtlCol="0">
            <a:spAutoFit/>
          </a:bodyPr>
          <a:lstStyle/>
          <a:p>
            <a:r>
              <a:rPr lang="ru-RU" sz="1100" b="1" dirty="0" smtClean="0">
                <a:latin typeface="Times New Roman" pitchFamily="18" charset="0"/>
                <a:cs typeface="Times New Roman" pitchFamily="18" charset="0"/>
              </a:rPr>
              <a:t>Прогноз</a:t>
            </a:r>
            <a:endParaRPr lang="ru-RU" sz="1100" b="1" dirty="0">
              <a:latin typeface="Times New Roman" pitchFamily="18" charset="0"/>
              <a:cs typeface="Times New Roman" pitchFamily="18" charset="0"/>
            </a:endParaRPr>
          </a:p>
        </p:txBody>
      </p:sp>
      <p:sp>
        <p:nvSpPr>
          <p:cNvPr id="12" name="TextBox 11"/>
          <p:cNvSpPr txBox="1"/>
          <p:nvPr/>
        </p:nvSpPr>
        <p:spPr>
          <a:xfrm>
            <a:off x="8059947" y="4911305"/>
            <a:ext cx="715260" cy="261610"/>
          </a:xfrm>
          <a:prstGeom prst="rect">
            <a:avLst/>
          </a:prstGeom>
          <a:noFill/>
        </p:spPr>
        <p:txBody>
          <a:bodyPr wrap="none" rtlCol="0">
            <a:spAutoFit/>
          </a:bodyPr>
          <a:lstStyle/>
          <a:p>
            <a:r>
              <a:rPr lang="ru-RU" sz="1100" b="1" dirty="0" smtClean="0">
                <a:latin typeface="Times New Roman" pitchFamily="18" charset="0"/>
                <a:cs typeface="Times New Roman" pitchFamily="18" charset="0"/>
              </a:rPr>
              <a:t>Прогноз</a:t>
            </a:r>
            <a:endParaRPr lang="ru-RU" sz="1100" b="1" dirty="0">
              <a:latin typeface="Times New Roman" pitchFamily="18" charset="0"/>
              <a:cs typeface="Times New Roman" pitchFamily="18" charset="0"/>
            </a:endParaRPr>
          </a:p>
        </p:txBody>
      </p:sp>
      <p:sp>
        <p:nvSpPr>
          <p:cNvPr id="13" name="TextBox 12"/>
          <p:cNvSpPr txBox="1"/>
          <p:nvPr/>
        </p:nvSpPr>
        <p:spPr>
          <a:xfrm>
            <a:off x="10015267" y="2286000"/>
            <a:ext cx="524503" cy="261610"/>
          </a:xfrm>
          <a:prstGeom prst="rect">
            <a:avLst/>
          </a:prstGeom>
          <a:noFill/>
        </p:spPr>
        <p:txBody>
          <a:bodyPr wrap="none" rtlCol="0">
            <a:spAutoFit/>
          </a:bodyPr>
          <a:lstStyle/>
          <a:p>
            <a:r>
              <a:rPr lang="ru-RU" sz="1100" b="1" dirty="0" smtClean="0">
                <a:latin typeface="Times New Roman" pitchFamily="18" charset="0"/>
                <a:cs typeface="Times New Roman" pitchFamily="18" charset="0"/>
              </a:rPr>
              <a:t>План</a:t>
            </a:r>
            <a:endParaRPr lang="ru-RU" sz="1100" b="1" dirty="0">
              <a:latin typeface="Times New Roman" pitchFamily="18" charset="0"/>
              <a:cs typeface="Times New Roman" pitchFamily="18" charset="0"/>
            </a:endParaRPr>
          </a:p>
        </p:txBody>
      </p:sp>
      <p:graphicFrame>
        <p:nvGraphicFramePr>
          <p:cNvPr id="14" name="Схема 13"/>
          <p:cNvGraphicFramePr/>
          <p:nvPr/>
        </p:nvGraphicFramePr>
        <p:xfrm>
          <a:off x="8637918" y="2332010"/>
          <a:ext cx="3178353" cy="1181819"/>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pic>
        <p:nvPicPr>
          <p:cNvPr id="74758" name="Picture 6" descr="3d ouro ano 2025 ilustração vetorial eps com fundo transparente | Vetor  Premium"/>
          <p:cNvPicPr>
            <a:picLocks noChangeAspect="1" noChangeArrowheads="1"/>
          </p:cNvPicPr>
          <p:nvPr/>
        </p:nvPicPr>
        <p:blipFill>
          <a:blip r:embed="rId21" cstate="print"/>
          <a:srcRect/>
          <a:stretch>
            <a:fillRect/>
          </a:stretch>
        </p:blipFill>
        <p:spPr bwMode="auto">
          <a:xfrm>
            <a:off x="2303552" y="3287412"/>
            <a:ext cx="2975813" cy="1621018"/>
          </a:xfrm>
          <a:prstGeom prst="rect">
            <a:avLst/>
          </a:prstGeom>
          <a:noFill/>
        </p:spPr>
      </p:pic>
      <p:graphicFrame>
        <p:nvGraphicFramePr>
          <p:cNvPr id="16" name="Схема 15"/>
          <p:cNvGraphicFramePr/>
          <p:nvPr/>
        </p:nvGraphicFramePr>
        <p:xfrm>
          <a:off x="2035835" y="5262116"/>
          <a:ext cx="3178353" cy="1181819"/>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pic>
        <p:nvPicPr>
          <p:cNvPr id="74762" name="Picture 10" descr="Número 3D Para Composição 2026 Ano Novo Luz Azul PNG Transparente  [download] - Designi"/>
          <p:cNvPicPr>
            <a:picLocks noChangeAspect="1" noChangeArrowheads="1"/>
          </p:cNvPicPr>
          <p:nvPr/>
        </p:nvPicPr>
        <p:blipFill>
          <a:blip r:embed="rId27" cstate="print"/>
          <a:srcRect/>
          <a:stretch>
            <a:fillRect/>
          </a:stretch>
        </p:blipFill>
        <p:spPr bwMode="auto">
          <a:xfrm>
            <a:off x="6978770" y="3335608"/>
            <a:ext cx="2820837" cy="1512437"/>
          </a:xfrm>
          <a:prstGeom prst="rect">
            <a:avLst/>
          </a:prstGeom>
          <a:noFill/>
        </p:spPr>
      </p:pic>
      <p:graphicFrame>
        <p:nvGraphicFramePr>
          <p:cNvPr id="19" name="Схема 18"/>
          <p:cNvGraphicFramePr/>
          <p:nvPr/>
        </p:nvGraphicFramePr>
        <p:xfrm>
          <a:off x="6725729" y="5181603"/>
          <a:ext cx="3178353" cy="1181819"/>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1" y="0"/>
            <a:ext cx="12191999" cy="6858000"/>
          </a:xfrm>
          <a:prstGeom prst="rect">
            <a:avLst/>
          </a:prstGeom>
          <a:noFill/>
        </p:spPr>
      </p:pic>
      <p:pic>
        <p:nvPicPr>
          <p:cNvPr id="1026" name="Picture 2" descr="В Новосибирской области в 2023 году выросли доходы населения"/>
          <p:cNvPicPr>
            <a:picLocks noChangeAspect="1" noChangeArrowheads="1"/>
          </p:cNvPicPr>
          <p:nvPr/>
        </p:nvPicPr>
        <p:blipFill>
          <a:blip r:embed="rId3" cstate="print"/>
          <a:srcRect/>
          <a:stretch>
            <a:fillRect/>
          </a:stretch>
        </p:blipFill>
        <p:spPr bwMode="auto">
          <a:xfrm>
            <a:off x="270805" y="224288"/>
            <a:ext cx="1972361" cy="110945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Прямоугольник: усеченные верхние углы 13">
            <a:extLst>
              <a:ext uri="{FF2B5EF4-FFF2-40B4-BE49-F238E27FC236}">
                <a16:creationId xmlns:a16="http://schemas.microsoft.com/office/drawing/2014/main" xmlns="" id="{E914D302-686E-61CF-75A9-B4D53D362110}"/>
              </a:ext>
            </a:extLst>
          </p:cNvPr>
          <p:cNvSpPr/>
          <p:nvPr/>
        </p:nvSpPr>
        <p:spPr>
          <a:xfrm>
            <a:off x="2755034" y="189781"/>
            <a:ext cx="6957977" cy="331595"/>
          </a:xfrm>
          <a:prstGeom prst="snip2SameRect">
            <a:avLst/>
          </a:prstGeom>
          <a:solidFill>
            <a:srgbClr val="FCAAE8">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Информация о доходах на душу населения (на 1 человека)</a:t>
            </a:r>
            <a:endParaRPr lang="ru-RU" sz="1200" b="1" dirty="0">
              <a:solidFill>
                <a:srgbClr val="3333CC"/>
              </a:solidFill>
              <a:latin typeface="Times New Roman" panose="02020603050405020304" pitchFamily="18" charset="0"/>
              <a:cs typeface="Times New Roman" panose="02020603050405020304" pitchFamily="18" charset="0"/>
            </a:endParaRPr>
          </a:p>
        </p:txBody>
      </p:sp>
      <p:graphicFrame>
        <p:nvGraphicFramePr>
          <p:cNvPr id="5" name="Схема 4"/>
          <p:cNvGraphicFramePr/>
          <p:nvPr/>
        </p:nvGraphicFramePr>
        <p:xfrm>
          <a:off x="2213154" y="564392"/>
          <a:ext cx="2600386" cy="17474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Схема 5"/>
          <p:cNvGraphicFramePr/>
          <p:nvPr/>
        </p:nvGraphicFramePr>
        <p:xfrm>
          <a:off x="5298535" y="665034"/>
          <a:ext cx="2600386" cy="174748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7" name="Схема 6"/>
          <p:cNvGraphicFramePr/>
          <p:nvPr/>
        </p:nvGraphicFramePr>
        <p:xfrm>
          <a:off x="8263146" y="679412"/>
          <a:ext cx="2600386" cy="1747487"/>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8" name="Схема 7"/>
          <p:cNvGraphicFramePr/>
          <p:nvPr/>
        </p:nvGraphicFramePr>
        <p:xfrm>
          <a:off x="3153433" y="3057427"/>
          <a:ext cx="2600386" cy="1747487"/>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graphicFrame>
        <p:nvGraphicFramePr>
          <p:cNvPr id="9" name="Схема 8"/>
          <p:cNvGraphicFramePr/>
          <p:nvPr/>
        </p:nvGraphicFramePr>
        <p:xfrm>
          <a:off x="6911675" y="3037299"/>
          <a:ext cx="2600386" cy="1747487"/>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graphicFrame>
        <p:nvGraphicFramePr>
          <p:cNvPr id="10" name="Схема 9"/>
          <p:cNvGraphicFramePr/>
          <p:nvPr/>
        </p:nvGraphicFramePr>
        <p:xfrm>
          <a:off x="3305833" y="3209827"/>
          <a:ext cx="2600386" cy="1747487"/>
        </p:xfrm>
        <a:graphic>
          <a:graphicData uri="http://schemas.openxmlformats.org/drawingml/2006/diagram">
            <dgm:relIds xmlns:dgm="http://schemas.openxmlformats.org/drawingml/2006/diagram" xmlns:r="http://schemas.openxmlformats.org/officeDocument/2006/relationships" r:dm="rId29" r:lo="rId30" r:qs="rId31" r:cs="rId32"/>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1" y="0"/>
            <a:ext cx="12191999" cy="6858000"/>
          </a:xfrm>
          <a:prstGeom prst="rect">
            <a:avLst/>
          </a:prstGeom>
          <a:noFill/>
        </p:spPr>
      </p:pic>
      <p:sp>
        <p:nvSpPr>
          <p:cNvPr id="10" name="Прямоугольник: усеченные верхние углы 11">
            <a:extLst>
              <a:ext uri="{FF2B5EF4-FFF2-40B4-BE49-F238E27FC236}">
                <a16:creationId xmlns:a16="http://schemas.microsoft.com/office/drawing/2014/main" xmlns="" id="{62C18DBA-4EA4-0E9E-6E96-D4CC0E8C6FF4}"/>
              </a:ext>
            </a:extLst>
          </p:cNvPr>
          <p:cNvSpPr/>
          <p:nvPr/>
        </p:nvSpPr>
        <p:spPr>
          <a:xfrm>
            <a:off x="2617011" y="104633"/>
            <a:ext cx="6957977" cy="331595"/>
          </a:xfrm>
          <a:prstGeom prst="snip2SameRect">
            <a:avLst/>
          </a:prstGeom>
          <a:solidFill>
            <a:srgbClr val="FCAAE8">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3333CC"/>
                </a:solidFill>
                <a:effectLst/>
                <a:uLnTx/>
                <a:uFillTx/>
                <a:latin typeface="Times New Roman" panose="02020603050405020304" pitchFamily="18" charset="0"/>
                <a:ea typeface="+mn-ea"/>
                <a:cs typeface="Times New Roman" panose="02020603050405020304" pitchFamily="18" charset="0"/>
              </a:rPr>
              <a:t>Доходы бюджета округа</a:t>
            </a:r>
            <a:endParaRPr lang="ru-RU" sz="1200" b="1" dirty="0">
              <a:solidFill>
                <a:srgbClr val="3333CC"/>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xmlns="" id="{8A19E2DE-9EB7-8643-9CA4-06A3A32244D7}"/>
              </a:ext>
            </a:extLst>
          </p:cNvPr>
          <p:cNvSpPr txBox="1"/>
          <p:nvPr/>
        </p:nvSpPr>
        <p:spPr>
          <a:xfrm>
            <a:off x="334214" y="506356"/>
            <a:ext cx="11414963" cy="46166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chemeClr val="tx1">
                    <a:lumMod val="95000"/>
                    <a:lumOff val="5000"/>
                  </a:schemeClr>
                </a:solidFill>
                <a:effectLst/>
                <a:uLnTx/>
                <a:uFillTx/>
                <a:latin typeface="Times New Roman" pitchFamily="18" charset="0"/>
                <a:ea typeface="+mn-ea"/>
                <a:cs typeface="Times New Roman" pitchFamily="18" charset="0"/>
              </a:rPr>
              <a:t>Доходы бюджета - </a:t>
            </a:r>
            <a:r>
              <a:rPr kumimoji="0" lang="ru-RU" sz="1200" i="0" u="none" strike="noStrike" kern="1200" cap="none" spc="0" normalizeH="0" baseline="0" noProof="0" dirty="0">
                <a:ln>
                  <a:noFill/>
                </a:ln>
                <a:solidFill>
                  <a:schemeClr val="tx1">
                    <a:lumMod val="95000"/>
                    <a:lumOff val="5000"/>
                  </a:schemeClr>
                </a:solidFill>
                <a:effectLst/>
                <a:uLnTx/>
                <a:uFillTx/>
                <a:latin typeface="Times New Roman" pitchFamily="18" charset="0"/>
                <a:ea typeface="+mn-ea"/>
                <a:cs typeface="Times New Roman" pitchFamily="18" charset="0"/>
              </a:rPr>
              <a:t>поступающие в бюджет денежные средства, за исключением средств, являющихся в соответствии с Бюджетным Кодексом источниками финансирования дефицита бюджета.</a:t>
            </a:r>
          </a:p>
        </p:txBody>
      </p:sp>
      <p:graphicFrame>
        <p:nvGraphicFramePr>
          <p:cNvPr id="12" name="Диаграмма 11">
            <a:extLst>
              <a:ext uri="{FF2B5EF4-FFF2-40B4-BE49-F238E27FC236}">
                <a16:creationId xmlns:a16="http://schemas.microsoft.com/office/drawing/2014/main" xmlns="" id="{2E63EFEF-0943-2538-9892-FD2A9F75ECD1}"/>
              </a:ext>
            </a:extLst>
          </p:cNvPr>
          <p:cNvGraphicFramePr/>
          <p:nvPr>
            <p:extLst>
              <p:ext uri="{D42A27DB-BD31-4B8C-83A1-F6EECF244321}">
                <p14:modId xmlns:p14="http://schemas.microsoft.com/office/powerpoint/2010/main" xmlns="" val="1770549621"/>
              </p:ext>
            </p:extLst>
          </p:nvPr>
        </p:nvGraphicFramePr>
        <p:xfrm>
          <a:off x="1785010" y="1190343"/>
          <a:ext cx="8128000" cy="447731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1" y="0"/>
            <a:ext cx="12191999" cy="6858000"/>
          </a:xfrm>
          <a:prstGeom prst="rect">
            <a:avLst/>
          </a:prstGeom>
          <a:noFill/>
        </p:spPr>
      </p:pic>
      <p:sp>
        <p:nvSpPr>
          <p:cNvPr id="3" name="Прямоугольник: усеченные верхние углы 3">
            <a:extLst>
              <a:ext uri="{FF2B5EF4-FFF2-40B4-BE49-F238E27FC236}">
                <a16:creationId xmlns:a16="http://schemas.microsoft.com/office/drawing/2014/main" xmlns="" id="{8724DBE8-4E1A-8BFE-68D1-8E536086F1C9}"/>
              </a:ext>
            </a:extLst>
          </p:cNvPr>
          <p:cNvSpPr/>
          <p:nvPr/>
        </p:nvSpPr>
        <p:spPr>
          <a:xfrm>
            <a:off x="2617011" y="104633"/>
            <a:ext cx="6957977" cy="331595"/>
          </a:xfrm>
          <a:prstGeom prst="snip2SameRect">
            <a:avLst/>
          </a:prstGeom>
          <a:solidFill>
            <a:srgbClr val="FCAAE8">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Структура доходов бюджета округа</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4" name="Диаграмма 3">
            <a:extLst>
              <a:ext uri="{FF2B5EF4-FFF2-40B4-BE49-F238E27FC236}">
                <a16:creationId xmlns:a16="http://schemas.microsoft.com/office/drawing/2014/main" xmlns="" id="{D3881A86-E92E-AA5E-A5A6-EDD2538031C3}"/>
              </a:ext>
            </a:extLst>
          </p:cNvPr>
          <p:cNvGraphicFramePr/>
          <p:nvPr>
            <p:extLst>
              <p:ext uri="{D42A27DB-BD31-4B8C-83A1-F6EECF244321}">
                <p14:modId xmlns:p14="http://schemas.microsoft.com/office/powerpoint/2010/main" xmlns="" val="3772921682"/>
              </p:ext>
            </p:extLst>
          </p:nvPr>
        </p:nvGraphicFramePr>
        <p:xfrm>
          <a:off x="106947" y="540861"/>
          <a:ext cx="3704657" cy="32033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Диаграмма 4">
            <a:extLst>
              <a:ext uri="{FF2B5EF4-FFF2-40B4-BE49-F238E27FC236}">
                <a16:creationId xmlns:a16="http://schemas.microsoft.com/office/drawing/2014/main" xmlns="" id="{753ADED1-73AD-11AB-EC52-A5343B9E1D0F}"/>
              </a:ext>
            </a:extLst>
          </p:cNvPr>
          <p:cNvGraphicFramePr/>
          <p:nvPr>
            <p:extLst>
              <p:ext uri="{D42A27DB-BD31-4B8C-83A1-F6EECF244321}">
                <p14:modId xmlns:p14="http://schemas.microsoft.com/office/powerpoint/2010/main" xmlns="" val="166406246"/>
              </p:ext>
            </p:extLst>
          </p:nvPr>
        </p:nvGraphicFramePr>
        <p:xfrm>
          <a:off x="3918551" y="520749"/>
          <a:ext cx="3704657" cy="33004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Диаграмма 5">
            <a:extLst>
              <a:ext uri="{FF2B5EF4-FFF2-40B4-BE49-F238E27FC236}">
                <a16:creationId xmlns:a16="http://schemas.microsoft.com/office/drawing/2014/main" xmlns="" id="{BEB066F1-FF82-ADB1-6A8D-3D9EA5FDE4F7}"/>
              </a:ext>
            </a:extLst>
          </p:cNvPr>
          <p:cNvGraphicFramePr/>
          <p:nvPr>
            <p:extLst>
              <p:ext uri="{D42A27DB-BD31-4B8C-83A1-F6EECF244321}">
                <p14:modId xmlns:p14="http://schemas.microsoft.com/office/powerpoint/2010/main" xmlns="" val="3684281169"/>
              </p:ext>
            </p:extLst>
          </p:nvPr>
        </p:nvGraphicFramePr>
        <p:xfrm>
          <a:off x="7967314" y="540862"/>
          <a:ext cx="3967746" cy="31263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Диаграмма 6">
            <a:extLst>
              <a:ext uri="{FF2B5EF4-FFF2-40B4-BE49-F238E27FC236}">
                <a16:creationId xmlns:a16="http://schemas.microsoft.com/office/drawing/2014/main" xmlns="" id="{510BFDFA-2C2A-6E56-DA10-A6DCD500C88B}"/>
              </a:ext>
            </a:extLst>
          </p:cNvPr>
          <p:cNvGraphicFramePr/>
          <p:nvPr>
            <p:extLst>
              <p:ext uri="{D42A27DB-BD31-4B8C-83A1-F6EECF244321}">
                <p14:modId xmlns:p14="http://schemas.microsoft.com/office/powerpoint/2010/main" xmlns="" val="3378624567"/>
              </p:ext>
            </p:extLst>
          </p:nvPr>
        </p:nvGraphicFramePr>
        <p:xfrm>
          <a:off x="976963" y="3429000"/>
          <a:ext cx="3954914" cy="323150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Диаграмма 7">
            <a:extLst>
              <a:ext uri="{FF2B5EF4-FFF2-40B4-BE49-F238E27FC236}">
                <a16:creationId xmlns:a16="http://schemas.microsoft.com/office/drawing/2014/main" xmlns="" id="{8D23C927-DECD-E22B-8034-4675391CF604}"/>
              </a:ext>
            </a:extLst>
          </p:cNvPr>
          <p:cNvGraphicFramePr/>
          <p:nvPr>
            <p:extLst>
              <p:ext uri="{D42A27DB-BD31-4B8C-83A1-F6EECF244321}">
                <p14:modId xmlns:p14="http://schemas.microsoft.com/office/powerpoint/2010/main" xmlns="" val="3527104002"/>
              </p:ext>
            </p:extLst>
          </p:nvPr>
        </p:nvGraphicFramePr>
        <p:xfrm>
          <a:off x="5038824" y="3350394"/>
          <a:ext cx="3954914" cy="3231503"/>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1" y="0"/>
            <a:ext cx="12191999" cy="6858000"/>
          </a:xfrm>
          <a:prstGeom prst="rect">
            <a:avLst/>
          </a:prstGeom>
          <a:noFill/>
        </p:spPr>
      </p:pic>
      <p:sp>
        <p:nvSpPr>
          <p:cNvPr id="3" name="Прямоугольник: усеченные верхние углы 2">
            <a:extLst>
              <a:ext uri="{FF2B5EF4-FFF2-40B4-BE49-F238E27FC236}">
                <a16:creationId xmlns:a16="http://schemas.microsoft.com/office/drawing/2014/main" xmlns="" id="{FE4C813A-AA6B-E08C-7677-BB88A4E6F970}"/>
              </a:ext>
            </a:extLst>
          </p:cNvPr>
          <p:cNvSpPr/>
          <p:nvPr/>
        </p:nvSpPr>
        <p:spPr>
          <a:xfrm>
            <a:off x="2617011" y="104633"/>
            <a:ext cx="6957977" cy="331595"/>
          </a:xfrm>
          <a:prstGeom prst="snip2SameRect">
            <a:avLst/>
          </a:prstGeom>
          <a:solidFill>
            <a:srgbClr val="FCAAE8">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Налоговые доходы (руб.)</a:t>
            </a:r>
            <a:endParaRPr lang="ru-RU" sz="1200" b="1" dirty="0">
              <a:solidFill>
                <a:srgbClr val="0000CC"/>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xmlns="" id="{2FC0EC44-E6A4-FA50-04E6-75EA462BA389}"/>
              </a:ext>
            </a:extLst>
          </p:cNvPr>
          <p:cNvSpPr txBox="1"/>
          <p:nvPr/>
        </p:nvSpPr>
        <p:spPr>
          <a:xfrm>
            <a:off x="543188" y="519820"/>
            <a:ext cx="11310457" cy="430887"/>
          </a:xfrm>
          <a:prstGeom prst="rect">
            <a:avLst/>
          </a:prstGeom>
          <a:noFill/>
        </p:spPr>
        <p:txBody>
          <a:bodyPr wrap="square">
            <a:spAutoFit/>
          </a:bodyPr>
          <a:lstStyle/>
          <a:p>
            <a:pPr algn="just"/>
            <a:r>
              <a:rPr lang="ru-RU" sz="1100" b="1" i="0" dirty="0">
                <a:solidFill>
                  <a:srgbClr val="070B5D"/>
                </a:solidFill>
                <a:effectLst/>
                <a:latin typeface="Times New Roman" panose="02020603050405020304" pitchFamily="18" charset="0"/>
                <a:cs typeface="Times New Roman" panose="02020603050405020304" pitchFamily="18" charset="0"/>
              </a:rPr>
              <a:t>Налоговые доходы бюджета </a:t>
            </a:r>
            <a:r>
              <a:rPr lang="ru-RU" sz="1100" b="0" i="0" dirty="0">
                <a:solidFill>
                  <a:srgbClr val="202124"/>
                </a:solidFill>
                <a:effectLst/>
                <a:latin typeface="Times New Roman" panose="02020603050405020304" pitchFamily="18" charset="0"/>
                <a:cs typeface="Times New Roman" panose="02020603050405020304" pitchFamily="18" charset="0"/>
              </a:rPr>
              <a:t>- это </a:t>
            </a:r>
            <a:r>
              <a:rPr lang="ru-RU" sz="1100" b="1" i="0" dirty="0">
                <a:solidFill>
                  <a:srgbClr val="202124"/>
                </a:solidFill>
                <a:effectLst/>
                <a:latin typeface="Times New Roman" panose="02020603050405020304" pitchFamily="18" charset="0"/>
                <a:cs typeface="Times New Roman" panose="02020603050405020304" pitchFamily="18" charset="0"/>
              </a:rPr>
              <a:t>доходы</a:t>
            </a:r>
            <a:r>
              <a:rPr lang="ru-RU" sz="1100" b="0" i="0" dirty="0">
                <a:solidFill>
                  <a:srgbClr val="202124"/>
                </a:solidFill>
                <a:effectLst/>
                <a:latin typeface="Times New Roman" panose="02020603050405020304" pitchFamily="18" charset="0"/>
                <a:cs typeface="Times New Roman" panose="02020603050405020304" pitchFamily="18" charset="0"/>
              </a:rPr>
              <a:t> от предусмотренных законодательством Российской Федерации о налогах и сборах федеральных </a:t>
            </a:r>
            <a:r>
              <a:rPr lang="ru-RU" sz="1100" b="1" i="0" dirty="0">
                <a:solidFill>
                  <a:srgbClr val="202124"/>
                </a:solidFill>
                <a:effectLst/>
                <a:latin typeface="Times New Roman" panose="02020603050405020304" pitchFamily="18" charset="0"/>
                <a:cs typeface="Times New Roman" panose="02020603050405020304" pitchFamily="18" charset="0"/>
              </a:rPr>
              <a:t>налогов</a:t>
            </a:r>
            <a:r>
              <a:rPr lang="ru-RU" sz="1100" b="0" i="0" dirty="0">
                <a:solidFill>
                  <a:srgbClr val="202124"/>
                </a:solidFill>
                <a:effectLst/>
                <a:latin typeface="Times New Roman" panose="02020603050405020304" pitchFamily="18" charset="0"/>
                <a:cs typeface="Times New Roman" panose="02020603050405020304" pitchFamily="18" charset="0"/>
              </a:rPr>
              <a:t> и сборов, в том числе от </a:t>
            </a:r>
            <a:r>
              <a:rPr lang="ru-RU" sz="1100" b="1" i="0" dirty="0">
                <a:solidFill>
                  <a:srgbClr val="202124"/>
                </a:solidFill>
                <a:effectLst/>
                <a:latin typeface="Times New Roman" panose="02020603050405020304" pitchFamily="18" charset="0"/>
                <a:cs typeface="Times New Roman" panose="02020603050405020304" pitchFamily="18" charset="0"/>
              </a:rPr>
              <a:t>налогов</a:t>
            </a:r>
            <a:r>
              <a:rPr lang="ru-RU" sz="1100" b="0" i="0" dirty="0">
                <a:solidFill>
                  <a:srgbClr val="202124"/>
                </a:solidFill>
                <a:effectLst/>
                <a:latin typeface="Times New Roman" panose="02020603050405020304" pitchFamily="18" charset="0"/>
                <a:cs typeface="Times New Roman" panose="02020603050405020304" pitchFamily="18" charset="0"/>
              </a:rPr>
              <a:t>, предусмотренных специальными налоговыми режимами, региональных и местных </a:t>
            </a:r>
            <a:r>
              <a:rPr lang="ru-RU" sz="1100" b="1" i="0" dirty="0">
                <a:solidFill>
                  <a:srgbClr val="202124"/>
                </a:solidFill>
                <a:effectLst/>
                <a:latin typeface="Times New Roman" panose="02020603050405020304" pitchFamily="18" charset="0"/>
                <a:cs typeface="Times New Roman" panose="02020603050405020304" pitchFamily="18" charset="0"/>
              </a:rPr>
              <a:t>налогов</a:t>
            </a:r>
            <a:r>
              <a:rPr lang="ru-RU" sz="1100" b="0" i="0" dirty="0">
                <a:solidFill>
                  <a:srgbClr val="202124"/>
                </a:solidFill>
                <a:effectLst/>
                <a:latin typeface="Times New Roman" panose="02020603050405020304" pitchFamily="18" charset="0"/>
                <a:cs typeface="Times New Roman" panose="02020603050405020304" pitchFamily="18" charset="0"/>
              </a:rPr>
              <a:t>, а также пеней и штрафов по ним.</a:t>
            </a:r>
            <a:endParaRPr lang="ru-RU" sz="1100" dirty="0">
              <a:latin typeface="Times New Roman" panose="02020603050405020304" pitchFamily="18" charset="0"/>
              <a:cs typeface="Times New Roman" panose="02020603050405020304" pitchFamily="18" charset="0"/>
            </a:endParaRPr>
          </a:p>
        </p:txBody>
      </p:sp>
      <p:graphicFrame>
        <p:nvGraphicFramePr>
          <p:cNvPr id="5" name="Таблица 6">
            <a:extLst>
              <a:ext uri="{FF2B5EF4-FFF2-40B4-BE49-F238E27FC236}">
                <a16:creationId xmlns:a16="http://schemas.microsoft.com/office/drawing/2014/main" xmlns="" id="{26BAEAC3-E1AC-BBAA-B765-2CC1B44B80B5}"/>
              </a:ext>
            </a:extLst>
          </p:cNvPr>
          <p:cNvGraphicFramePr>
            <a:graphicFrameLocks noGrp="1"/>
          </p:cNvGraphicFramePr>
          <p:nvPr>
            <p:extLst>
              <p:ext uri="{D42A27DB-BD31-4B8C-83A1-F6EECF244321}">
                <p14:modId xmlns:p14="http://schemas.microsoft.com/office/powerpoint/2010/main" xmlns="" val="2397781352"/>
              </p:ext>
            </p:extLst>
          </p:nvPr>
        </p:nvGraphicFramePr>
        <p:xfrm>
          <a:off x="192947" y="1065077"/>
          <a:ext cx="11660698" cy="5598019"/>
        </p:xfrm>
        <a:graphic>
          <a:graphicData uri="http://schemas.openxmlformats.org/drawingml/2006/table">
            <a:tbl>
              <a:tblPr firstRow="1" bandRow="1">
                <a:tableStyleId>{22838BEF-8BB2-4498-84A7-C5851F593DF1}</a:tableStyleId>
              </a:tblPr>
              <a:tblGrid>
                <a:gridCol w="1174459">
                  <a:extLst>
                    <a:ext uri="{9D8B030D-6E8A-4147-A177-3AD203B41FA5}">
                      <a16:colId xmlns:a16="http://schemas.microsoft.com/office/drawing/2014/main" xmlns="" val="564279074"/>
                    </a:ext>
                  </a:extLst>
                </a:gridCol>
                <a:gridCol w="1434517">
                  <a:extLst>
                    <a:ext uri="{9D8B030D-6E8A-4147-A177-3AD203B41FA5}">
                      <a16:colId xmlns:a16="http://schemas.microsoft.com/office/drawing/2014/main" xmlns="" val="3448297871"/>
                    </a:ext>
                  </a:extLst>
                </a:gridCol>
                <a:gridCol w="1010952">
                  <a:extLst>
                    <a:ext uri="{9D8B030D-6E8A-4147-A177-3AD203B41FA5}">
                      <a16:colId xmlns:a16="http://schemas.microsoft.com/office/drawing/2014/main" xmlns="" val="1865636448"/>
                    </a:ext>
                  </a:extLst>
                </a:gridCol>
                <a:gridCol w="905034">
                  <a:extLst>
                    <a:ext uri="{9D8B030D-6E8A-4147-A177-3AD203B41FA5}">
                      <a16:colId xmlns:a16="http://schemas.microsoft.com/office/drawing/2014/main" xmlns="" val="2854175519"/>
                    </a:ext>
                  </a:extLst>
                </a:gridCol>
                <a:gridCol w="925947">
                  <a:extLst>
                    <a:ext uri="{9D8B030D-6E8A-4147-A177-3AD203B41FA5}">
                      <a16:colId xmlns:a16="http://schemas.microsoft.com/office/drawing/2014/main" xmlns="" val="2174965571"/>
                    </a:ext>
                  </a:extLst>
                </a:gridCol>
                <a:gridCol w="756048">
                  <a:extLst>
                    <a:ext uri="{9D8B030D-6E8A-4147-A177-3AD203B41FA5}">
                      <a16:colId xmlns:a16="http://schemas.microsoft.com/office/drawing/2014/main" xmlns="" val="19664591"/>
                    </a:ext>
                  </a:extLst>
                </a:gridCol>
                <a:gridCol w="722068">
                  <a:extLst>
                    <a:ext uri="{9D8B030D-6E8A-4147-A177-3AD203B41FA5}">
                      <a16:colId xmlns:a16="http://schemas.microsoft.com/office/drawing/2014/main" xmlns="" val="1520574171"/>
                    </a:ext>
                  </a:extLst>
                </a:gridCol>
                <a:gridCol w="840997">
                  <a:extLst>
                    <a:ext uri="{9D8B030D-6E8A-4147-A177-3AD203B41FA5}">
                      <a16:colId xmlns:a16="http://schemas.microsoft.com/office/drawing/2014/main" xmlns="" val="3267095644"/>
                    </a:ext>
                  </a:extLst>
                </a:gridCol>
                <a:gridCol w="925947">
                  <a:extLst>
                    <a:ext uri="{9D8B030D-6E8A-4147-A177-3AD203B41FA5}">
                      <a16:colId xmlns:a16="http://schemas.microsoft.com/office/drawing/2014/main" xmlns="" val="1093503490"/>
                    </a:ext>
                  </a:extLst>
                </a:gridCol>
                <a:gridCol w="2964729">
                  <a:extLst>
                    <a:ext uri="{9D8B030D-6E8A-4147-A177-3AD203B41FA5}">
                      <a16:colId xmlns:a16="http://schemas.microsoft.com/office/drawing/2014/main" xmlns="" val="918015735"/>
                    </a:ext>
                  </a:extLst>
                </a:gridCol>
              </a:tblGrid>
              <a:tr h="461826">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Наименование налога, сбора</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2022г </a:t>
                      </a:r>
                      <a:r>
                        <a:rPr lang="ru-RU" sz="1100" dirty="0">
                          <a:latin typeface="Times New Roman" panose="02020603050405020304" pitchFamily="18" charset="0"/>
                          <a:cs typeface="Times New Roman" panose="02020603050405020304" pitchFamily="18" charset="0"/>
                        </a:rPr>
                        <a:t>(отчет)</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2023г </a:t>
                      </a:r>
                      <a:r>
                        <a:rPr lang="ru-RU" sz="11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(план)</a:t>
                      </a:r>
                    </a:p>
                  </a:txBody>
                  <a:tcPr/>
                </a:tc>
                <a:tc>
                  <a:txBody>
                    <a:bodyPr/>
                    <a:lstStyle/>
                    <a:p>
                      <a:pPr algn="ct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к </a:t>
                      </a:r>
                      <a:r>
                        <a:rPr lang="ru-RU" sz="1100" dirty="0" smtClean="0">
                          <a:latin typeface="Times New Roman" panose="02020603050405020304" pitchFamily="18" charset="0"/>
                          <a:cs typeface="Times New Roman" panose="02020603050405020304" pitchFamily="18" charset="0"/>
                        </a:rPr>
                        <a:t>2022г</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a:t>
                      </a: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к </a:t>
                      </a:r>
                      <a:r>
                        <a:rPr lang="ru-RU" sz="1100" dirty="0" smtClean="0">
                          <a:latin typeface="Times New Roman" panose="02020603050405020304" pitchFamily="18" charset="0"/>
                          <a:cs typeface="Times New Roman" panose="02020603050405020304" pitchFamily="18" charset="0"/>
                        </a:rPr>
                        <a:t>2023г</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2025г </a:t>
                      </a:r>
                      <a:r>
                        <a:rPr lang="ru-RU" sz="11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2026г </a:t>
                      </a:r>
                      <a:r>
                        <a:rPr lang="ru-RU" sz="11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Норматив отчислений</a:t>
                      </a:r>
                    </a:p>
                  </a:txBody>
                  <a:tcPr/>
                </a:tc>
                <a:extLst>
                  <a:ext uri="{0D108BD9-81ED-4DB2-BD59-A6C34878D82A}">
                    <a16:rowId xmlns:a16="http://schemas.microsoft.com/office/drawing/2014/main" xmlns="" val="1535082943"/>
                  </a:ext>
                </a:extLst>
              </a:tr>
              <a:tr h="998183">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НДФЛ</a:t>
                      </a:r>
                    </a:p>
                  </a:txBody>
                  <a:tcPr/>
                </a:tc>
                <a:tc>
                  <a:txBody>
                    <a:bodyPr/>
                    <a:lstStyle/>
                    <a:p>
                      <a:pPr algn="ctr" fontAlgn="t"/>
                      <a:r>
                        <a:rPr lang="ru-RU" sz="1100" b="0" i="0" u="none" strike="noStrike" dirty="0">
                          <a:latin typeface="Times New Roman"/>
                        </a:rPr>
                        <a:t>214 396 537,17</a:t>
                      </a:r>
                    </a:p>
                  </a:txBody>
                  <a:tcPr marL="7620" marR="7620" marT="7620" marB="0"/>
                </a:tc>
                <a:tc>
                  <a:txBody>
                    <a:bodyPr/>
                    <a:lstStyle/>
                    <a:p>
                      <a:pPr algn="ctr" fontAlgn="t"/>
                      <a:r>
                        <a:rPr lang="ru-RU" sz="1100" b="0" i="0" u="none" strike="noStrike" dirty="0">
                          <a:latin typeface="Times New Roman"/>
                        </a:rPr>
                        <a:t>210000000,00</a:t>
                      </a:r>
                    </a:p>
                  </a:txBody>
                  <a:tcPr marL="7620" marR="7620" marT="7620" marB="0"/>
                </a:tc>
                <a:tc>
                  <a:txBody>
                    <a:bodyPr/>
                    <a:lstStyle/>
                    <a:p>
                      <a:pPr algn="ctr" fontAlgn="t"/>
                      <a:r>
                        <a:rPr lang="ru-RU" sz="1100" b="0" i="0" u="none" strike="noStrike" dirty="0" smtClean="0">
                          <a:latin typeface="Times New Roman"/>
                        </a:rPr>
                        <a:t>254620000,00</a:t>
                      </a:r>
                      <a:endParaRPr lang="ru-RU" sz="1100" b="0" i="0" u="none" strike="noStrike" dirty="0">
                        <a:latin typeface="Times New Roman"/>
                      </a:endParaRPr>
                    </a:p>
                  </a:txBody>
                  <a:tcPr marL="7620" marR="7620" marT="7620" marB="0"/>
                </a:tc>
                <a:tc>
                  <a:txBody>
                    <a:bodyPr/>
                    <a:lstStyle/>
                    <a:p>
                      <a:pPr algn="ctr" fontAlgn="t"/>
                      <a:r>
                        <a:rPr lang="ru-RU" sz="1100" b="0" i="0" u="none" strike="noStrike" dirty="0" smtClean="0">
                          <a:latin typeface="Times New Roman"/>
                        </a:rPr>
                        <a:t>118,8</a:t>
                      </a:r>
                      <a:endParaRPr lang="ru-RU" sz="1100" b="0" i="0" u="none" strike="noStrike" dirty="0">
                        <a:latin typeface="Times New Roman"/>
                      </a:endParaRPr>
                    </a:p>
                  </a:txBody>
                  <a:tcPr marL="7620" marR="7620" marT="7620" marB="0"/>
                </a:tc>
                <a:tc>
                  <a:txBody>
                    <a:bodyPr/>
                    <a:lstStyle/>
                    <a:p>
                      <a:pPr algn="ctr" fontAlgn="t"/>
                      <a:r>
                        <a:rPr lang="ru-RU" sz="1100" b="0" i="0" u="none" strike="noStrike" dirty="0" smtClean="0">
                          <a:latin typeface="Times New Roman"/>
                        </a:rPr>
                        <a:t>121,2</a:t>
                      </a:r>
                      <a:endParaRPr lang="ru-RU" sz="1100" b="0" i="0" u="none" strike="noStrike" dirty="0">
                        <a:latin typeface="Times New Roman"/>
                      </a:endParaRPr>
                    </a:p>
                  </a:txBody>
                  <a:tcPr marL="7620" marR="7620" marT="7620" marB="0"/>
                </a:tc>
                <a:tc>
                  <a:txBody>
                    <a:bodyPr/>
                    <a:lstStyle/>
                    <a:p>
                      <a:pPr algn="ctr" fontAlgn="t"/>
                      <a:r>
                        <a:rPr lang="ru-RU" sz="1100" b="0" i="0" u="none" strike="noStrike" dirty="0" smtClean="0">
                          <a:latin typeface="Times New Roman"/>
                        </a:rPr>
                        <a:t>257713000,00</a:t>
                      </a:r>
                      <a:endParaRPr lang="ru-RU" sz="1100" b="0" i="0" u="none" strike="noStrike" dirty="0">
                        <a:latin typeface="Times New Roman"/>
                      </a:endParaRPr>
                    </a:p>
                  </a:txBody>
                  <a:tcPr marL="7620" marR="7620" marT="7620" marB="0"/>
                </a:tc>
                <a:tc>
                  <a:txBody>
                    <a:bodyPr/>
                    <a:lstStyle/>
                    <a:p>
                      <a:pPr algn="ctr" fontAlgn="t"/>
                      <a:r>
                        <a:rPr lang="ru-RU" sz="1100" b="0" i="0" u="none" strike="noStrike" dirty="0" smtClean="0">
                          <a:latin typeface="Times New Roman"/>
                        </a:rPr>
                        <a:t>264907000,00</a:t>
                      </a:r>
                      <a:endParaRPr lang="ru-RU" sz="1100" b="0" i="0" u="none" strike="noStrike" dirty="0">
                        <a:latin typeface="Times New Roman"/>
                      </a:endParaRPr>
                    </a:p>
                  </a:txBody>
                  <a:tcPr marL="7620" marR="7620" marT="7620" marB="0"/>
                </a:tc>
                <a:tc>
                  <a:txBody>
                    <a:bodyPr/>
                    <a:lstStyle/>
                    <a:p>
                      <a:pPr algn="just"/>
                      <a:r>
                        <a:rPr lang="ru-RU" sz="1100" dirty="0">
                          <a:latin typeface="Times New Roman" panose="02020603050405020304" pitchFamily="18" charset="0"/>
                          <a:cs typeface="Times New Roman" panose="02020603050405020304" pitchFamily="18" charset="0"/>
                        </a:rPr>
                        <a:t>85% - ст.58 БК РФ дополнительный норматив отчислений в местные бюджеты определен проектом закона «О краевом бюджете на 2023-2025 годы»</a:t>
                      </a:r>
                    </a:p>
                    <a:p>
                      <a:pPr algn="just"/>
                      <a:r>
                        <a:rPr lang="ru-RU" sz="1100" dirty="0">
                          <a:latin typeface="Times New Roman" panose="02020603050405020304" pitchFamily="18" charset="0"/>
                          <a:cs typeface="Times New Roman" panose="02020603050405020304" pitchFamily="18" charset="0"/>
                        </a:rPr>
                        <a:t>15% - установлен законом НДФЛ, подлежащий зачислению в бюджет округа</a:t>
                      </a:r>
                    </a:p>
                  </a:txBody>
                  <a:tcPr/>
                </a:tc>
                <a:extLst>
                  <a:ext uri="{0D108BD9-81ED-4DB2-BD59-A6C34878D82A}">
                    <a16:rowId xmlns:a16="http://schemas.microsoft.com/office/drawing/2014/main" xmlns="" val="332852864"/>
                  </a:ext>
                </a:extLst>
              </a:tr>
              <a:tr h="643257">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pPr algn="just"/>
                      <a:r>
                        <a:rPr lang="ru-RU" sz="1100" dirty="0">
                          <a:latin typeface="Times New Roman" panose="02020603050405020304" pitchFamily="18" charset="0"/>
                          <a:cs typeface="Times New Roman" panose="02020603050405020304" pitchFamily="18" charset="0"/>
                        </a:rPr>
                        <a:t>Акцизы</a:t>
                      </a:r>
                    </a:p>
                  </a:txBody>
                  <a:tcPr/>
                </a:tc>
                <a:tc>
                  <a:txBody>
                    <a:bodyPr/>
                    <a:lstStyle/>
                    <a:p>
                      <a:pPr algn="ctr" fontAlgn="t"/>
                      <a:r>
                        <a:rPr lang="ru-RU" sz="1100" b="0" i="0" u="none" strike="noStrike" dirty="0">
                          <a:latin typeface="Times New Roman"/>
                        </a:rPr>
                        <a:t>27 825 926,52</a:t>
                      </a:r>
                    </a:p>
                  </a:txBody>
                  <a:tcPr marL="7620" marR="7620" marT="7620" marB="0"/>
                </a:tc>
                <a:tc>
                  <a:txBody>
                    <a:bodyPr/>
                    <a:lstStyle/>
                    <a:p>
                      <a:pPr algn="ctr" fontAlgn="t"/>
                      <a:r>
                        <a:rPr lang="ru-RU" sz="1100" b="0" i="0" u="none" strike="noStrike">
                          <a:latin typeface="Times New Roman"/>
                        </a:rPr>
                        <a:t>30911000,00</a:t>
                      </a:r>
                    </a:p>
                  </a:txBody>
                  <a:tcPr marL="7620" marR="7620" marT="7620" marB="0"/>
                </a:tc>
                <a:tc>
                  <a:txBody>
                    <a:bodyPr/>
                    <a:lstStyle/>
                    <a:p>
                      <a:pPr algn="ctr" fontAlgn="t"/>
                      <a:r>
                        <a:rPr lang="ru-RU" sz="1100" b="0" i="0" u="none" strike="noStrike">
                          <a:latin typeface="Times New Roman"/>
                        </a:rPr>
                        <a:t>33064000,00</a:t>
                      </a:r>
                    </a:p>
                  </a:txBody>
                  <a:tcPr marL="7620" marR="7620" marT="7620" marB="0"/>
                </a:tc>
                <a:tc>
                  <a:txBody>
                    <a:bodyPr/>
                    <a:lstStyle/>
                    <a:p>
                      <a:pPr algn="ctr" fontAlgn="t"/>
                      <a:r>
                        <a:rPr lang="ru-RU" sz="1100" b="0" i="0" u="none" strike="noStrike">
                          <a:latin typeface="Times New Roman"/>
                        </a:rPr>
                        <a:t>118,82</a:t>
                      </a:r>
                    </a:p>
                  </a:txBody>
                  <a:tcPr marL="7620" marR="7620" marT="7620" marB="0"/>
                </a:tc>
                <a:tc>
                  <a:txBody>
                    <a:bodyPr/>
                    <a:lstStyle/>
                    <a:p>
                      <a:pPr algn="ctr" fontAlgn="t"/>
                      <a:r>
                        <a:rPr lang="ru-RU" sz="1100" b="0" i="0" u="none" strike="noStrike">
                          <a:latin typeface="Times New Roman"/>
                        </a:rPr>
                        <a:t>106,97</a:t>
                      </a:r>
                    </a:p>
                  </a:txBody>
                  <a:tcPr marL="7620" marR="7620" marT="7620" marB="0"/>
                </a:tc>
                <a:tc>
                  <a:txBody>
                    <a:bodyPr/>
                    <a:lstStyle/>
                    <a:p>
                      <a:pPr algn="ctr" fontAlgn="t"/>
                      <a:r>
                        <a:rPr lang="ru-RU" sz="1100" b="0" i="0" u="none" strike="noStrike">
                          <a:latin typeface="Times New Roman"/>
                        </a:rPr>
                        <a:t>35413000,00</a:t>
                      </a:r>
                    </a:p>
                  </a:txBody>
                  <a:tcPr marL="7620" marR="7620" marT="7620" marB="0"/>
                </a:tc>
                <a:tc>
                  <a:txBody>
                    <a:bodyPr/>
                    <a:lstStyle/>
                    <a:p>
                      <a:pPr algn="ctr" fontAlgn="t"/>
                      <a:r>
                        <a:rPr lang="ru-RU" sz="1100" b="0" i="0" u="none" strike="noStrike" dirty="0">
                          <a:latin typeface="Times New Roman"/>
                        </a:rPr>
                        <a:t>36861000,00</a:t>
                      </a:r>
                    </a:p>
                  </a:txBody>
                  <a:tcPr marL="7620" marR="7620" marT="7620" marB="0"/>
                </a:tc>
                <a:tc>
                  <a:txBody>
                    <a:bodyPr/>
                    <a:lstStyle/>
                    <a:p>
                      <a:pPr algn="just"/>
                      <a:r>
                        <a:rPr lang="ru-RU" sz="1100" dirty="0" smtClean="0">
                          <a:latin typeface="Times New Roman" panose="02020603050405020304" pitchFamily="18" charset="0"/>
                          <a:cs typeface="Times New Roman" panose="02020603050405020304" pitchFamily="18" charset="0"/>
                        </a:rPr>
                        <a:t>0,32108 установлен краем от 10% консолидируемых поступлений краевого бюджета</a:t>
                      </a:r>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724327478"/>
                  </a:ext>
                </a:extLst>
              </a:tr>
              <a:tr h="1098898">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pPr algn="just" fontAlgn="t"/>
                      <a:r>
                        <a:rPr lang="ru-RU" sz="1100" b="0" i="0" u="none" strike="noStrike" dirty="0">
                          <a:effectLst/>
                          <a:latin typeface="Times New Roman" panose="02020603050405020304" pitchFamily="18" charset="0"/>
                        </a:rPr>
                        <a:t>Налог, взимаемый с налогоплательщиков, выбравших в качестве объекта налогообложения доходы</a:t>
                      </a:r>
                    </a:p>
                  </a:txBody>
                  <a:tcPr marL="9525" marR="9525" marT="9525" marB="0"/>
                </a:tc>
                <a:tc>
                  <a:txBody>
                    <a:bodyPr/>
                    <a:lstStyle/>
                    <a:p>
                      <a:pPr algn="ctr" fontAlgn="t"/>
                      <a:r>
                        <a:rPr lang="ru-RU" sz="1100" b="0" i="0" u="none" strike="noStrike" dirty="0">
                          <a:latin typeface="Times New Roman"/>
                        </a:rPr>
                        <a:t>10 848 014,14</a:t>
                      </a:r>
                    </a:p>
                  </a:txBody>
                  <a:tcPr marL="7620" marR="7620" marT="7620" marB="0"/>
                </a:tc>
                <a:tc>
                  <a:txBody>
                    <a:bodyPr/>
                    <a:lstStyle/>
                    <a:p>
                      <a:pPr algn="ctr" fontAlgn="t"/>
                      <a:r>
                        <a:rPr lang="ru-RU" sz="1100" b="0" i="0" u="none" strike="noStrike">
                          <a:latin typeface="Times New Roman"/>
                        </a:rPr>
                        <a:t>270000,00</a:t>
                      </a:r>
                    </a:p>
                  </a:txBody>
                  <a:tcPr marL="7620" marR="7620" marT="7620" marB="0"/>
                </a:tc>
                <a:tc>
                  <a:txBody>
                    <a:bodyPr/>
                    <a:lstStyle/>
                    <a:p>
                      <a:pPr algn="ctr" fontAlgn="t"/>
                      <a:r>
                        <a:rPr lang="ru-RU" sz="1100" b="0" i="0" u="none" strike="noStrike">
                          <a:latin typeface="Times New Roman"/>
                        </a:rPr>
                        <a:t>459000,00</a:t>
                      </a:r>
                    </a:p>
                  </a:txBody>
                  <a:tcPr marL="7620" marR="7620" marT="7620" marB="0"/>
                </a:tc>
                <a:tc>
                  <a:txBody>
                    <a:bodyPr/>
                    <a:lstStyle/>
                    <a:p>
                      <a:pPr algn="ctr" fontAlgn="t"/>
                      <a:r>
                        <a:rPr lang="ru-RU" sz="1100" b="0" i="0" u="none" strike="noStrike" dirty="0">
                          <a:latin typeface="Times New Roman"/>
                        </a:rPr>
                        <a:t>4,23</a:t>
                      </a:r>
                    </a:p>
                  </a:txBody>
                  <a:tcPr marL="7620" marR="7620" marT="7620" marB="0"/>
                </a:tc>
                <a:tc>
                  <a:txBody>
                    <a:bodyPr/>
                    <a:lstStyle/>
                    <a:p>
                      <a:pPr algn="ctr" fontAlgn="t"/>
                      <a:r>
                        <a:rPr lang="ru-RU" sz="1100" b="0" i="0" u="none" strike="noStrike">
                          <a:latin typeface="Times New Roman"/>
                        </a:rPr>
                        <a:t>170,00</a:t>
                      </a:r>
                    </a:p>
                  </a:txBody>
                  <a:tcPr marL="7620" marR="7620" marT="7620" marB="0"/>
                </a:tc>
                <a:tc>
                  <a:txBody>
                    <a:bodyPr/>
                    <a:lstStyle/>
                    <a:p>
                      <a:pPr algn="ctr" fontAlgn="t"/>
                      <a:r>
                        <a:rPr lang="ru-RU" sz="1100" b="0" i="0" u="none" strike="noStrike">
                          <a:latin typeface="Times New Roman"/>
                        </a:rPr>
                        <a:t>481000,00</a:t>
                      </a:r>
                    </a:p>
                  </a:txBody>
                  <a:tcPr marL="7620" marR="7620" marT="7620" marB="0"/>
                </a:tc>
                <a:tc>
                  <a:txBody>
                    <a:bodyPr/>
                    <a:lstStyle/>
                    <a:p>
                      <a:pPr algn="ctr" fontAlgn="t"/>
                      <a:r>
                        <a:rPr lang="ru-RU" sz="1100" b="0" i="0" u="none" strike="noStrike" dirty="0">
                          <a:latin typeface="Times New Roman"/>
                        </a:rPr>
                        <a:t>506000,00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2% от общего поступления УСН по округу</a:t>
                      </a:r>
                    </a:p>
                  </a:txBody>
                  <a:tcPr/>
                </a:tc>
                <a:extLst>
                  <a:ext uri="{0D108BD9-81ED-4DB2-BD59-A6C34878D82A}">
                    <a16:rowId xmlns:a16="http://schemas.microsoft.com/office/drawing/2014/main" xmlns="" val="4115921296"/>
                  </a:ext>
                </a:extLst>
              </a:tr>
              <a:tr h="736035">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pPr algn="just" fontAlgn="t"/>
                      <a:r>
                        <a:rPr lang="ru-RU" sz="1100" b="0" i="0" u="none" strike="noStrike" dirty="0">
                          <a:effectLst/>
                          <a:latin typeface="Times New Roman" panose="02020603050405020304" pitchFamily="18" charset="0"/>
                        </a:rPr>
                        <a:t>Единый налог на вмененный доход для отдельных видов деятельности</a:t>
                      </a:r>
                    </a:p>
                  </a:txBody>
                  <a:tcPr marL="9525" marR="9525" marT="9525" marB="0"/>
                </a:tc>
                <a:tc>
                  <a:txBody>
                    <a:bodyPr/>
                    <a:lstStyle/>
                    <a:p>
                      <a:pPr algn="ctr" fontAlgn="t"/>
                      <a:r>
                        <a:rPr lang="ru-RU" sz="1100" b="0" i="0" u="none" strike="noStrike" dirty="0">
                          <a:latin typeface="Times New Roman"/>
                        </a:rPr>
                        <a:t>-17 561,46</a:t>
                      </a:r>
                    </a:p>
                  </a:txBody>
                  <a:tcPr marL="7620" marR="7620" marT="7620" marB="0"/>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492379717"/>
                  </a:ext>
                </a:extLst>
              </a:tr>
              <a:tr h="554603">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100" b="0" i="0" u="none" strike="noStrike" dirty="0">
                          <a:effectLst/>
                          <a:latin typeface="Times New Roman" panose="02020603050405020304" pitchFamily="18" charset="0"/>
                        </a:rPr>
                        <a:t>Единый сельскохозяйственный налог</a:t>
                      </a:r>
                    </a:p>
                  </a:txBody>
                  <a:tcPr marL="9525" marR="9525" marT="9525" marB="0"/>
                </a:tc>
                <a:tc>
                  <a:txBody>
                    <a:bodyPr/>
                    <a:lstStyle/>
                    <a:p>
                      <a:pPr algn="ctr" fontAlgn="t"/>
                      <a:r>
                        <a:rPr lang="ru-RU" sz="1100" b="0" i="0" u="none" strike="noStrike" dirty="0">
                          <a:latin typeface="Times New Roman"/>
                        </a:rPr>
                        <a:t>296 232,57</a:t>
                      </a:r>
                    </a:p>
                  </a:txBody>
                  <a:tcPr marL="7620" marR="7620" marT="7620" marB="0"/>
                </a:tc>
                <a:tc>
                  <a:txBody>
                    <a:bodyPr/>
                    <a:lstStyle/>
                    <a:p>
                      <a:pPr algn="ctr" fontAlgn="t"/>
                      <a:r>
                        <a:rPr lang="ru-RU" sz="1100" b="0" i="0" u="none" strike="noStrike">
                          <a:latin typeface="Times New Roman"/>
                        </a:rPr>
                        <a:t>834000,00</a:t>
                      </a:r>
                    </a:p>
                  </a:txBody>
                  <a:tcPr marL="7620" marR="7620" marT="7620" marB="0"/>
                </a:tc>
                <a:tc>
                  <a:txBody>
                    <a:bodyPr/>
                    <a:lstStyle/>
                    <a:p>
                      <a:pPr algn="ctr" fontAlgn="t"/>
                      <a:r>
                        <a:rPr lang="ru-RU" sz="1100" b="0" i="0" u="none" strike="noStrike">
                          <a:latin typeface="Times New Roman"/>
                        </a:rPr>
                        <a:t>900000,00</a:t>
                      </a:r>
                    </a:p>
                  </a:txBody>
                  <a:tcPr marL="7620" marR="7620" marT="7620" marB="0"/>
                </a:tc>
                <a:tc>
                  <a:txBody>
                    <a:bodyPr/>
                    <a:lstStyle/>
                    <a:p>
                      <a:pPr algn="ctr" fontAlgn="t"/>
                      <a:r>
                        <a:rPr lang="ru-RU" sz="1100" b="0" i="0" u="none" strike="noStrike">
                          <a:latin typeface="Times New Roman"/>
                        </a:rPr>
                        <a:t>303,82</a:t>
                      </a:r>
                    </a:p>
                  </a:txBody>
                  <a:tcPr marL="7620" marR="7620" marT="7620" marB="0"/>
                </a:tc>
                <a:tc>
                  <a:txBody>
                    <a:bodyPr/>
                    <a:lstStyle/>
                    <a:p>
                      <a:pPr algn="ctr" fontAlgn="t"/>
                      <a:r>
                        <a:rPr lang="ru-RU" sz="1100" b="0" i="0" u="none" strike="noStrike">
                          <a:latin typeface="Times New Roman"/>
                        </a:rPr>
                        <a:t>107,91</a:t>
                      </a:r>
                    </a:p>
                  </a:txBody>
                  <a:tcPr marL="7620" marR="7620" marT="7620" marB="0"/>
                </a:tc>
                <a:tc>
                  <a:txBody>
                    <a:bodyPr/>
                    <a:lstStyle/>
                    <a:p>
                      <a:pPr algn="ctr" fontAlgn="t"/>
                      <a:r>
                        <a:rPr lang="ru-RU" sz="1100" b="0" i="0" u="none" strike="noStrike">
                          <a:latin typeface="Times New Roman"/>
                        </a:rPr>
                        <a:t>900000,00</a:t>
                      </a:r>
                    </a:p>
                  </a:txBody>
                  <a:tcPr marL="7620" marR="7620" marT="7620" marB="0"/>
                </a:tc>
                <a:tc>
                  <a:txBody>
                    <a:bodyPr/>
                    <a:lstStyle/>
                    <a:p>
                      <a:pPr algn="ctr" fontAlgn="t"/>
                      <a:r>
                        <a:rPr lang="ru-RU" sz="1100" b="0" i="0" u="none" strike="noStrike" dirty="0">
                          <a:latin typeface="Times New Roman"/>
                        </a:rPr>
                        <a:t>900000,00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xmlns="" val="2183195311"/>
                  </a:ext>
                </a:extLst>
              </a:tr>
              <a:tr h="1006120">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Налог, взимаемый в связи с применением патентной системы налогообложения</a:t>
                      </a:r>
                    </a:p>
                  </a:txBody>
                  <a:tcPr/>
                </a:tc>
                <a:tc>
                  <a:txBody>
                    <a:bodyPr/>
                    <a:lstStyle/>
                    <a:p>
                      <a:pPr algn="ctr" fontAlgn="t"/>
                      <a:r>
                        <a:rPr lang="ru-RU" sz="1100" b="0" i="0" u="none" strike="noStrike" dirty="0">
                          <a:latin typeface="Times New Roman"/>
                        </a:rPr>
                        <a:t>2 509 877,70</a:t>
                      </a:r>
                    </a:p>
                  </a:txBody>
                  <a:tcPr marL="7620" marR="7620" marT="7620" marB="0"/>
                </a:tc>
                <a:tc>
                  <a:txBody>
                    <a:bodyPr/>
                    <a:lstStyle/>
                    <a:p>
                      <a:pPr algn="ctr" fontAlgn="t"/>
                      <a:r>
                        <a:rPr lang="ru-RU" sz="1100" b="0" i="0" u="none" strike="noStrike">
                          <a:latin typeface="Times New Roman"/>
                        </a:rPr>
                        <a:t>1500000,00</a:t>
                      </a:r>
                    </a:p>
                  </a:txBody>
                  <a:tcPr marL="7620" marR="7620" marT="7620" marB="0"/>
                </a:tc>
                <a:tc>
                  <a:txBody>
                    <a:bodyPr/>
                    <a:lstStyle/>
                    <a:p>
                      <a:pPr algn="ctr" fontAlgn="t"/>
                      <a:r>
                        <a:rPr lang="ru-RU" sz="1100" b="0" i="0" u="none" strike="noStrike">
                          <a:latin typeface="Times New Roman"/>
                        </a:rPr>
                        <a:t>1950000,00</a:t>
                      </a:r>
                    </a:p>
                  </a:txBody>
                  <a:tcPr marL="7620" marR="7620" marT="7620" marB="0"/>
                </a:tc>
                <a:tc>
                  <a:txBody>
                    <a:bodyPr/>
                    <a:lstStyle/>
                    <a:p>
                      <a:pPr algn="ctr" fontAlgn="t"/>
                      <a:r>
                        <a:rPr lang="ru-RU" sz="1100" b="0" i="0" u="none" strike="noStrike">
                          <a:latin typeface="Times New Roman"/>
                        </a:rPr>
                        <a:t>77,69</a:t>
                      </a:r>
                    </a:p>
                  </a:txBody>
                  <a:tcPr marL="7620" marR="7620" marT="7620" marB="0"/>
                </a:tc>
                <a:tc>
                  <a:txBody>
                    <a:bodyPr/>
                    <a:lstStyle/>
                    <a:p>
                      <a:pPr algn="ctr" fontAlgn="t"/>
                      <a:r>
                        <a:rPr lang="ru-RU" sz="1100" b="0" i="0" u="none" strike="noStrike">
                          <a:latin typeface="Times New Roman"/>
                        </a:rPr>
                        <a:t>130,00</a:t>
                      </a:r>
                    </a:p>
                  </a:txBody>
                  <a:tcPr marL="7620" marR="7620" marT="7620" marB="0"/>
                </a:tc>
                <a:tc>
                  <a:txBody>
                    <a:bodyPr/>
                    <a:lstStyle/>
                    <a:p>
                      <a:pPr algn="ctr" fontAlgn="t"/>
                      <a:r>
                        <a:rPr lang="ru-RU" sz="1100" b="0" i="0" u="none" strike="noStrike">
                          <a:latin typeface="Times New Roman"/>
                        </a:rPr>
                        <a:t>2100000,00</a:t>
                      </a:r>
                    </a:p>
                  </a:txBody>
                  <a:tcPr marL="7620" marR="7620" marT="7620" marB="0"/>
                </a:tc>
                <a:tc>
                  <a:txBody>
                    <a:bodyPr/>
                    <a:lstStyle/>
                    <a:p>
                      <a:pPr algn="ctr" fontAlgn="t"/>
                      <a:r>
                        <a:rPr lang="ru-RU" sz="1100" b="0" i="0" u="none" strike="noStrike" dirty="0">
                          <a:latin typeface="Times New Roman"/>
                        </a:rPr>
                        <a:t>2300000,00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xmlns="" val="1772631179"/>
                  </a:ext>
                </a:extLst>
              </a:tr>
            </a:tbl>
          </a:graphicData>
        </a:graphic>
      </p:graphicFrame>
      <p:pic>
        <p:nvPicPr>
          <p:cNvPr id="6" name="Picture 2" descr="С 2020 года изменится порядок сдачи расчетов 6-НДФЛ и справок 2-НДФЛ -  «ИнфоСофт»"/>
          <p:cNvPicPr>
            <a:picLocks noChangeAspect="1" noChangeArrowheads="1"/>
          </p:cNvPicPr>
          <p:nvPr/>
        </p:nvPicPr>
        <p:blipFill>
          <a:blip r:embed="rId3" cstate="print"/>
          <a:srcRect/>
          <a:stretch>
            <a:fillRect/>
          </a:stretch>
        </p:blipFill>
        <p:spPr bwMode="auto">
          <a:xfrm>
            <a:off x="233211" y="1604514"/>
            <a:ext cx="1017619" cy="859766"/>
          </a:xfrm>
          <a:prstGeom prst="rect">
            <a:avLst/>
          </a:prstGeom>
          <a:noFill/>
        </p:spPr>
      </p:pic>
      <p:pic>
        <p:nvPicPr>
          <p:cNvPr id="8" name="Picture 6" descr="Акциз на дизтопливо и другие нефтепродукты повышен"/>
          <p:cNvPicPr>
            <a:picLocks noChangeAspect="1" noChangeArrowheads="1"/>
          </p:cNvPicPr>
          <p:nvPr/>
        </p:nvPicPr>
        <p:blipFill>
          <a:blip r:embed="rId4" cstate="print"/>
          <a:srcRect/>
          <a:stretch>
            <a:fillRect/>
          </a:stretch>
        </p:blipFill>
        <p:spPr bwMode="auto">
          <a:xfrm>
            <a:off x="267718" y="2652622"/>
            <a:ext cx="1000364" cy="573657"/>
          </a:xfrm>
          <a:prstGeom prst="rect">
            <a:avLst/>
          </a:prstGeom>
          <a:noFill/>
        </p:spPr>
      </p:pic>
      <p:pic>
        <p:nvPicPr>
          <p:cNvPr id="9" name="Picture 8" descr="Расчет налога УСН 15% «доходы минус расходы»: пошаговая инструкция —  Бухонлайн"/>
          <p:cNvPicPr>
            <a:picLocks noChangeAspect="1" noChangeArrowheads="1"/>
          </p:cNvPicPr>
          <p:nvPr/>
        </p:nvPicPr>
        <p:blipFill>
          <a:blip r:embed="rId5" cstate="print"/>
          <a:srcRect/>
          <a:stretch>
            <a:fillRect/>
          </a:stretch>
        </p:blipFill>
        <p:spPr bwMode="auto">
          <a:xfrm>
            <a:off x="336430" y="3419858"/>
            <a:ext cx="931652" cy="694942"/>
          </a:xfrm>
          <a:prstGeom prst="rect">
            <a:avLst/>
          </a:prstGeom>
          <a:noFill/>
        </p:spPr>
      </p:pic>
      <p:pic>
        <p:nvPicPr>
          <p:cNvPr id="10" name="Picture 10" descr="Ставка ЕНВД в 2020 году для ИП и ООО: как расчитать вмененный налог?"/>
          <p:cNvPicPr>
            <a:picLocks noChangeAspect="1" noChangeArrowheads="1"/>
          </p:cNvPicPr>
          <p:nvPr/>
        </p:nvPicPr>
        <p:blipFill>
          <a:blip r:embed="rId6" cstate="print"/>
          <a:srcRect/>
          <a:stretch>
            <a:fillRect/>
          </a:stretch>
        </p:blipFill>
        <p:spPr bwMode="auto">
          <a:xfrm>
            <a:off x="241541" y="4413161"/>
            <a:ext cx="1078302" cy="581534"/>
          </a:xfrm>
          <a:prstGeom prst="rect">
            <a:avLst/>
          </a:prstGeom>
          <a:noFill/>
        </p:spPr>
      </p:pic>
      <p:pic>
        <p:nvPicPr>
          <p:cNvPr id="12" name="Picture 14" descr="Единый сельскохозяйственный налог (ЕСХН) – АГРАРИЙ"/>
          <p:cNvPicPr>
            <a:picLocks noChangeAspect="1" noChangeArrowheads="1"/>
          </p:cNvPicPr>
          <p:nvPr/>
        </p:nvPicPr>
        <p:blipFill>
          <a:blip r:embed="rId7" cstate="print"/>
          <a:srcRect/>
          <a:stretch>
            <a:fillRect/>
          </a:stretch>
        </p:blipFill>
        <p:spPr bwMode="auto">
          <a:xfrm>
            <a:off x="259092" y="5115464"/>
            <a:ext cx="1069377" cy="517585"/>
          </a:xfrm>
          <a:prstGeom prst="rect">
            <a:avLst/>
          </a:prstGeom>
          <a:noFill/>
        </p:spPr>
      </p:pic>
      <p:pic>
        <p:nvPicPr>
          <p:cNvPr id="13" name="Picture 16" descr="Патентная система налогообложения (ПСНО, патент): что такое, виды"/>
          <p:cNvPicPr>
            <a:picLocks noChangeAspect="1" noChangeArrowheads="1"/>
          </p:cNvPicPr>
          <p:nvPr/>
        </p:nvPicPr>
        <p:blipFill>
          <a:blip r:embed="rId8" cstate="print"/>
          <a:srcRect/>
          <a:stretch>
            <a:fillRect/>
          </a:stretch>
        </p:blipFill>
        <p:spPr bwMode="auto">
          <a:xfrm>
            <a:off x="250466" y="5753818"/>
            <a:ext cx="1026244" cy="85401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1" y="0"/>
            <a:ext cx="12191999" cy="6858000"/>
          </a:xfrm>
          <a:prstGeom prst="rect">
            <a:avLst/>
          </a:prstGeom>
          <a:noFill/>
        </p:spPr>
      </p:pic>
      <p:graphicFrame>
        <p:nvGraphicFramePr>
          <p:cNvPr id="3" name="Таблица 6">
            <a:extLst>
              <a:ext uri="{FF2B5EF4-FFF2-40B4-BE49-F238E27FC236}">
                <a16:creationId xmlns:a16="http://schemas.microsoft.com/office/drawing/2014/main" xmlns="" id="{92A38C2E-FA2C-7B98-2265-CF60FDEB743C}"/>
              </a:ext>
            </a:extLst>
          </p:cNvPr>
          <p:cNvGraphicFramePr>
            <a:graphicFrameLocks noGrp="1"/>
          </p:cNvGraphicFramePr>
          <p:nvPr>
            <p:extLst>
              <p:ext uri="{D42A27DB-BD31-4B8C-83A1-F6EECF244321}">
                <p14:modId xmlns:p14="http://schemas.microsoft.com/office/powerpoint/2010/main" xmlns="" val="1042226357"/>
              </p:ext>
            </p:extLst>
          </p:nvPr>
        </p:nvGraphicFramePr>
        <p:xfrm>
          <a:off x="125835" y="226178"/>
          <a:ext cx="11660698" cy="2525411"/>
        </p:xfrm>
        <a:graphic>
          <a:graphicData uri="http://schemas.openxmlformats.org/drawingml/2006/table">
            <a:tbl>
              <a:tblPr firstRow="1" bandRow="1">
                <a:tableStyleId>{22838BEF-8BB2-4498-84A7-C5851F593DF1}</a:tableStyleId>
              </a:tblPr>
              <a:tblGrid>
                <a:gridCol w="1157681">
                  <a:extLst>
                    <a:ext uri="{9D8B030D-6E8A-4147-A177-3AD203B41FA5}">
                      <a16:colId xmlns:a16="http://schemas.microsoft.com/office/drawing/2014/main" xmlns="" val="564279074"/>
                    </a:ext>
                  </a:extLst>
                </a:gridCol>
                <a:gridCol w="1468310">
                  <a:extLst>
                    <a:ext uri="{9D8B030D-6E8A-4147-A177-3AD203B41FA5}">
                      <a16:colId xmlns:a16="http://schemas.microsoft.com/office/drawing/2014/main" xmlns="" val="3448297871"/>
                    </a:ext>
                  </a:extLst>
                </a:gridCol>
                <a:gridCol w="1233578">
                  <a:extLst>
                    <a:ext uri="{9D8B030D-6E8A-4147-A177-3AD203B41FA5}">
                      <a16:colId xmlns:a16="http://schemas.microsoft.com/office/drawing/2014/main" xmlns="" val="1865636448"/>
                    </a:ext>
                  </a:extLst>
                </a:gridCol>
                <a:gridCol w="1031212">
                  <a:extLst>
                    <a:ext uri="{9D8B030D-6E8A-4147-A177-3AD203B41FA5}">
                      <a16:colId xmlns:a16="http://schemas.microsoft.com/office/drawing/2014/main" xmlns="" val="2854175519"/>
                    </a:ext>
                  </a:extLst>
                </a:gridCol>
                <a:gridCol w="897622">
                  <a:extLst>
                    <a:ext uri="{9D8B030D-6E8A-4147-A177-3AD203B41FA5}">
                      <a16:colId xmlns:a16="http://schemas.microsoft.com/office/drawing/2014/main" xmlns="" val="2174965571"/>
                    </a:ext>
                  </a:extLst>
                </a:gridCol>
                <a:gridCol w="864067">
                  <a:extLst>
                    <a:ext uri="{9D8B030D-6E8A-4147-A177-3AD203B41FA5}">
                      <a16:colId xmlns:a16="http://schemas.microsoft.com/office/drawing/2014/main" xmlns="" val="19664591"/>
                    </a:ext>
                  </a:extLst>
                </a:gridCol>
                <a:gridCol w="922789">
                  <a:extLst>
                    <a:ext uri="{9D8B030D-6E8A-4147-A177-3AD203B41FA5}">
                      <a16:colId xmlns:a16="http://schemas.microsoft.com/office/drawing/2014/main" xmlns="" val="1520574171"/>
                    </a:ext>
                  </a:extLst>
                </a:gridCol>
                <a:gridCol w="1106476">
                  <a:extLst>
                    <a:ext uri="{9D8B030D-6E8A-4147-A177-3AD203B41FA5}">
                      <a16:colId xmlns:a16="http://schemas.microsoft.com/office/drawing/2014/main" xmlns="" val="3267095644"/>
                    </a:ext>
                  </a:extLst>
                </a:gridCol>
                <a:gridCol w="1647645">
                  <a:extLst>
                    <a:ext uri="{9D8B030D-6E8A-4147-A177-3AD203B41FA5}">
                      <a16:colId xmlns:a16="http://schemas.microsoft.com/office/drawing/2014/main" xmlns="" val="1093503490"/>
                    </a:ext>
                  </a:extLst>
                </a:gridCol>
                <a:gridCol w="1331318">
                  <a:extLst>
                    <a:ext uri="{9D8B030D-6E8A-4147-A177-3AD203B41FA5}">
                      <a16:colId xmlns:a16="http://schemas.microsoft.com/office/drawing/2014/main" xmlns="" val="918015735"/>
                    </a:ext>
                  </a:extLst>
                </a:gridCol>
              </a:tblGrid>
              <a:tr h="657712">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Наименование налога, сбора</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2022г </a:t>
                      </a:r>
                      <a:r>
                        <a:rPr lang="ru-RU" sz="1100" dirty="0">
                          <a:latin typeface="Times New Roman" panose="02020603050405020304" pitchFamily="18" charset="0"/>
                          <a:cs typeface="Times New Roman" panose="02020603050405020304" pitchFamily="18" charset="0"/>
                        </a:rPr>
                        <a:t>(отчет)</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2023г </a:t>
                      </a:r>
                      <a:r>
                        <a:rPr lang="ru-RU" sz="11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(план)</a:t>
                      </a:r>
                    </a:p>
                  </a:txBody>
                  <a:tcPr/>
                </a:tc>
                <a:tc>
                  <a:txBody>
                    <a:bodyPr/>
                    <a:lstStyle/>
                    <a:p>
                      <a:pPr algn="ct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к </a:t>
                      </a:r>
                      <a:r>
                        <a:rPr lang="ru-RU" sz="1100" dirty="0" smtClean="0">
                          <a:latin typeface="Times New Roman" panose="02020603050405020304" pitchFamily="18" charset="0"/>
                          <a:cs typeface="Times New Roman" panose="02020603050405020304" pitchFamily="18" charset="0"/>
                        </a:rPr>
                        <a:t>2022г</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a:t>
                      </a: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к </a:t>
                      </a:r>
                      <a:r>
                        <a:rPr lang="ru-RU" sz="1100" dirty="0" smtClean="0">
                          <a:latin typeface="Times New Roman" panose="02020603050405020304" pitchFamily="18" charset="0"/>
                          <a:cs typeface="Times New Roman" panose="02020603050405020304" pitchFamily="18" charset="0"/>
                        </a:rPr>
                        <a:t>2023г</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2025г </a:t>
                      </a:r>
                      <a:r>
                        <a:rPr lang="ru-RU" sz="11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2026г </a:t>
                      </a:r>
                      <a:r>
                        <a:rPr lang="ru-RU" sz="11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Норматив отчислений</a:t>
                      </a:r>
                    </a:p>
                  </a:txBody>
                  <a:tcPr/>
                </a:tc>
                <a:extLst>
                  <a:ext uri="{0D108BD9-81ED-4DB2-BD59-A6C34878D82A}">
                    <a16:rowId xmlns:a16="http://schemas.microsoft.com/office/drawing/2014/main" xmlns="" val="1535082943"/>
                  </a:ext>
                </a:extLst>
              </a:tr>
              <a:tr h="634517">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Налог на имущество физических лиц</a:t>
                      </a:r>
                    </a:p>
                  </a:txBody>
                  <a:tcPr/>
                </a:tc>
                <a:tc>
                  <a:txBody>
                    <a:bodyPr/>
                    <a:lstStyle/>
                    <a:p>
                      <a:pPr algn="ctr" fontAlgn="t"/>
                      <a:r>
                        <a:rPr lang="ru-RU" sz="1100" b="0" i="0" u="none" strike="noStrike" dirty="0">
                          <a:latin typeface="Times New Roman"/>
                        </a:rPr>
                        <a:t>2 455 728,70</a:t>
                      </a:r>
                    </a:p>
                  </a:txBody>
                  <a:tcPr marL="7620" marR="7620" marT="7620" marB="0"/>
                </a:tc>
                <a:tc>
                  <a:txBody>
                    <a:bodyPr/>
                    <a:lstStyle/>
                    <a:p>
                      <a:pPr algn="ctr" fontAlgn="t"/>
                      <a:r>
                        <a:rPr lang="ru-RU" sz="1100" b="0" i="0" u="none" strike="noStrike" dirty="0">
                          <a:latin typeface="Times New Roman"/>
                        </a:rPr>
                        <a:t>3300000,00</a:t>
                      </a:r>
                    </a:p>
                  </a:txBody>
                  <a:tcPr marL="7620" marR="7620" marT="7620" marB="0"/>
                </a:tc>
                <a:tc>
                  <a:txBody>
                    <a:bodyPr/>
                    <a:lstStyle/>
                    <a:p>
                      <a:pPr algn="ctr" fontAlgn="t"/>
                      <a:r>
                        <a:rPr lang="ru-RU" sz="1100" b="0" i="0" u="none" strike="noStrike" dirty="0">
                          <a:latin typeface="Times New Roman"/>
                        </a:rPr>
                        <a:t>3500000,00</a:t>
                      </a:r>
                    </a:p>
                  </a:txBody>
                  <a:tcPr marL="7620" marR="7620" marT="7620" marB="0"/>
                </a:tc>
                <a:tc>
                  <a:txBody>
                    <a:bodyPr/>
                    <a:lstStyle/>
                    <a:p>
                      <a:pPr algn="ctr" fontAlgn="t"/>
                      <a:r>
                        <a:rPr lang="ru-RU" sz="1100" b="0" i="0" u="none" strike="noStrike" dirty="0">
                          <a:latin typeface="Times New Roman"/>
                        </a:rPr>
                        <a:t>142,52</a:t>
                      </a:r>
                    </a:p>
                  </a:txBody>
                  <a:tcPr marL="7620" marR="7620" marT="7620" marB="0"/>
                </a:tc>
                <a:tc>
                  <a:txBody>
                    <a:bodyPr/>
                    <a:lstStyle/>
                    <a:p>
                      <a:pPr algn="ctr" fontAlgn="t"/>
                      <a:r>
                        <a:rPr lang="ru-RU" sz="1100" b="0" i="0" u="none" strike="noStrike" dirty="0">
                          <a:latin typeface="Times New Roman"/>
                        </a:rPr>
                        <a:t>106,06</a:t>
                      </a:r>
                    </a:p>
                  </a:txBody>
                  <a:tcPr marL="7620" marR="7620" marT="7620" marB="0"/>
                </a:tc>
                <a:tc>
                  <a:txBody>
                    <a:bodyPr/>
                    <a:lstStyle/>
                    <a:p>
                      <a:pPr algn="ctr" fontAlgn="t"/>
                      <a:r>
                        <a:rPr lang="ru-RU" sz="1100" b="0" i="0" u="none" strike="noStrike" dirty="0">
                          <a:latin typeface="Times New Roman"/>
                        </a:rPr>
                        <a:t>3850000,00</a:t>
                      </a:r>
                    </a:p>
                  </a:txBody>
                  <a:tcPr marL="7620" marR="7620" marT="7620" marB="0"/>
                </a:tc>
                <a:tc>
                  <a:txBody>
                    <a:bodyPr/>
                    <a:lstStyle/>
                    <a:p>
                      <a:pPr algn="ctr" fontAlgn="t"/>
                      <a:r>
                        <a:rPr lang="ru-RU" sz="1100" b="0" i="0" u="none" strike="noStrike" dirty="0">
                          <a:latin typeface="Times New Roman"/>
                        </a:rPr>
                        <a:t>3850000,00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xmlns="" val="2001293590"/>
                  </a:ext>
                </a:extLst>
              </a:tr>
              <a:tr h="520118">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Земельный налог</a:t>
                      </a:r>
                    </a:p>
                  </a:txBody>
                  <a:tcPr/>
                </a:tc>
                <a:tc>
                  <a:txBody>
                    <a:bodyPr/>
                    <a:lstStyle/>
                    <a:p>
                      <a:pPr algn="ctr" fontAlgn="t"/>
                      <a:r>
                        <a:rPr lang="ru-RU" sz="1100" b="0" i="0" u="none" strike="noStrike" dirty="0">
                          <a:latin typeface="Times New Roman"/>
                        </a:rPr>
                        <a:t>3 671 607,73</a:t>
                      </a:r>
                    </a:p>
                  </a:txBody>
                  <a:tcPr marL="7620" marR="7620" marT="7620" marB="0"/>
                </a:tc>
                <a:tc>
                  <a:txBody>
                    <a:bodyPr/>
                    <a:lstStyle/>
                    <a:p>
                      <a:pPr algn="ctr" fontAlgn="t"/>
                      <a:r>
                        <a:rPr lang="ru-RU" sz="1100" b="0" i="0" u="none" strike="noStrike">
                          <a:latin typeface="Times New Roman"/>
                        </a:rPr>
                        <a:t>3168000,00</a:t>
                      </a:r>
                    </a:p>
                  </a:txBody>
                  <a:tcPr marL="7620" marR="7620" marT="7620" marB="0"/>
                </a:tc>
                <a:tc>
                  <a:txBody>
                    <a:bodyPr/>
                    <a:lstStyle/>
                    <a:p>
                      <a:pPr algn="ctr" fontAlgn="t"/>
                      <a:r>
                        <a:rPr lang="ru-RU" sz="1100" b="0" i="0" u="none" strike="noStrike">
                          <a:latin typeface="Times New Roman"/>
                        </a:rPr>
                        <a:t>3389000,00</a:t>
                      </a:r>
                    </a:p>
                  </a:txBody>
                  <a:tcPr marL="7620" marR="7620" marT="7620" marB="0"/>
                </a:tc>
                <a:tc>
                  <a:txBody>
                    <a:bodyPr/>
                    <a:lstStyle/>
                    <a:p>
                      <a:pPr algn="ctr" fontAlgn="t"/>
                      <a:r>
                        <a:rPr lang="ru-RU" sz="1100" b="0" i="0" u="none" strike="noStrike">
                          <a:latin typeface="Times New Roman"/>
                        </a:rPr>
                        <a:t>92,30</a:t>
                      </a:r>
                    </a:p>
                  </a:txBody>
                  <a:tcPr marL="7620" marR="7620" marT="7620" marB="0"/>
                </a:tc>
                <a:tc>
                  <a:txBody>
                    <a:bodyPr/>
                    <a:lstStyle/>
                    <a:p>
                      <a:pPr algn="ctr" fontAlgn="t"/>
                      <a:r>
                        <a:rPr lang="ru-RU" sz="1100" b="0" i="0" u="none" strike="noStrike">
                          <a:latin typeface="Times New Roman"/>
                        </a:rPr>
                        <a:t>106,98</a:t>
                      </a:r>
                    </a:p>
                  </a:txBody>
                  <a:tcPr marL="7620" marR="7620" marT="7620" marB="0"/>
                </a:tc>
                <a:tc>
                  <a:txBody>
                    <a:bodyPr/>
                    <a:lstStyle/>
                    <a:p>
                      <a:pPr algn="ctr" fontAlgn="t"/>
                      <a:r>
                        <a:rPr lang="ru-RU" sz="1100" b="0" i="0" u="none" strike="noStrike">
                          <a:latin typeface="Times New Roman"/>
                        </a:rPr>
                        <a:t>3389000,00</a:t>
                      </a:r>
                    </a:p>
                  </a:txBody>
                  <a:tcPr marL="7620" marR="7620" marT="7620" marB="0"/>
                </a:tc>
                <a:tc>
                  <a:txBody>
                    <a:bodyPr/>
                    <a:lstStyle/>
                    <a:p>
                      <a:pPr algn="ctr" fontAlgn="t"/>
                      <a:r>
                        <a:rPr lang="ru-RU" sz="1100" b="0" i="0" u="none" strike="noStrike" dirty="0">
                          <a:latin typeface="Times New Roman"/>
                        </a:rPr>
                        <a:t>3389000,00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xmlns="" val="3155387179"/>
                  </a:ext>
                </a:extLst>
              </a:tr>
              <a:tr h="446895">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Государственная пошлина</a:t>
                      </a:r>
                    </a:p>
                  </a:txBody>
                  <a:tcPr/>
                </a:tc>
                <a:tc>
                  <a:txBody>
                    <a:bodyPr/>
                    <a:lstStyle/>
                    <a:p>
                      <a:pPr algn="ctr" fontAlgn="t"/>
                      <a:r>
                        <a:rPr lang="ru-RU" sz="1100" b="0" i="0" u="none" strike="noStrike" dirty="0">
                          <a:latin typeface="Times New Roman"/>
                        </a:rPr>
                        <a:t>1 631 331,97</a:t>
                      </a:r>
                    </a:p>
                  </a:txBody>
                  <a:tcPr marL="7620" marR="7620" marT="7620" marB="0"/>
                </a:tc>
                <a:tc>
                  <a:txBody>
                    <a:bodyPr/>
                    <a:lstStyle/>
                    <a:p>
                      <a:pPr algn="ctr" fontAlgn="t"/>
                      <a:r>
                        <a:rPr lang="ru-RU" sz="1100" b="0" i="0" u="none" strike="noStrike">
                          <a:latin typeface="Times New Roman"/>
                        </a:rPr>
                        <a:t>1700000,00</a:t>
                      </a:r>
                    </a:p>
                  </a:txBody>
                  <a:tcPr marL="7620" marR="7620" marT="7620" marB="0"/>
                </a:tc>
                <a:tc>
                  <a:txBody>
                    <a:bodyPr/>
                    <a:lstStyle/>
                    <a:p>
                      <a:pPr algn="ctr" fontAlgn="t"/>
                      <a:r>
                        <a:rPr lang="ru-RU" sz="1100" b="0" i="0" u="none" strike="noStrike">
                          <a:latin typeface="Times New Roman"/>
                        </a:rPr>
                        <a:t>1800000,00</a:t>
                      </a:r>
                    </a:p>
                  </a:txBody>
                  <a:tcPr marL="7620" marR="7620" marT="7620" marB="0"/>
                </a:tc>
                <a:tc>
                  <a:txBody>
                    <a:bodyPr/>
                    <a:lstStyle/>
                    <a:p>
                      <a:pPr algn="ctr" fontAlgn="t"/>
                      <a:r>
                        <a:rPr lang="ru-RU" sz="1100" b="0" i="0" u="none" strike="noStrike">
                          <a:latin typeface="Times New Roman"/>
                        </a:rPr>
                        <a:t>110,34</a:t>
                      </a:r>
                    </a:p>
                  </a:txBody>
                  <a:tcPr marL="7620" marR="7620" marT="7620" marB="0"/>
                </a:tc>
                <a:tc>
                  <a:txBody>
                    <a:bodyPr/>
                    <a:lstStyle/>
                    <a:p>
                      <a:pPr algn="ctr" fontAlgn="t"/>
                      <a:r>
                        <a:rPr lang="ru-RU" sz="1100" b="0" i="0" u="none" strike="noStrike">
                          <a:latin typeface="Times New Roman"/>
                        </a:rPr>
                        <a:t>105,88</a:t>
                      </a:r>
                    </a:p>
                  </a:txBody>
                  <a:tcPr marL="7620" marR="7620" marT="7620" marB="0"/>
                </a:tc>
                <a:tc>
                  <a:txBody>
                    <a:bodyPr/>
                    <a:lstStyle/>
                    <a:p>
                      <a:pPr algn="ctr" fontAlgn="t"/>
                      <a:r>
                        <a:rPr lang="ru-RU" sz="1100" b="0" i="0" u="none" strike="noStrike">
                          <a:latin typeface="Times New Roman"/>
                        </a:rPr>
                        <a:t>1900000,00</a:t>
                      </a:r>
                    </a:p>
                  </a:txBody>
                  <a:tcPr marL="7620" marR="7620" marT="7620" marB="0"/>
                </a:tc>
                <a:tc>
                  <a:txBody>
                    <a:bodyPr/>
                    <a:lstStyle/>
                    <a:p>
                      <a:pPr algn="ctr" fontAlgn="t"/>
                      <a:r>
                        <a:rPr lang="ru-RU" sz="1100" b="0" i="0" u="none" strike="noStrike" dirty="0">
                          <a:latin typeface="Times New Roman"/>
                        </a:rPr>
                        <a:t>1900000,00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xmlns="" val="1738480171"/>
                  </a:ext>
                </a:extLst>
              </a:tr>
              <a:tr h="266169">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b="1" dirty="0">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100" b="1" i="0" u="none" strike="noStrike" dirty="0">
                          <a:latin typeface="Times New Roman"/>
                        </a:rPr>
                        <a:t>263 617 695,04</a:t>
                      </a:r>
                    </a:p>
                  </a:txBody>
                  <a:tcPr marL="7620" marR="7620" marT="7620" marB="0"/>
                </a:tc>
                <a:tc>
                  <a:txBody>
                    <a:bodyPr/>
                    <a:lstStyle/>
                    <a:p>
                      <a:pPr algn="ctr" fontAlgn="t"/>
                      <a:r>
                        <a:rPr lang="ru-RU" sz="1100" b="1" i="0" u="none" strike="noStrike">
                          <a:latin typeface="Times New Roman"/>
                        </a:rPr>
                        <a:t>251 683 000,00</a:t>
                      </a:r>
                    </a:p>
                  </a:txBody>
                  <a:tcPr marL="7620" marR="7620" marT="7620" marB="0"/>
                </a:tc>
                <a:tc>
                  <a:txBody>
                    <a:bodyPr/>
                    <a:lstStyle/>
                    <a:p>
                      <a:pPr algn="ctr" fontAlgn="t"/>
                      <a:r>
                        <a:rPr lang="ru-RU" sz="1100" b="1" i="0" u="none" strike="noStrike" dirty="0" smtClean="0">
                          <a:latin typeface="Times New Roman"/>
                        </a:rPr>
                        <a:t>299682000,00</a:t>
                      </a:r>
                      <a:endParaRPr lang="ru-RU" sz="1100" b="1" i="0" u="none" strike="noStrike" dirty="0">
                        <a:latin typeface="Times New Roman"/>
                      </a:endParaRPr>
                    </a:p>
                  </a:txBody>
                  <a:tcPr marL="7620" marR="7620" marT="7620" marB="0"/>
                </a:tc>
                <a:tc>
                  <a:txBody>
                    <a:bodyPr/>
                    <a:lstStyle/>
                    <a:p>
                      <a:pPr algn="ctr" fontAlgn="t"/>
                      <a:r>
                        <a:rPr lang="ru-RU" sz="1100" b="1" i="0" u="none" strike="noStrike" dirty="0" smtClean="0">
                          <a:latin typeface="Times New Roman"/>
                        </a:rPr>
                        <a:t>113,7</a:t>
                      </a:r>
                      <a:endParaRPr lang="ru-RU" sz="1100" b="1" i="0" u="none" strike="noStrike" dirty="0">
                        <a:latin typeface="Times New Roman"/>
                      </a:endParaRPr>
                    </a:p>
                  </a:txBody>
                  <a:tcPr marL="7620" marR="7620" marT="7620" marB="0"/>
                </a:tc>
                <a:tc>
                  <a:txBody>
                    <a:bodyPr/>
                    <a:lstStyle/>
                    <a:p>
                      <a:pPr algn="ctr" fontAlgn="t"/>
                      <a:r>
                        <a:rPr lang="ru-RU" sz="1100" b="1" i="0" u="none" strike="noStrike" dirty="0" smtClean="0">
                          <a:latin typeface="Times New Roman"/>
                        </a:rPr>
                        <a:t>119,1</a:t>
                      </a:r>
                      <a:endParaRPr lang="ru-RU" sz="1100" b="1" i="0" u="none" strike="noStrike" dirty="0">
                        <a:latin typeface="Times New Roman"/>
                      </a:endParaRPr>
                    </a:p>
                  </a:txBody>
                  <a:tcPr marL="7620" marR="7620" marT="7620" marB="0"/>
                </a:tc>
                <a:tc>
                  <a:txBody>
                    <a:bodyPr/>
                    <a:lstStyle/>
                    <a:p>
                      <a:pPr algn="ctr" fontAlgn="t"/>
                      <a:r>
                        <a:rPr lang="ru-RU" sz="1100" b="1" i="0" u="none" strike="noStrike" dirty="0" smtClean="0">
                          <a:latin typeface="Times New Roman"/>
                        </a:rPr>
                        <a:t>307746000,00</a:t>
                      </a:r>
                      <a:endParaRPr lang="ru-RU" sz="1100" b="1" i="0" u="none" strike="noStrike" dirty="0">
                        <a:latin typeface="Times New Roman"/>
                      </a:endParaRPr>
                    </a:p>
                  </a:txBody>
                  <a:tcPr marL="7620" marR="7620" marT="7620" marB="0"/>
                </a:tc>
                <a:tc>
                  <a:txBody>
                    <a:bodyPr/>
                    <a:lstStyle/>
                    <a:p>
                      <a:pPr algn="ctr" fontAlgn="t"/>
                      <a:r>
                        <a:rPr lang="ru-RU" sz="1100" b="1" i="0" u="none" strike="noStrike" dirty="0" smtClean="0">
                          <a:latin typeface="Times New Roman"/>
                        </a:rPr>
                        <a:t>314613000,00</a:t>
                      </a:r>
                      <a:endParaRPr lang="ru-RU" sz="1100" b="1" i="0" u="none" strike="noStrike" dirty="0">
                        <a:latin typeface="Times New Roman"/>
                      </a:endParaRPr>
                    </a:p>
                  </a:txBody>
                  <a:tcPr marL="7620" marR="7620" marT="7620" marB="0"/>
                </a:tc>
                <a:tc>
                  <a:txBody>
                    <a:bodyPr/>
                    <a:lstStyle/>
                    <a:p>
                      <a:pPr algn="ctr"/>
                      <a:endParaRPr lang="ru-RU" sz="11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975618911"/>
                  </a:ext>
                </a:extLst>
              </a:tr>
            </a:tbl>
          </a:graphicData>
        </a:graphic>
      </p:graphicFrame>
      <p:pic>
        <p:nvPicPr>
          <p:cNvPr id="4" name="Picture 18" descr="1 декабря - последний день уплаты налога на имущество"/>
          <p:cNvPicPr>
            <a:picLocks noChangeAspect="1" noChangeArrowheads="1"/>
          </p:cNvPicPr>
          <p:nvPr/>
        </p:nvPicPr>
        <p:blipFill>
          <a:blip r:embed="rId3" cstate="print"/>
          <a:srcRect/>
          <a:stretch>
            <a:fillRect/>
          </a:stretch>
        </p:blipFill>
        <p:spPr bwMode="auto">
          <a:xfrm>
            <a:off x="172827" y="911526"/>
            <a:ext cx="1078003" cy="572218"/>
          </a:xfrm>
          <a:prstGeom prst="rect">
            <a:avLst/>
          </a:prstGeom>
          <a:noFill/>
        </p:spPr>
      </p:pic>
      <p:pic>
        <p:nvPicPr>
          <p:cNvPr id="5" name="Picture 24" descr="Земельный налог: кто должен платить, как его рассчитать, какие  предусмотрены льготы — Статьи и советы экспертов рынка недвижимости на МИР  КВАРТИР"/>
          <p:cNvPicPr>
            <a:picLocks noChangeAspect="1" noChangeArrowheads="1"/>
          </p:cNvPicPr>
          <p:nvPr/>
        </p:nvPicPr>
        <p:blipFill>
          <a:blip r:embed="rId4" cstate="print"/>
          <a:srcRect/>
          <a:stretch>
            <a:fillRect/>
          </a:stretch>
        </p:blipFill>
        <p:spPr bwMode="auto">
          <a:xfrm>
            <a:off x="164201" y="1593011"/>
            <a:ext cx="1060750" cy="434197"/>
          </a:xfrm>
          <a:prstGeom prst="rect">
            <a:avLst/>
          </a:prstGeom>
          <a:noFill/>
        </p:spPr>
      </p:pic>
      <p:pic>
        <p:nvPicPr>
          <p:cNvPr id="6" name="Picture 26" descr="Установлены новые правила возврата уплаченной госпошлины | Бух.1С - сайт  для современного бухгалтера"/>
          <p:cNvPicPr>
            <a:picLocks noChangeAspect="1" noChangeArrowheads="1"/>
          </p:cNvPicPr>
          <p:nvPr/>
        </p:nvPicPr>
        <p:blipFill>
          <a:blip r:embed="rId5" cstate="print"/>
          <a:srcRect/>
          <a:stretch>
            <a:fillRect/>
          </a:stretch>
        </p:blipFill>
        <p:spPr bwMode="auto">
          <a:xfrm>
            <a:off x="181454" y="2057490"/>
            <a:ext cx="1052123" cy="366533"/>
          </a:xfrm>
          <a:prstGeom prst="rect">
            <a:avLst/>
          </a:prstGeom>
          <a:noFill/>
        </p:spPr>
      </p:pic>
      <p:graphicFrame>
        <p:nvGraphicFramePr>
          <p:cNvPr id="7" name="Диаграмма 6">
            <a:extLst>
              <a:ext uri="{FF2B5EF4-FFF2-40B4-BE49-F238E27FC236}">
                <a16:creationId xmlns:a16="http://schemas.microsoft.com/office/drawing/2014/main" xmlns="" id="{40568DA3-AA2B-C6C9-2679-7283850D42AF}"/>
              </a:ext>
            </a:extLst>
          </p:cNvPr>
          <p:cNvGraphicFramePr/>
          <p:nvPr>
            <p:extLst>
              <p:ext uri="{D42A27DB-BD31-4B8C-83A1-F6EECF244321}">
                <p14:modId xmlns:p14="http://schemas.microsoft.com/office/powerpoint/2010/main" xmlns="" val="1740990009"/>
              </p:ext>
            </p:extLst>
          </p:nvPr>
        </p:nvGraphicFramePr>
        <p:xfrm>
          <a:off x="317633" y="2763038"/>
          <a:ext cx="8855241" cy="3976292"/>
        </p:xfrm>
        <a:graphic>
          <a:graphicData uri="http://schemas.openxmlformats.org/drawingml/2006/chart">
            <c:chart xmlns:c="http://schemas.openxmlformats.org/drawingml/2006/chart" xmlns:r="http://schemas.openxmlformats.org/officeDocument/2006/relationships" r:id="rId6"/>
          </a:graphicData>
        </a:graphic>
      </p:graphicFrame>
      <p:sp>
        <p:nvSpPr>
          <p:cNvPr id="8" name="TextBox 7">
            <a:extLst>
              <a:ext uri="{FF2B5EF4-FFF2-40B4-BE49-F238E27FC236}">
                <a16:creationId xmlns:a16="http://schemas.microsoft.com/office/drawing/2014/main" xmlns="" id="{61C32807-85D6-1801-5D6B-34B73AF7C797}"/>
              </a:ext>
            </a:extLst>
          </p:cNvPr>
          <p:cNvSpPr txBox="1"/>
          <p:nvPr/>
        </p:nvSpPr>
        <p:spPr>
          <a:xfrm>
            <a:off x="9192850" y="3652332"/>
            <a:ext cx="2723951" cy="861774"/>
          </a:xfrm>
          <a:prstGeom prst="rect">
            <a:avLst/>
          </a:prstGeom>
          <a:noFill/>
        </p:spPr>
        <p:txBody>
          <a:bodyPr wrap="square">
            <a:spAutoFi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Налоги на имущество (налог на имущество физических лиц, земельный налог)</a:t>
            </a:r>
          </a:p>
          <a:p>
            <a:endParaRPr lang="ru-RU" sz="1000" b="1"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ru-RU" sz="1000" dirty="0">
                <a:solidFill>
                  <a:schemeClr val="tx1">
                    <a:lumMod val="95000"/>
                    <a:lumOff val="5000"/>
                  </a:schemeClr>
                </a:solidFill>
              </a:rPr>
              <a:t> </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Прочие поступления - налоги на совокупный доход (УСН, ЕСХН, Патент), госпошлина</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1" y="0"/>
            <a:ext cx="12191999" cy="6858000"/>
          </a:xfrm>
          <a:prstGeom prst="rect">
            <a:avLst/>
          </a:prstGeom>
          <a:noFill/>
        </p:spPr>
      </p:pic>
      <p:graphicFrame>
        <p:nvGraphicFramePr>
          <p:cNvPr id="3" name="Диаграмма 2">
            <a:extLst>
              <a:ext uri="{FF2B5EF4-FFF2-40B4-BE49-F238E27FC236}">
                <a16:creationId xmlns:a16="http://schemas.microsoft.com/office/drawing/2014/main" xmlns="" id="{382FBB55-21BF-504B-8761-65D57C718786}"/>
              </a:ext>
            </a:extLst>
          </p:cNvPr>
          <p:cNvGraphicFramePr/>
          <p:nvPr>
            <p:extLst>
              <p:ext uri="{D42A27DB-BD31-4B8C-83A1-F6EECF244321}">
                <p14:modId xmlns:p14="http://schemas.microsoft.com/office/powerpoint/2010/main" xmlns="" val="2824333929"/>
              </p:ext>
            </p:extLst>
          </p:nvPr>
        </p:nvGraphicFramePr>
        <p:xfrm>
          <a:off x="168695" y="190276"/>
          <a:ext cx="3926038" cy="25817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a:extLst>
              <a:ext uri="{FF2B5EF4-FFF2-40B4-BE49-F238E27FC236}">
                <a16:creationId xmlns:a16="http://schemas.microsoft.com/office/drawing/2014/main" xmlns="" id="{F6CB2237-F119-4EE9-3710-E6A32EFA9A5E}"/>
              </a:ext>
            </a:extLst>
          </p:cNvPr>
          <p:cNvGraphicFramePr/>
          <p:nvPr>
            <p:extLst>
              <p:ext uri="{D42A27DB-BD31-4B8C-83A1-F6EECF244321}">
                <p14:modId xmlns:p14="http://schemas.microsoft.com/office/powerpoint/2010/main" xmlns="" val="2014220085"/>
              </p:ext>
            </p:extLst>
          </p:nvPr>
        </p:nvGraphicFramePr>
        <p:xfrm>
          <a:off x="4830277" y="190275"/>
          <a:ext cx="3926038" cy="258179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Таблица 7">
            <a:extLst>
              <a:ext uri="{FF2B5EF4-FFF2-40B4-BE49-F238E27FC236}">
                <a16:creationId xmlns:a16="http://schemas.microsoft.com/office/drawing/2014/main" xmlns="" id="{CBA4D05C-B11D-0E81-9902-CB38304F4AA9}"/>
              </a:ext>
            </a:extLst>
          </p:cNvPr>
          <p:cNvGraphicFramePr>
            <a:graphicFrameLocks noGrp="1"/>
          </p:cNvGraphicFramePr>
          <p:nvPr>
            <p:extLst>
              <p:ext uri="{D42A27DB-BD31-4B8C-83A1-F6EECF244321}">
                <p14:modId xmlns:p14="http://schemas.microsoft.com/office/powerpoint/2010/main" xmlns="" val="695324919"/>
              </p:ext>
            </p:extLst>
          </p:nvPr>
        </p:nvGraphicFramePr>
        <p:xfrm>
          <a:off x="9076888" y="241833"/>
          <a:ext cx="2911912" cy="1828800"/>
        </p:xfrm>
        <a:graphic>
          <a:graphicData uri="http://schemas.openxmlformats.org/drawingml/2006/table">
            <a:tbl>
              <a:tblPr firstRow="1" bandRow="1">
                <a:tableStyleId>{5C22544A-7EE6-4342-B048-85BDC9FD1C3A}</a:tableStyleId>
              </a:tblPr>
              <a:tblGrid>
                <a:gridCol w="712997">
                  <a:extLst>
                    <a:ext uri="{9D8B030D-6E8A-4147-A177-3AD203B41FA5}">
                      <a16:colId xmlns:a16="http://schemas.microsoft.com/office/drawing/2014/main" xmlns="" val="1158187380"/>
                    </a:ext>
                  </a:extLst>
                </a:gridCol>
                <a:gridCol w="2198915">
                  <a:extLst>
                    <a:ext uri="{9D8B030D-6E8A-4147-A177-3AD203B41FA5}">
                      <a16:colId xmlns:a16="http://schemas.microsoft.com/office/drawing/2014/main" xmlns="" val="1773597000"/>
                    </a:ext>
                  </a:extLst>
                </a:gridCol>
              </a:tblGrid>
              <a:tr h="189016">
                <a:tc>
                  <a:txBody>
                    <a:bodyPr/>
                    <a:lstStyle/>
                    <a:p>
                      <a:endParaRPr lang="ru-RU" dirty="0"/>
                    </a:p>
                  </a:txBody>
                  <a:tcPr>
                    <a:cell3D prstMaterial="dkEdge">
                      <a:bevel w="25400" h="25400" prst="angle"/>
                      <a:lightRig rig="flood" dir="t"/>
                    </a:cell3D>
                    <a:solidFill>
                      <a:schemeClr val="accent2">
                        <a:lumMod val="60000"/>
                        <a:lumOff val="40000"/>
                      </a:schemeClr>
                    </a:solidFill>
                  </a:tcPr>
                </a:tc>
                <a:tc>
                  <a:txBody>
                    <a:bodyPr/>
                    <a:lstStyle/>
                    <a:p>
                      <a:r>
                        <a:rPr lang="ru-RU" sz="1000" dirty="0">
                          <a:solidFill>
                            <a:srgbClr val="0000CC"/>
                          </a:solidFill>
                          <a:latin typeface="Times New Roman" panose="02020603050405020304" pitchFamily="18" charset="0"/>
                          <a:cs typeface="Times New Roman" panose="02020603050405020304" pitchFamily="18" charset="0"/>
                        </a:rPr>
                        <a:t>НДФЛ</a:t>
                      </a:r>
                    </a:p>
                  </a:txBody>
                  <a:tcPr>
                    <a:cell3D prstMaterial="dkEdge">
                      <a:bevel w="25400" h="25400" prst="angle"/>
                      <a:lightRig rig="flood" dir="t"/>
                    </a:cell3D>
                    <a:solidFill>
                      <a:schemeClr val="bg1">
                        <a:lumMod val="95000"/>
                      </a:schemeClr>
                    </a:solidFill>
                  </a:tcPr>
                </a:tc>
                <a:extLst>
                  <a:ext uri="{0D108BD9-81ED-4DB2-BD59-A6C34878D82A}">
                    <a16:rowId xmlns:a16="http://schemas.microsoft.com/office/drawing/2014/main" xmlns="" val="3247649988"/>
                  </a:ext>
                </a:extLst>
              </a:tr>
              <a:tr h="293270">
                <a:tc>
                  <a:txBody>
                    <a:bodyPr/>
                    <a:lstStyle/>
                    <a:p>
                      <a:endParaRPr lang="ru-RU" dirty="0"/>
                    </a:p>
                  </a:txBody>
                  <a:tcPr>
                    <a:cell3D prstMaterial="dkEdge">
                      <a:bevel w="25400" h="25400" prst="angle"/>
                      <a:lightRig rig="flood" dir="t"/>
                    </a:cell3D>
                    <a:solidFill>
                      <a:srgbClr val="FFFF00"/>
                    </a:solidFill>
                  </a:tcPr>
                </a:tc>
                <a:tc>
                  <a:txBody>
                    <a:bodyPr/>
                    <a:lstStyle/>
                    <a:p>
                      <a:r>
                        <a:rPr lang="ru-RU" sz="1000" b="1" dirty="0">
                          <a:solidFill>
                            <a:srgbClr val="0000CC"/>
                          </a:solidFill>
                          <a:latin typeface="Times New Roman" panose="02020603050405020304" pitchFamily="18" charset="0"/>
                          <a:cs typeface="Times New Roman" panose="02020603050405020304" pitchFamily="18" charset="0"/>
                        </a:rPr>
                        <a:t>Акцизы</a:t>
                      </a:r>
                    </a:p>
                  </a:txBody>
                  <a:tcPr>
                    <a:cell3D prstMaterial="dkEdge">
                      <a:bevel w="25400" h="25400" prst="angle"/>
                      <a:lightRig rig="flood" dir="t"/>
                    </a:cell3D>
                    <a:solidFill>
                      <a:schemeClr val="bg1">
                        <a:lumMod val="95000"/>
                      </a:schemeClr>
                    </a:solidFill>
                  </a:tcPr>
                </a:tc>
                <a:extLst>
                  <a:ext uri="{0D108BD9-81ED-4DB2-BD59-A6C34878D82A}">
                    <a16:rowId xmlns:a16="http://schemas.microsoft.com/office/drawing/2014/main" xmlns="" val="1368106559"/>
                  </a:ext>
                </a:extLst>
              </a:tr>
              <a:tr h="293270">
                <a:tc>
                  <a:txBody>
                    <a:bodyPr/>
                    <a:lstStyle/>
                    <a:p>
                      <a:endParaRPr lang="ru-RU" dirty="0"/>
                    </a:p>
                  </a:txBody>
                  <a:tcPr>
                    <a:cell3D prstMaterial="dkEdge">
                      <a:bevel w="25400" h="25400" prst="angle"/>
                      <a:lightRig rig="flood" dir="t"/>
                    </a:cell3D>
                    <a:solidFill>
                      <a:srgbClr val="92D050"/>
                    </a:solidFill>
                  </a:tcPr>
                </a:tc>
                <a:tc>
                  <a:txBody>
                    <a:bodyPr/>
                    <a:lstStyle/>
                    <a:p>
                      <a:r>
                        <a:rPr lang="ru-RU" sz="1000" b="1" dirty="0">
                          <a:solidFill>
                            <a:srgbClr val="0000CC"/>
                          </a:solidFill>
                          <a:latin typeface="Times New Roman" panose="02020603050405020304" pitchFamily="18" charset="0"/>
                          <a:cs typeface="Times New Roman" panose="02020603050405020304" pitchFamily="18" charset="0"/>
                        </a:rPr>
                        <a:t>Налоги на имущество (налог на имущество физических лиц, земельный налог)</a:t>
                      </a:r>
                    </a:p>
                  </a:txBody>
                  <a:tcPr>
                    <a:cell3D prstMaterial="dkEdge">
                      <a:bevel w="25400" h="25400" prst="angle"/>
                      <a:lightRig rig="flood" dir="t"/>
                    </a:cell3D>
                    <a:solidFill>
                      <a:schemeClr val="bg1">
                        <a:lumMod val="95000"/>
                      </a:schemeClr>
                    </a:solidFill>
                  </a:tcPr>
                </a:tc>
                <a:extLst>
                  <a:ext uri="{0D108BD9-81ED-4DB2-BD59-A6C34878D82A}">
                    <a16:rowId xmlns:a16="http://schemas.microsoft.com/office/drawing/2014/main" xmlns="" val="3999323640"/>
                  </a:ext>
                </a:extLst>
              </a:tr>
              <a:tr h="293270">
                <a:tc>
                  <a:txBody>
                    <a:bodyPr/>
                    <a:lstStyle/>
                    <a:p>
                      <a:endParaRPr lang="ru-RU" dirty="0"/>
                    </a:p>
                  </a:txBody>
                  <a:tcPr>
                    <a:cell3D prstMaterial="dkEdge">
                      <a:bevel w="25400" h="25400" prst="angle"/>
                      <a:lightRig rig="flood" dir="t"/>
                    </a:cell3D>
                    <a:solidFill>
                      <a:schemeClr val="accent2">
                        <a:lumMod val="75000"/>
                      </a:schemeClr>
                    </a:solidFill>
                  </a:tcPr>
                </a:tc>
                <a:tc>
                  <a:txBody>
                    <a:bodyPr/>
                    <a:lstStyle/>
                    <a:p>
                      <a:r>
                        <a:rPr lang="ru-RU" sz="1000" b="1" dirty="0">
                          <a:solidFill>
                            <a:srgbClr val="0000CC"/>
                          </a:solidFill>
                          <a:latin typeface="Times New Roman" panose="02020603050405020304" pitchFamily="18" charset="0"/>
                          <a:cs typeface="Times New Roman" panose="02020603050405020304" pitchFamily="18" charset="0"/>
                        </a:rPr>
                        <a:t>Прочие поступления - налоги на совокупный доход (УСН, ЕСХН, Патент), госпошлина</a:t>
                      </a:r>
                    </a:p>
                  </a:txBody>
                  <a:tcPr>
                    <a:cell3D prstMaterial="dkEdge">
                      <a:bevel w="25400" h="25400" prst="angle"/>
                      <a:lightRig rig="flood" dir="t"/>
                    </a:cell3D>
                    <a:solidFill>
                      <a:schemeClr val="bg1">
                        <a:lumMod val="95000"/>
                      </a:schemeClr>
                    </a:solidFill>
                  </a:tcPr>
                </a:tc>
                <a:extLst>
                  <a:ext uri="{0D108BD9-81ED-4DB2-BD59-A6C34878D82A}">
                    <a16:rowId xmlns:a16="http://schemas.microsoft.com/office/drawing/2014/main" xmlns="" val="2972326144"/>
                  </a:ext>
                </a:extLst>
              </a:tr>
            </a:tbl>
          </a:graphicData>
        </a:graphic>
      </p:graphicFrame>
      <p:sp>
        <p:nvSpPr>
          <p:cNvPr id="6" name="Прямоугольник: усеченные верхние углы 11">
            <a:extLst>
              <a:ext uri="{FF2B5EF4-FFF2-40B4-BE49-F238E27FC236}">
                <a16:creationId xmlns:a16="http://schemas.microsoft.com/office/drawing/2014/main" xmlns="" id="{BCCD3CAC-6DAA-7484-4993-72DB498BE457}"/>
              </a:ext>
            </a:extLst>
          </p:cNvPr>
          <p:cNvSpPr/>
          <p:nvPr/>
        </p:nvSpPr>
        <p:spPr>
          <a:xfrm>
            <a:off x="2376380" y="3097404"/>
            <a:ext cx="6957977" cy="331595"/>
          </a:xfrm>
          <a:prstGeom prst="snip2SameRect">
            <a:avLst/>
          </a:prstGeom>
          <a:solidFill>
            <a:srgbClr val="FFFF00">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Доля налогов в общем объеме налоговых доходов.</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7" name="Диаграмма 6">
            <a:extLst>
              <a:ext uri="{FF2B5EF4-FFF2-40B4-BE49-F238E27FC236}">
                <a16:creationId xmlns:a16="http://schemas.microsoft.com/office/drawing/2014/main" xmlns="" id="{0C3FEC66-556D-ED27-C487-0A7F01633A88}"/>
              </a:ext>
            </a:extLst>
          </p:cNvPr>
          <p:cNvGraphicFramePr/>
          <p:nvPr>
            <p:extLst>
              <p:ext uri="{D42A27DB-BD31-4B8C-83A1-F6EECF244321}">
                <p14:modId xmlns:p14="http://schemas.microsoft.com/office/powerpoint/2010/main" xmlns="" val="2975461510"/>
              </p:ext>
            </p:extLst>
          </p:nvPr>
        </p:nvGraphicFramePr>
        <p:xfrm>
          <a:off x="203200" y="4085926"/>
          <a:ext cx="3837271" cy="258179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Диаграмма 7">
            <a:extLst>
              <a:ext uri="{FF2B5EF4-FFF2-40B4-BE49-F238E27FC236}">
                <a16:creationId xmlns:a16="http://schemas.microsoft.com/office/drawing/2014/main" xmlns="" id="{6A9E0FB2-E4FF-145F-2783-B00E784AECE0}"/>
              </a:ext>
            </a:extLst>
          </p:cNvPr>
          <p:cNvGraphicFramePr/>
          <p:nvPr>
            <p:extLst>
              <p:ext uri="{D42A27DB-BD31-4B8C-83A1-F6EECF244321}">
                <p14:modId xmlns:p14="http://schemas.microsoft.com/office/powerpoint/2010/main" xmlns="" val="991689214"/>
              </p:ext>
            </p:extLst>
          </p:nvPr>
        </p:nvGraphicFramePr>
        <p:xfrm>
          <a:off x="4243671" y="4085925"/>
          <a:ext cx="3704657" cy="258179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Диаграмма 8">
            <a:extLst>
              <a:ext uri="{FF2B5EF4-FFF2-40B4-BE49-F238E27FC236}">
                <a16:creationId xmlns:a16="http://schemas.microsoft.com/office/drawing/2014/main" xmlns="" id="{732DE930-3E3A-09E6-6B66-CE7DF76C2E28}"/>
              </a:ext>
            </a:extLst>
          </p:cNvPr>
          <p:cNvGraphicFramePr/>
          <p:nvPr>
            <p:extLst>
              <p:ext uri="{D42A27DB-BD31-4B8C-83A1-F6EECF244321}">
                <p14:modId xmlns:p14="http://schemas.microsoft.com/office/powerpoint/2010/main" xmlns="" val="1805027998"/>
              </p:ext>
            </p:extLst>
          </p:nvPr>
        </p:nvGraphicFramePr>
        <p:xfrm>
          <a:off x="8284142" y="4085924"/>
          <a:ext cx="3704657" cy="2581799"/>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1" y="0"/>
            <a:ext cx="12191999" cy="6858000"/>
          </a:xfrm>
          <a:prstGeom prst="rect">
            <a:avLst/>
          </a:prstGeom>
          <a:noFill/>
        </p:spPr>
      </p:pic>
      <p:sp>
        <p:nvSpPr>
          <p:cNvPr id="3" name="Прямоугольник: усеченные верхние углы 2">
            <a:extLst>
              <a:ext uri="{FF2B5EF4-FFF2-40B4-BE49-F238E27FC236}">
                <a16:creationId xmlns:a16="http://schemas.microsoft.com/office/drawing/2014/main" xmlns="" id="{0A54CCA6-F898-89D8-43AF-0C7351BE8086}"/>
              </a:ext>
            </a:extLst>
          </p:cNvPr>
          <p:cNvSpPr/>
          <p:nvPr/>
        </p:nvSpPr>
        <p:spPr>
          <a:xfrm>
            <a:off x="2617011" y="104633"/>
            <a:ext cx="6957977" cy="331595"/>
          </a:xfrm>
          <a:prstGeom prst="snip2SameRect">
            <a:avLst/>
          </a:prstGeom>
          <a:solidFill>
            <a:srgbClr val="FFFF00">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err="1">
                <a:solidFill>
                  <a:srgbClr val="0000CC"/>
                </a:solidFill>
                <a:latin typeface="Times New Roman" panose="02020603050405020304" pitchFamily="18" charset="0"/>
                <a:cs typeface="Times New Roman" panose="02020603050405020304" pitchFamily="18" charset="0"/>
              </a:rPr>
              <a:t>Нен</a:t>
            </a:r>
            <a:r>
              <a:rPr kumimoji="0" lang="ru-RU" sz="1200" b="1"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алоговые</a:t>
            </a: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доходы (руб.)</a:t>
            </a:r>
            <a:endParaRPr lang="ru-RU" sz="1200" b="1" dirty="0">
              <a:solidFill>
                <a:srgbClr val="0000CC"/>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xmlns="" id="{4BBB4108-0D76-C1D0-7235-F041285F32BA}"/>
              </a:ext>
            </a:extLst>
          </p:cNvPr>
          <p:cNvSpPr txBox="1"/>
          <p:nvPr/>
        </p:nvSpPr>
        <p:spPr>
          <a:xfrm>
            <a:off x="343950" y="519820"/>
            <a:ext cx="11509696" cy="430887"/>
          </a:xfrm>
          <a:prstGeom prst="rect">
            <a:avLst/>
          </a:prstGeom>
          <a:noFill/>
        </p:spPr>
        <p:txBody>
          <a:bodyPr wrap="square">
            <a:spAutoFit/>
          </a:bodyPr>
          <a:lstStyle/>
          <a:p>
            <a:pPr algn="just"/>
            <a:r>
              <a:rPr lang="ru-RU" sz="1100" b="1" i="0" dirty="0">
                <a:solidFill>
                  <a:srgbClr val="333333"/>
                </a:solidFill>
                <a:effectLst/>
                <a:latin typeface="Times New Roman" panose="02020603050405020304" pitchFamily="18" charset="0"/>
                <a:cs typeface="Times New Roman" panose="02020603050405020304" pitchFamily="18" charset="0"/>
              </a:rPr>
              <a:t>Неналоговые</a:t>
            </a:r>
            <a:r>
              <a:rPr lang="ru-RU" sz="1100" b="0" i="0" dirty="0">
                <a:solidFill>
                  <a:srgbClr val="333333"/>
                </a:solidFill>
                <a:effectLst/>
                <a:latin typeface="Times New Roman" panose="02020603050405020304" pitchFamily="18" charset="0"/>
                <a:cs typeface="Times New Roman" panose="02020603050405020304" pitchFamily="18" charset="0"/>
              </a:rPr>
              <a:t> </a:t>
            </a:r>
            <a:r>
              <a:rPr lang="ru-RU" sz="1100" b="1" i="0" dirty="0">
                <a:solidFill>
                  <a:srgbClr val="333333"/>
                </a:solidFill>
                <a:effectLst/>
                <a:latin typeface="Times New Roman" panose="02020603050405020304" pitchFamily="18" charset="0"/>
                <a:cs typeface="Times New Roman" panose="02020603050405020304" pitchFamily="18" charset="0"/>
              </a:rPr>
              <a:t>доходы</a:t>
            </a:r>
            <a:r>
              <a:rPr lang="ru-RU" sz="1100" b="0" i="0" dirty="0">
                <a:solidFill>
                  <a:srgbClr val="333333"/>
                </a:solidFill>
                <a:effectLst/>
                <a:latin typeface="Times New Roman" panose="02020603050405020304" pitchFamily="18" charset="0"/>
                <a:cs typeface="Times New Roman" panose="02020603050405020304" pitchFamily="18" charset="0"/>
              </a:rPr>
              <a:t> – </a:t>
            </a:r>
            <a:r>
              <a:rPr lang="ru-RU" sz="1100" b="1" i="0" dirty="0">
                <a:solidFill>
                  <a:srgbClr val="333333"/>
                </a:solidFill>
                <a:effectLst/>
                <a:latin typeface="Times New Roman" panose="02020603050405020304" pitchFamily="18" charset="0"/>
                <a:cs typeface="Times New Roman" panose="02020603050405020304" pitchFamily="18" charset="0"/>
              </a:rPr>
              <a:t>это</a:t>
            </a:r>
            <a:r>
              <a:rPr lang="ru-RU" sz="1100" b="0" i="0" dirty="0">
                <a:solidFill>
                  <a:srgbClr val="333333"/>
                </a:solidFill>
                <a:effectLst/>
                <a:latin typeface="Times New Roman" panose="02020603050405020304" pitchFamily="18" charset="0"/>
                <a:cs typeface="Times New Roman" panose="02020603050405020304" pitchFamily="18" charset="0"/>
              </a:rPr>
              <a:t> </a:t>
            </a:r>
            <a:r>
              <a:rPr lang="ru-RU" sz="1100" b="1" i="0" dirty="0">
                <a:solidFill>
                  <a:srgbClr val="333333"/>
                </a:solidFill>
                <a:effectLst/>
                <a:latin typeface="Times New Roman" panose="02020603050405020304" pitchFamily="18" charset="0"/>
                <a:cs typeface="Times New Roman" panose="02020603050405020304" pitchFamily="18" charset="0"/>
              </a:rPr>
              <a:t>доходы</a:t>
            </a:r>
            <a:r>
              <a:rPr lang="ru-RU" sz="1100" b="0" i="0" dirty="0">
                <a:solidFill>
                  <a:srgbClr val="333333"/>
                </a:solidFill>
                <a:effectLst/>
                <a:latin typeface="Times New Roman" panose="02020603050405020304" pitchFamily="18" charset="0"/>
                <a:cs typeface="Times New Roman" panose="02020603050405020304" pitchFamily="18" charset="0"/>
              </a:rPr>
              <a:t>, получаемые в виде платы за пользование муниципальным имуществом, либо компенсации за оказанные услуги юридическим или физическим лицам, штрафы, санкции, возмещение ущерба и прочие неналоговые доходы.</a:t>
            </a:r>
            <a:endParaRPr lang="ru-RU" sz="1100" dirty="0">
              <a:latin typeface="Times New Roman" panose="02020603050405020304" pitchFamily="18" charset="0"/>
              <a:cs typeface="Times New Roman" panose="02020603050405020304" pitchFamily="18" charset="0"/>
            </a:endParaRPr>
          </a:p>
        </p:txBody>
      </p:sp>
      <p:graphicFrame>
        <p:nvGraphicFramePr>
          <p:cNvPr id="5" name="Таблица 6">
            <a:extLst>
              <a:ext uri="{FF2B5EF4-FFF2-40B4-BE49-F238E27FC236}">
                <a16:creationId xmlns:a16="http://schemas.microsoft.com/office/drawing/2014/main" xmlns="" id="{5C1C50BD-4B44-F2FA-6599-788BBCC89F5C}"/>
              </a:ext>
            </a:extLst>
          </p:cNvPr>
          <p:cNvGraphicFramePr>
            <a:graphicFrameLocks noGrp="1"/>
          </p:cNvGraphicFramePr>
          <p:nvPr>
            <p:extLst>
              <p:ext uri="{D42A27DB-BD31-4B8C-83A1-F6EECF244321}">
                <p14:modId xmlns:p14="http://schemas.microsoft.com/office/powerpoint/2010/main" xmlns="" val="3023178475"/>
              </p:ext>
            </p:extLst>
          </p:nvPr>
        </p:nvGraphicFramePr>
        <p:xfrm>
          <a:off x="187352" y="956048"/>
          <a:ext cx="11660698" cy="5534506"/>
        </p:xfrm>
        <a:graphic>
          <a:graphicData uri="http://schemas.openxmlformats.org/drawingml/2006/table">
            <a:tbl>
              <a:tblPr firstRow="1" bandRow="1">
                <a:tableStyleId>{22838BEF-8BB2-4498-84A7-C5851F593DF1}</a:tableStyleId>
              </a:tblPr>
              <a:tblGrid>
                <a:gridCol w="1174459">
                  <a:extLst>
                    <a:ext uri="{9D8B030D-6E8A-4147-A177-3AD203B41FA5}">
                      <a16:colId xmlns:a16="http://schemas.microsoft.com/office/drawing/2014/main" xmlns="" val="564279074"/>
                    </a:ext>
                  </a:extLst>
                </a:gridCol>
                <a:gridCol w="1434517">
                  <a:extLst>
                    <a:ext uri="{9D8B030D-6E8A-4147-A177-3AD203B41FA5}">
                      <a16:colId xmlns:a16="http://schemas.microsoft.com/office/drawing/2014/main" xmlns="" val="3448297871"/>
                    </a:ext>
                  </a:extLst>
                </a:gridCol>
                <a:gridCol w="1098958">
                  <a:extLst>
                    <a:ext uri="{9D8B030D-6E8A-4147-A177-3AD203B41FA5}">
                      <a16:colId xmlns:a16="http://schemas.microsoft.com/office/drawing/2014/main" xmlns="" val="1865636448"/>
                    </a:ext>
                  </a:extLst>
                </a:gridCol>
                <a:gridCol w="918254">
                  <a:extLst>
                    <a:ext uri="{9D8B030D-6E8A-4147-A177-3AD203B41FA5}">
                      <a16:colId xmlns:a16="http://schemas.microsoft.com/office/drawing/2014/main" xmlns="" val="2854175519"/>
                    </a:ext>
                  </a:extLst>
                </a:gridCol>
                <a:gridCol w="923026">
                  <a:extLst>
                    <a:ext uri="{9D8B030D-6E8A-4147-A177-3AD203B41FA5}">
                      <a16:colId xmlns:a16="http://schemas.microsoft.com/office/drawing/2014/main" xmlns="" val="2174965571"/>
                    </a:ext>
                  </a:extLst>
                </a:gridCol>
                <a:gridCol w="828136">
                  <a:extLst>
                    <a:ext uri="{9D8B030D-6E8A-4147-A177-3AD203B41FA5}">
                      <a16:colId xmlns:a16="http://schemas.microsoft.com/office/drawing/2014/main" xmlns="" val="19664591"/>
                    </a:ext>
                  </a:extLst>
                </a:gridCol>
                <a:gridCol w="733245">
                  <a:extLst>
                    <a:ext uri="{9D8B030D-6E8A-4147-A177-3AD203B41FA5}">
                      <a16:colId xmlns:a16="http://schemas.microsoft.com/office/drawing/2014/main" xmlns="" val="1520574171"/>
                    </a:ext>
                  </a:extLst>
                </a:gridCol>
                <a:gridCol w="1173193">
                  <a:extLst>
                    <a:ext uri="{9D8B030D-6E8A-4147-A177-3AD203B41FA5}">
                      <a16:colId xmlns:a16="http://schemas.microsoft.com/office/drawing/2014/main" xmlns="" val="3267095644"/>
                    </a:ext>
                  </a:extLst>
                </a:gridCol>
                <a:gridCol w="1500996">
                  <a:extLst>
                    <a:ext uri="{9D8B030D-6E8A-4147-A177-3AD203B41FA5}">
                      <a16:colId xmlns:a16="http://schemas.microsoft.com/office/drawing/2014/main" xmlns="" val="1093503490"/>
                    </a:ext>
                  </a:extLst>
                </a:gridCol>
                <a:gridCol w="1875914">
                  <a:extLst>
                    <a:ext uri="{9D8B030D-6E8A-4147-A177-3AD203B41FA5}">
                      <a16:colId xmlns:a16="http://schemas.microsoft.com/office/drawing/2014/main" xmlns="" val="918015735"/>
                    </a:ext>
                  </a:extLst>
                </a:gridCol>
              </a:tblGrid>
              <a:tr h="461826">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Наименование налога, сбора</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2022г </a:t>
                      </a:r>
                      <a:r>
                        <a:rPr lang="ru-RU" sz="1100" dirty="0">
                          <a:latin typeface="Times New Roman" panose="02020603050405020304" pitchFamily="18" charset="0"/>
                          <a:cs typeface="Times New Roman" panose="02020603050405020304" pitchFamily="18" charset="0"/>
                        </a:rPr>
                        <a:t>(отчет)</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2023г </a:t>
                      </a:r>
                      <a:r>
                        <a:rPr lang="ru-RU" sz="11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(план)</a:t>
                      </a:r>
                    </a:p>
                  </a:txBody>
                  <a:tcPr/>
                </a:tc>
                <a:tc>
                  <a:txBody>
                    <a:bodyPr/>
                    <a:lstStyle/>
                    <a:p>
                      <a:pPr algn="ct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к </a:t>
                      </a:r>
                      <a:r>
                        <a:rPr lang="ru-RU" sz="1100" dirty="0" smtClean="0">
                          <a:latin typeface="Times New Roman" panose="02020603050405020304" pitchFamily="18" charset="0"/>
                          <a:cs typeface="Times New Roman" panose="02020603050405020304" pitchFamily="18" charset="0"/>
                        </a:rPr>
                        <a:t>2022г</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a:t>
                      </a: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к </a:t>
                      </a:r>
                      <a:r>
                        <a:rPr lang="ru-RU" sz="1100" dirty="0" smtClean="0">
                          <a:latin typeface="Times New Roman" panose="02020603050405020304" pitchFamily="18" charset="0"/>
                          <a:cs typeface="Times New Roman" panose="02020603050405020304" pitchFamily="18" charset="0"/>
                        </a:rPr>
                        <a:t>2023г</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2025г </a:t>
                      </a:r>
                      <a:r>
                        <a:rPr lang="ru-RU" sz="11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2026г </a:t>
                      </a:r>
                      <a:r>
                        <a:rPr lang="ru-RU" sz="1100" dirty="0">
                          <a:latin typeface="Times New Roman" panose="02020603050405020304" pitchFamily="18" charset="0"/>
                          <a:cs typeface="Times New Roman" panose="02020603050405020304" pitchFamily="18" charset="0"/>
                        </a:rPr>
                        <a:t>(план)</a:t>
                      </a:r>
                    </a:p>
                  </a:txBody>
                  <a:tcPr/>
                </a:tc>
                <a:tc>
                  <a:txBody>
                    <a:bodyPr/>
                    <a:lstStyle/>
                    <a:p>
                      <a:pPr algn="ctr"/>
                      <a:r>
                        <a:rPr lang="ru-RU" sz="1100" dirty="0">
                          <a:latin typeface="Times New Roman" panose="02020603050405020304" pitchFamily="18" charset="0"/>
                          <a:cs typeface="Times New Roman" panose="02020603050405020304" pitchFamily="18" charset="0"/>
                        </a:rPr>
                        <a:t>Норматив отчислений</a:t>
                      </a:r>
                    </a:p>
                  </a:txBody>
                  <a:tcPr/>
                </a:tc>
                <a:extLst>
                  <a:ext uri="{0D108BD9-81ED-4DB2-BD59-A6C34878D82A}">
                    <a16:rowId xmlns:a16="http://schemas.microsoft.com/office/drawing/2014/main" xmlns="" val="1535082943"/>
                  </a:ext>
                </a:extLst>
              </a:tr>
              <a:tr h="754903">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Доходы от арендной платы за земельные участки</a:t>
                      </a:r>
                    </a:p>
                  </a:txBody>
                  <a:tcPr/>
                </a:tc>
                <a:tc>
                  <a:txBody>
                    <a:bodyPr/>
                    <a:lstStyle/>
                    <a:p>
                      <a:pPr algn="ctr" fontAlgn="t"/>
                      <a:r>
                        <a:rPr lang="ru-RU" sz="1100" b="0" i="0" u="none" strike="noStrike" dirty="0">
                          <a:latin typeface="Times New Roman"/>
                        </a:rPr>
                        <a:t>15 933 690,49</a:t>
                      </a:r>
                    </a:p>
                  </a:txBody>
                  <a:tcPr marL="7620" marR="7620" marT="7620" marB="0"/>
                </a:tc>
                <a:tc>
                  <a:txBody>
                    <a:bodyPr/>
                    <a:lstStyle/>
                    <a:p>
                      <a:pPr algn="ctr" fontAlgn="t"/>
                      <a:r>
                        <a:rPr lang="ru-RU" sz="1100" b="0" i="0" u="none" strike="noStrike">
                          <a:latin typeface="Times New Roman"/>
                        </a:rPr>
                        <a:t>15411000,00</a:t>
                      </a:r>
                    </a:p>
                  </a:txBody>
                  <a:tcPr marL="7620" marR="7620" marT="7620" marB="0"/>
                </a:tc>
                <a:tc>
                  <a:txBody>
                    <a:bodyPr/>
                    <a:lstStyle/>
                    <a:p>
                      <a:pPr algn="ctr" fontAlgn="t"/>
                      <a:r>
                        <a:rPr lang="ru-RU" sz="1100" b="0" i="0" u="none" strike="noStrike">
                          <a:latin typeface="Times New Roman"/>
                        </a:rPr>
                        <a:t>13156000,00</a:t>
                      </a:r>
                    </a:p>
                  </a:txBody>
                  <a:tcPr marL="7620" marR="7620" marT="7620" marB="0"/>
                </a:tc>
                <a:tc>
                  <a:txBody>
                    <a:bodyPr/>
                    <a:lstStyle/>
                    <a:p>
                      <a:pPr algn="ctr" fontAlgn="t"/>
                      <a:r>
                        <a:rPr lang="ru-RU" sz="1100" b="0" i="0" u="none" strike="noStrike">
                          <a:latin typeface="Times New Roman"/>
                        </a:rPr>
                        <a:t>82,57</a:t>
                      </a:r>
                    </a:p>
                  </a:txBody>
                  <a:tcPr marL="7620" marR="7620" marT="7620" marB="0"/>
                </a:tc>
                <a:tc>
                  <a:txBody>
                    <a:bodyPr/>
                    <a:lstStyle/>
                    <a:p>
                      <a:pPr algn="ctr" fontAlgn="t"/>
                      <a:r>
                        <a:rPr lang="ru-RU" sz="1100" b="0" i="0" u="none" strike="noStrike">
                          <a:latin typeface="Times New Roman"/>
                        </a:rPr>
                        <a:t>85,37</a:t>
                      </a:r>
                    </a:p>
                  </a:txBody>
                  <a:tcPr marL="7620" marR="7620" marT="7620" marB="0"/>
                </a:tc>
                <a:tc>
                  <a:txBody>
                    <a:bodyPr/>
                    <a:lstStyle/>
                    <a:p>
                      <a:pPr algn="ctr" fontAlgn="t"/>
                      <a:r>
                        <a:rPr lang="ru-RU" sz="1100" b="0" i="0" u="none" strike="noStrike">
                          <a:latin typeface="Times New Roman"/>
                        </a:rPr>
                        <a:t>13156000,00</a:t>
                      </a:r>
                    </a:p>
                  </a:txBody>
                  <a:tcPr marL="7620" marR="7620" marT="7620" marB="0"/>
                </a:tc>
                <a:tc>
                  <a:txBody>
                    <a:bodyPr/>
                    <a:lstStyle/>
                    <a:p>
                      <a:pPr algn="ctr" fontAlgn="t"/>
                      <a:r>
                        <a:rPr lang="ru-RU" sz="1100" b="0" i="0" u="none" strike="noStrike" dirty="0">
                          <a:latin typeface="Times New Roman"/>
                        </a:rPr>
                        <a:t>13156000,00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xmlns="" val="332852864"/>
                  </a:ext>
                </a:extLst>
              </a:tr>
              <a:tr h="643257">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Доходы от сдачи в аренду имущества</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1874529,42</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2086000,00</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2022000,00</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107,7</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96,9</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2022000,00</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2022000,00</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xmlns="" val="1724327478"/>
                  </a:ext>
                </a:extLst>
              </a:tr>
              <a:tr h="866761">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100" b="0" i="0" u="none" strike="noStrike" dirty="0">
                          <a:effectLst/>
                          <a:latin typeface="Times New Roman" panose="02020603050405020304" pitchFamily="18" charset="0"/>
                        </a:rPr>
                        <a:t>Плата за негативное воздействие на окружающую среду</a:t>
                      </a:r>
                    </a:p>
                  </a:txBody>
                  <a:tcPr marL="9525" marR="9525" marT="9525" marB="0"/>
                </a:tc>
                <a:tc>
                  <a:txBody>
                    <a:bodyPr/>
                    <a:lstStyle/>
                    <a:p>
                      <a:pPr algn="ctr" fontAlgn="t"/>
                      <a:r>
                        <a:rPr lang="ru-RU" sz="1100" b="0" i="0" u="none" strike="noStrike" dirty="0">
                          <a:latin typeface="Times New Roman"/>
                        </a:rPr>
                        <a:t>427 088,55</a:t>
                      </a:r>
                    </a:p>
                  </a:txBody>
                  <a:tcPr marL="7620" marR="7620" marT="7620" marB="0"/>
                </a:tc>
                <a:tc>
                  <a:txBody>
                    <a:bodyPr/>
                    <a:lstStyle/>
                    <a:p>
                      <a:pPr algn="ctr" fontAlgn="t"/>
                      <a:r>
                        <a:rPr lang="ru-RU" sz="1100" b="0" i="0" u="none" strike="noStrike">
                          <a:latin typeface="Times New Roman"/>
                        </a:rPr>
                        <a:t>85000,00</a:t>
                      </a:r>
                    </a:p>
                  </a:txBody>
                  <a:tcPr marL="7620" marR="7620" marT="7620" marB="0"/>
                </a:tc>
                <a:tc>
                  <a:txBody>
                    <a:bodyPr/>
                    <a:lstStyle/>
                    <a:p>
                      <a:pPr algn="ctr" fontAlgn="t"/>
                      <a:r>
                        <a:rPr lang="ru-RU" sz="1100" b="0" i="0" u="none" strike="noStrike">
                          <a:latin typeface="Times New Roman"/>
                        </a:rPr>
                        <a:t>85000,00</a:t>
                      </a:r>
                    </a:p>
                  </a:txBody>
                  <a:tcPr marL="7620" marR="7620" marT="7620" marB="0"/>
                </a:tc>
                <a:tc>
                  <a:txBody>
                    <a:bodyPr/>
                    <a:lstStyle/>
                    <a:p>
                      <a:pPr algn="ctr" fontAlgn="t"/>
                      <a:r>
                        <a:rPr lang="ru-RU" sz="1100" b="0" i="0" u="none" strike="noStrike">
                          <a:latin typeface="Times New Roman"/>
                        </a:rPr>
                        <a:t>19,90</a:t>
                      </a:r>
                    </a:p>
                  </a:txBody>
                  <a:tcPr marL="7620" marR="7620" marT="7620" marB="0"/>
                </a:tc>
                <a:tc>
                  <a:txBody>
                    <a:bodyPr/>
                    <a:lstStyle/>
                    <a:p>
                      <a:pPr algn="ctr" fontAlgn="t"/>
                      <a:r>
                        <a:rPr lang="ru-RU" sz="1100" b="0" i="0" u="none" strike="noStrike">
                          <a:latin typeface="Times New Roman"/>
                        </a:rPr>
                        <a:t>100,00</a:t>
                      </a:r>
                    </a:p>
                  </a:txBody>
                  <a:tcPr marL="7620" marR="7620" marT="7620" marB="0"/>
                </a:tc>
                <a:tc>
                  <a:txBody>
                    <a:bodyPr/>
                    <a:lstStyle/>
                    <a:p>
                      <a:pPr algn="ctr" fontAlgn="t"/>
                      <a:r>
                        <a:rPr lang="ru-RU" sz="1100" b="0" i="0" u="none" strike="noStrike">
                          <a:latin typeface="Times New Roman"/>
                        </a:rPr>
                        <a:t>85000,00</a:t>
                      </a:r>
                    </a:p>
                  </a:txBody>
                  <a:tcPr marL="7620" marR="7620" marT="7620" marB="0"/>
                </a:tc>
                <a:tc>
                  <a:txBody>
                    <a:bodyPr/>
                    <a:lstStyle/>
                    <a:p>
                      <a:pPr algn="ctr" fontAlgn="t"/>
                      <a:r>
                        <a:rPr lang="ru-RU" sz="1100" b="0" i="0" u="none" strike="noStrike" dirty="0">
                          <a:latin typeface="Times New Roman"/>
                        </a:rPr>
                        <a:t>85000,00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60%</a:t>
                      </a:r>
                    </a:p>
                  </a:txBody>
                  <a:tcPr/>
                </a:tc>
                <a:extLst>
                  <a:ext uri="{0D108BD9-81ED-4DB2-BD59-A6C34878D82A}">
                    <a16:rowId xmlns:a16="http://schemas.microsoft.com/office/drawing/2014/main" xmlns="" val="4115921296"/>
                  </a:ext>
                </a:extLst>
              </a:tr>
              <a:tr h="736035">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100" b="0" i="0" u="none" strike="noStrike" dirty="0">
                          <a:effectLst/>
                          <a:latin typeface="Times New Roman" panose="02020603050405020304" pitchFamily="18" charset="0"/>
                        </a:rPr>
                        <a:t>Доходы от оказания платных услуг</a:t>
                      </a:r>
                    </a:p>
                  </a:txBody>
                  <a:tcPr marL="9525" marR="9525" marT="9525" marB="0"/>
                </a:tc>
                <a:tc>
                  <a:txBody>
                    <a:bodyPr/>
                    <a:lstStyle/>
                    <a:p>
                      <a:pPr algn="ctr" fontAlgn="t"/>
                      <a:r>
                        <a:rPr lang="ru-RU" sz="1100" b="0" i="0" u="none" strike="noStrike" dirty="0">
                          <a:latin typeface="Times New Roman"/>
                        </a:rPr>
                        <a:t>1 528 081,24</a:t>
                      </a:r>
                    </a:p>
                  </a:txBody>
                  <a:tcPr marL="7620" marR="7620" marT="7620" marB="0"/>
                </a:tc>
                <a:tc>
                  <a:txBody>
                    <a:bodyPr/>
                    <a:lstStyle/>
                    <a:p>
                      <a:pPr algn="ctr" fontAlgn="t"/>
                      <a:r>
                        <a:rPr lang="ru-RU" sz="1100" b="0" i="0" u="none" strike="noStrike">
                          <a:latin typeface="Times New Roman"/>
                        </a:rPr>
                        <a:t>1735000,00</a:t>
                      </a:r>
                    </a:p>
                  </a:txBody>
                  <a:tcPr marL="7620" marR="7620" marT="7620" marB="0"/>
                </a:tc>
                <a:tc>
                  <a:txBody>
                    <a:bodyPr/>
                    <a:lstStyle/>
                    <a:p>
                      <a:pPr algn="ctr" fontAlgn="t"/>
                      <a:r>
                        <a:rPr lang="ru-RU" sz="1100" b="0" i="0" u="none" strike="noStrike">
                          <a:latin typeface="Times New Roman"/>
                        </a:rPr>
                        <a:t>1432000,00</a:t>
                      </a:r>
                    </a:p>
                  </a:txBody>
                  <a:tcPr marL="7620" marR="7620" marT="7620" marB="0"/>
                </a:tc>
                <a:tc>
                  <a:txBody>
                    <a:bodyPr/>
                    <a:lstStyle/>
                    <a:p>
                      <a:pPr algn="ctr" fontAlgn="t"/>
                      <a:r>
                        <a:rPr lang="ru-RU" sz="1100" b="0" i="0" u="none" strike="noStrike">
                          <a:latin typeface="Times New Roman"/>
                        </a:rPr>
                        <a:t>93,71</a:t>
                      </a:r>
                    </a:p>
                  </a:txBody>
                  <a:tcPr marL="7620" marR="7620" marT="7620" marB="0"/>
                </a:tc>
                <a:tc>
                  <a:txBody>
                    <a:bodyPr/>
                    <a:lstStyle/>
                    <a:p>
                      <a:pPr algn="ctr" fontAlgn="t"/>
                      <a:r>
                        <a:rPr lang="ru-RU" sz="1100" b="0" i="0" u="none" strike="noStrike">
                          <a:latin typeface="Times New Roman"/>
                        </a:rPr>
                        <a:t>82,54</a:t>
                      </a:r>
                    </a:p>
                  </a:txBody>
                  <a:tcPr marL="7620" marR="7620" marT="7620" marB="0"/>
                </a:tc>
                <a:tc>
                  <a:txBody>
                    <a:bodyPr/>
                    <a:lstStyle/>
                    <a:p>
                      <a:pPr algn="ctr" fontAlgn="t"/>
                      <a:r>
                        <a:rPr lang="ru-RU" sz="1100" b="0" i="0" u="none" strike="noStrike" dirty="0" smtClean="0">
                          <a:latin typeface="Times New Roman"/>
                        </a:rPr>
                        <a:t>1440000,00</a:t>
                      </a:r>
                      <a:endParaRPr lang="ru-RU" sz="1100" b="0" i="0" u="none" strike="noStrike" dirty="0">
                        <a:latin typeface="Times New Roman"/>
                      </a:endParaRPr>
                    </a:p>
                  </a:txBody>
                  <a:tcPr marL="7620" marR="7620" marT="7620" marB="0"/>
                </a:tc>
                <a:tc>
                  <a:txBody>
                    <a:bodyPr/>
                    <a:lstStyle/>
                    <a:p>
                      <a:pPr algn="ctr" fontAlgn="t"/>
                      <a:r>
                        <a:rPr lang="ru-RU" sz="1100" b="0" i="0" u="none" strike="noStrike" dirty="0" smtClean="0">
                          <a:latin typeface="Times New Roman"/>
                        </a:rPr>
                        <a:t>1445000,00</a:t>
                      </a:r>
                      <a:endParaRPr lang="ru-RU" sz="1100" b="0" i="0" u="none" strike="noStrike" dirty="0">
                        <a:latin typeface="Times New Roman"/>
                      </a:endParaRP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xmlns="" val="1492379717"/>
                  </a:ext>
                </a:extLst>
              </a:tr>
              <a:tr h="554603">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100" b="0" i="0" u="none" strike="noStrike" dirty="0">
                          <a:effectLst/>
                          <a:latin typeface="Times New Roman" panose="02020603050405020304" pitchFamily="18" charset="0"/>
                        </a:rPr>
                        <a:t>Доходы от продажи земельных участков</a:t>
                      </a:r>
                    </a:p>
                  </a:txBody>
                  <a:tcPr marL="9525" marR="9525" marT="9525" marB="0"/>
                </a:tc>
                <a:tc>
                  <a:txBody>
                    <a:bodyPr/>
                    <a:lstStyle/>
                    <a:p>
                      <a:pPr algn="ctr" fontAlgn="t"/>
                      <a:r>
                        <a:rPr lang="ru-RU" sz="1100" b="0" i="0" u="none" strike="noStrike" dirty="0">
                          <a:latin typeface="Times New Roman"/>
                        </a:rPr>
                        <a:t>5 619 818,71</a:t>
                      </a:r>
                    </a:p>
                  </a:txBody>
                  <a:tcPr marL="7620" marR="7620" marT="7620" marB="0"/>
                </a:tc>
                <a:tc>
                  <a:txBody>
                    <a:bodyPr/>
                    <a:lstStyle/>
                    <a:p>
                      <a:pPr algn="ctr" fontAlgn="t"/>
                      <a:r>
                        <a:rPr lang="ru-RU" sz="1100" b="0" i="0" u="none" strike="noStrike">
                          <a:latin typeface="Times New Roman"/>
                        </a:rPr>
                        <a:t>6060000,00</a:t>
                      </a:r>
                    </a:p>
                  </a:txBody>
                  <a:tcPr marL="7620" marR="7620" marT="7620" marB="0"/>
                </a:tc>
                <a:tc>
                  <a:txBody>
                    <a:bodyPr/>
                    <a:lstStyle/>
                    <a:p>
                      <a:pPr algn="ctr" fontAlgn="t"/>
                      <a:r>
                        <a:rPr lang="ru-RU" sz="1100" b="0" i="0" u="none" strike="noStrike">
                          <a:latin typeface="Times New Roman"/>
                        </a:rPr>
                        <a:t>400000,00</a:t>
                      </a:r>
                    </a:p>
                  </a:txBody>
                  <a:tcPr marL="7620" marR="7620" marT="7620" marB="0"/>
                </a:tc>
                <a:tc>
                  <a:txBody>
                    <a:bodyPr/>
                    <a:lstStyle/>
                    <a:p>
                      <a:pPr algn="ctr" fontAlgn="t"/>
                      <a:r>
                        <a:rPr lang="ru-RU" sz="1100" b="0" i="0" u="none" strike="noStrike">
                          <a:latin typeface="Times New Roman"/>
                        </a:rPr>
                        <a:t>7,12</a:t>
                      </a:r>
                    </a:p>
                  </a:txBody>
                  <a:tcPr marL="7620" marR="7620" marT="7620" marB="0"/>
                </a:tc>
                <a:tc>
                  <a:txBody>
                    <a:bodyPr/>
                    <a:lstStyle/>
                    <a:p>
                      <a:pPr algn="ctr" fontAlgn="t"/>
                      <a:r>
                        <a:rPr lang="ru-RU" sz="1100" b="0" i="0" u="none" strike="noStrike" dirty="0">
                          <a:latin typeface="Times New Roman"/>
                        </a:rPr>
                        <a:t>6,60</a:t>
                      </a:r>
                    </a:p>
                  </a:txBody>
                  <a:tcPr marL="7620" marR="7620" marT="7620" marB="0"/>
                </a:tc>
                <a:tc>
                  <a:txBody>
                    <a:bodyPr/>
                    <a:lstStyle/>
                    <a:p>
                      <a:pPr algn="ctr" fontAlgn="t"/>
                      <a:r>
                        <a:rPr lang="ru-RU" sz="1100" b="0" i="0" u="none" strike="noStrike">
                          <a:latin typeface="Times New Roman"/>
                        </a:rPr>
                        <a:t>400000,00</a:t>
                      </a:r>
                    </a:p>
                  </a:txBody>
                  <a:tcPr marL="7620" marR="7620" marT="7620" marB="0"/>
                </a:tc>
                <a:tc>
                  <a:txBody>
                    <a:bodyPr/>
                    <a:lstStyle/>
                    <a:p>
                      <a:pPr algn="ctr" fontAlgn="t"/>
                      <a:r>
                        <a:rPr lang="ru-RU" sz="1100" b="0" i="0" u="none" strike="noStrike" dirty="0">
                          <a:latin typeface="Times New Roman"/>
                        </a:rPr>
                        <a:t>400000,00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xmlns="" val="2183195311"/>
                  </a:ext>
                </a:extLst>
              </a:tr>
              <a:tr h="588496">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Доходы от реализации имущества</a:t>
                      </a:r>
                    </a:p>
                  </a:txBody>
                  <a:tcPr/>
                </a:tc>
                <a:tc>
                  <a:txBody>
                    <a:bodyPr/>
                    <a:lstStyle/>
                    <a:p>
                      <a:pPr algn="ctr" fontAlgn="t"/>
                      <a:r>
                        <a:rPr lang="ru-RU" sz="1100" b="0" i="0" u="none" strike="noStrike" dirty="0">
                          <a:latin typeface="Times New Roman"/>
                        </a:rPr>
                        <a:t>265 200,00</a:t>
                      </a:r>
                    </a:p>
                  </a:txBody>
                  <a:tcPr marL="7620" marR="7620" marT="7620" marB="0"/>
                </a:tc>
                <a:tc>
                  <a:txBody>
                    <a:bodyPr/>
                    <a:lstStyle/>
                    <a:p>
                      <a:pPr algn="ctr" fontAlgn="t"/>
                      <a:r>
                        <a:rPr lang="ru-RU" sz="1100" b="0" i="0" u="none" strike="noStrike">
                          <a:latin typeface="Times New Roman"/>
                        </a:rPr>
                        <a:t>300000,00</a:t>
                      </a:r>
                    </a:p>
                  </a:txBody>
                  <a:tcPr marL="7620" marR="7620" marT="7620" marB="0"/>
                </a:tc>
                <a:tc>
                  <a:txBody>
                    <a:bodyPr/>
                    <a:lstStyle/>
                    <a:p>
                      <a:pPr algn="ctr" fontAlgn="t"/>
                      <a:r>
                        <a:rPr lang="ru-RU" sz="1100" b="0" i="0" u="none" strike="noStrike">
                          <a:latin typeface="Times New Roman"/>
                        </a:rPr>
                        <a:t>300000,00</a:t>
                      </a:r>
                    </a:p>
                  </a:txBody>
                  <a:tcPr marL="7620" marR="7620" marT="7620" marB="0"/>
                </a:tc>
                <a:tc>
                  <a:txBody>
                    <a:bodyPr/>
                    <a:lstStyle/>
                    <a:p>
                      <a:pPr algn="ctr" fontAlgn="t"/>
                      <a:r>
                        <a:rPr lang="ru-RU" sz="1100" b="0" i="0" u="none" strike="noStrike">
                          <a:latin typeface="Times New Roman"/>
                        </a:rPr>
                        <a:t>113,12</a:t>
                      </a:r>
                    </a:p>
                  </a:txBody>
                  <a:tcPr marL="7620" marR="7620" marT="7620" marB="0"/>
                </a:tc>
                <a:tc>
                  <a:txBody>
                    <a:bodyPr/>
                    <a:lstStyle/>
                    <a:p>
                      <a:pPr algn="ctr" fontAlgn="t"/>
                      <a:r>
                        <a:rPr lang="ru-RU" sz="1100" b="0" i="0" u="none" strike="noStrike" dirty="0">
                          <a:latin typeface="Times New Roman"/>
                        </a:rPr>
                        <a:t>100,00</a:t>
                      </a:r>
                    </a:p>
                  </a:txBody>
                  <a:tcPr marL="7620" marR="7620" marT="7620" marB="0"/>
                </a:tc>
                <a:tc>
                  <a:txBody>
                    <a:bodyPr/>
                    <a:lstStyle/>
                    <a:p>
                      <a:pPr algn="ctr" fontAlgn="t"/>
                      <a:r>
                        <a:rPr lang="ru-RU" sz="1100" b="0" i="0" u="none" strike="noStrike">
                          <a:latin typeface="Times New Roman"/>
                        </a:rPr>
                        <a:t>300000,00</a:t>
                      </a:r>
                    </a:p>
                  </a:txBody>
                  <a:tcPr marL="7620" marR="7620" marT="7620" marB="0"/>
                </a:tc>
                <a:tc>
                  <a:txBody>
                    <a:bodyPr/>
                    <a:lstStyle/>
                    <a:p>
                      <a:pPr algn="ctr" fontAlgn="t"/>
                      <a:r>
                        <a:rPr lang="ru-RU" sz="1100" b="0" i="0" u="none" strike="noStrike" dirty="0">
                          <a:latin typeface="Times New Roman"/>
                        </a:rPr>
                        <a:t>300000,00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xmlns="" val="1772631179"/>
                  </a:ext>
                </a:extLst>
              </a:tr>
              <a:tr h="588496">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Штрафы, санкции, возмещение ущерба</a:t>
                      </a:r>
                    </a:p>
                  </a:txBody>
                  <a:tcPr/>
                </a:tc>
                <a:tc>
                  <a:txBody>
                    <a:bodyPr/>
                    <a:lstStyle/>
                    <a:p>
                      <a:pPr algn="ctr" fontAlgn="t"/>
                      <a:r>
                        <a:rPr lang="ru-RU" sz="1100" b="0" i="0" u="none" strike="noStrike" dirty="0">
                          <a:latin typeface="Times New Roman"/>
                        </a:rPr>
                        <a:t>1 063 611,62</a:t>
                      </a:r>
                    </a:p>
                  </a:txBody>
                  <a:tcPr marL="7620" marR="7620" marT="7620" marB="0"/>
                </a:tc>
                <a:tc>
                  <a:txBody>
                    <a:bodyPr/>
                    <a:lstStyle/>
                    <a:p>
                      <a:pPr algn="ctr" fontAlgn="t"/>
                      <a:r>
                        <a:rPr lang="ru-RU" sz="1100" b="0" i="0" u="none" strike="noStrike">
                          <a:latin typeface="Times New Roman"/>
                        </a:rPr>
                        <a:t>1291000,00</a:t>
                      </a:r>
                    </a:p>
                  </a:txBody>
                  <a:tcPr marL="7620" marR="7620" marT="7620" marB="0"/>
                </a:tc>
                <a:tc>
                  <a:txBody>
                    <a:bodyPr/>
                    <a:lstStyle/>
                    <a:p>
                      <a:pPr algn="ctr" fontAlgn="t"/>
                      <a:r>
                        <a:rPr lang="ru-RU" sz="1100" b="0" i="0" u="none" strike="noStrike">
                          <a:latin typeface="Times New Roman"/>
                        </a:rPr>
                        <a:t>556000,00</a:t>
                      </a:r>
                    </a:p>
                  </a:txBody>
                  <a:tcPr marL="7620" marR="7620" marT="7620" marB="0"/>
                </a:tc>
                <a:tc>
                  <a:txBody>
                    <a:bodyPr/>
                    <a:lstStyle/>
                    <a:p>
                      <a:pPr algn="ctr" fontAlgn="t"/>
                      <a:r>
                        <a:rPr lang="ru-RU" sz="1100" b="0" i="0" u="none" strike="noStrike">
                          <a:latin typeface="Times New Roman"/>
                        </a:rPr>
                        <a:t>52,27</a:t>
                      </a:r>
                    </a:p>
                  </a:txBody>
                  <a:tcPr marL="7620" marR="7620" marT="7620" marB="0"/>
                </a:tc>
                <a:tc>
                  <a:txBody>
                    <a:bodyPr/>
                    <a:lstStyle/>
                    <a:p>
                      <a:pPr algn="ctr" fontAlgn="t"/>
                      <a:r>
                        <a:rPr lang="ru-RU" sz="1100" b="0" i="0" u="none" strike="noStrike">
                          <a:latin typeface="Times New Roman"/>
                        </a:rPr>
                        <a:t>43,07</a:t>
                      </a:r>
                    </a:p>
                  </a:txBody>
                  <a:tcPr marL="7620" marR="7620" marT="7620" marB="0"/>
                </a:tc>
                <a:tc>
                  <a:txBody>
                    <a:bodyPr/>
                    <a:lstStyle/>
                    <a:p>
                      <a:pPr algn="ctr" fontAlgn="t"/>
                      <a:r>
                        <a:rPr lang="ru-RU" sz="1100" b="0" i="0" u="none" strike="noStrike">
                          <a:latin typeface="Times New Roman"/>
                        </a:rPr>
                        <a:t>556000,00</a:t>
                      </a:r>
                    </a:p>
                  </a:txBody>
                  <a:tcPr marL="7620" marR="7620" marT="7620" marB="0"/>
                </a:tc>
                <a:tc>
                  <a:txBody>
                    <a:bodyPr/>
                    <a:lstStyle/>
                    <a:p>
                      <a:pPr algn="ctr" fontAlgn="t"/>
                      <a:r>
                        <a:rPr lang="ru-RU" sz="1100" b="0" i="0" u="none" strike="noStrike" dirty="0">
                          <a:latin typeface="Times New Roman"/>
                        </a:rPr>
                        <a:t>556000,00</a:t>
                      </a:r>
                    </a:p>
                  </a:txBody>
                  <a:tcPr marL="7620" marR="7620" marT="7620" marB="0"/>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xmlns="" val="3067836965"/>
                  </a:ext>
                </a:extLst>
              </a:tr>
              <a:tr h="334265">
                <a:tc>
                  <a:txBody>
                    <a:bodyPr/>
                    <a:lstStyle/>
                    <a:p>
                      <a:pPr algn="ctr"/>
                      <a:r>
                        <a:rPr lang="ru-RU" sz="1100" b="1" dirty="0">
                          <a:latin typeface="Times New Roman" panose="02020603050405020304" pitchFamily="18" charset="0"/>
                          <a:cs typeface="Times New Roman" panose="02020603050405020304" pitchFamily="18" charset="0"/>
                        </a:rPr>
                        <a:t>ИТОГО:</a:t>
                      </a:r>
                    </a:p>
                  </a:txBody>
                  <a:tcPr/>
                </a:tc>
                <a:tc>
                  <a:txBody>
                    <a:bodyPr/>
                    <a:lstStyle/>
                    <a:p>
                      <a:pPr algn="just"/>
                      <a:endParaRPr lang="ru-RU" sz="1100" b="1" dirty="0">
                        <a:latin typeface="Times New Roman" panose="02020603050405020304" pitchFamily="18" charset="0"/>
                        <a:cs typeface="Times New Roman" panose="02020603050405020304" pitchFamily="18" charset="0"/>
                      </a:endParaRPr>
                    </a:p>
                  </a:txBody>
                  <a:tcPr/>
                </a:tc>
                <a:tc>
                  <a:txBody>
                    <a:bodyPr/>
                    <a:lstStyle/>
                    <a:p>
                      <a:pPr algn="ctr" fontAlgn="t"/>
                      <a:r>
                        <a:rPr lang="ru-RU" sz="1100" b="1" i="0" u="none" strike="noStrike" dirty="0">
                          <a:latin typeface="Times New Roman"/>
                        </a:rPr>
                        <a:t>26712020,03</a:t>
                      </a:r>
                    </a:p>
                  </a:txBody>
                  <a:tcPr marL="7620" marR="7620" marT="7620" marB="0"/>
                </a:tc>
                <a:tc>
                  <a:txBody>
                    <a:bodyPr/>
                    <a:lstStyle/>
                    <a:p>
                      <a:pPr algn="ctr" fontAlgn="t"/>
                      <a:r>
                        <a:rPr lang="ru-RU" sz="1100" b="1" i="0" u="none" strike="noStrike">
                          <a:latin typeface="Times New Roman"/>
                        </a:rPr>
                        <a:t>26968000,00</a:t>
                      </a:r>
                    </a:p>
                  </a:txBody>
                  <a:tcPr marL="7620" marR="7620" marT="7620" marB="0"/>
                </a:tc>
                <a:tc>
                  <a:txBody>
                    <a:bodyPr/>
                    <a:lstStyle/>
                    <a:p>
                      <a:pPr algn="ctr" fontAlgn="t"/>
                      <a:r>
                        <a:rPr lang="ru-RU" sz="1100" b="1" i="0" u="none" strike="noStrike">
                          <a:latin typeface="Times New Roman"/>
                        </a:rPr>
                        <a:t>17951000,00</a:t>
                      </a:r>
                    </a:p>
                  </a:txBody>
                  <a:tcPr marL="7620" marR="7620" marT="7620" marB="0"/>
                </a:tc>
                <a:tc>
                  <a:txBody>
                    <a:bodyPr/>
                    <a:lstStyle/>
                    <a:p>
                      <a:pPr algn="ctr" fontAlgn="t"/>
                      <a:r>
                        <a:rPr lang="ru-RU" sz="1100" b="1" i="0" u="none" strike="noStrike">
                          <a:latin typeface="Times New Roman"/>
                        </a:rPr>
                        <a:t>67,20</a:t>
                      </a:r>
                    </a:p>
                  </a:txBody>
                  <a:tcPr marL="7620" marR="7620" marT="7620" marB="0"/>
                </a:tc>
                <a:tc>
                  <a:txBody>
                    <a:bodyPr/>
                    <a:lstStyle/>
                    <a:p>
                      <a:pPr algn="ctr" fontAlgn="t"/>
                      <a:r>
                        <a:rPr lang="ru-RU" sz="1100" b="1" i="0" u="none" strike="noStrike">
                          <a:latin typeface="Times New Roman"/>
                        </a:rPr>
                        <a:t>66,56</a:t>
                      </a:r>
                    </a:p>
                  </a:txBody>
                  <a:tcPr marL="7620" marR="7620" marT="7620" marB="0"/>
                </a:tc>
                <a:tc>
                  <a:txBody>
                    <a:bodyPr/>
                    <a:lstStyle/>
                    <a:p>
                      <a:pPr algn="ctr" fontAlgn="t"/>
                      <a:r>
                        <a:rPr lang="ru-RU" sz="1100" b="1" i="0" u="none" strike="noStrike" dirty="0" smtClean="0">
                          <a:latin typeface="Times New Roman"/>
                        </a:rPr>
                        <a:t>17959000,00</a:t>
                      </a:r>
                      <a:endParaRPr lang="ru-RU" sz="1100" b="1" i="0" u="none" strike="noStrike" dirty="0">
                        <a:latin typeface="Times New Roman"/>
                      </a:endParaRPr>
                    </a:p>
                  </a:txBody>
                  <a:tcPr marL="7620" marR="7620" marT="7620" marB="0"/>
                </a:tc>
                <a:tc>
                  <a:txBody>
                    <a:bodyPr/>
                    <a:lstStyle/>
                    <a:p>
                      <a:pPr algn="ctr" fontAlgn="t"/>
                      <a:r>
                        <a:rPr lang="ru-RU" sz="1100" b="1" i="0" u="none" strike="noStrike" dirty="0" smtClean="0">
                          <a:latin typeface="Times New Roman"/>
                        </a:rPr>
                        <a:t>17964000,00</a:t>
                      </a:r>
                      <a:endParaRPr lang="ru-RU" sz="1100" b="1" i="0" u="none" strike="noStrike" dirty="0">
                        <a:latin typeface="Times New Roman"/>
                      </a:endParaRPr>
                    </a:p>
                  </a:txBody>
                  <a:tcPr marL="7620" marR="7620" marT="7620" marB="0"/>
                </a:tc>
                <a:tc>
                  <a:txBody>
                    <a:bodyPr/>
                    <a:lstStyle/>
                    <a:p>
                      <a:pPr algn="ctr"/>
                      <a:endParaRPr lang="ru-RU" sz="11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376838704"/>
                  </a:ext>
                </a:extLst>
              </a:tr>
            </a:tbl>
          </a:graphicData>
        </a:graphic>
      </p:graphicFrame>
      <p:pic>
        <p:nvPicPr>
          <p:cNvPr id="6" name="Picture 2" descr="Аренда земли в Ленинградской области от собственника"/>
          <p:cNvPicPr>
            <a:picLocks noChangeAspect="1" noChangeArrowheads="1"/>
          </p:cNvPicPr>
          <p:nvPr/>
        </p:nvPicPr>
        <p:blipFill>
          <a:blip r:embed="rId3" cstate="print"/>
          <a:srcRect/>
          <a:stretch>
            <a:fillRect/>
          </a:stretch>
        </p:blipFill>
        <p:spPr bwMode="auto">
          <a:xfrm>
            <a:off x="233214" y="1455738"/>
            <a:ext cx="1086628" cy="700867"/>
          </a:xfrm>
          <a:prstGeom prst="rect">
            <a:avLst/>
          </a:prstGeom>
          <a:noFill/>
        </p:spPr>
      </p:pic>
      <p:pic>
        <p:nvPicPr>
          <p:cNvPr id="7" name="Picture 10" descr="Муниципальное имущество Нижнего Новгорода, выставленное на торги прав аренды  в апреле | Деловой квартал DK.RU — новости Нижнего Новгорода"/>
          <p:cNvPicPr>
            <a:picLocks noChangeAspect="1" noChangeArrowheads="1"/>
          </p:cNvPicPr>
          <p:nvPr/>
        </p:nvPicPr>
        <p:blipFill>
          <a:blip r:embed="rId4" cstate="print"/>
          <a:srcRect/>
          <a:stretch>
            <a:fillRect/>
          </a:stretch>
        </p:blipFill>
        <p:spPr bwMode="auto">
          <a:xfrm>
            <a:off x="241840" y="2242868"/>
            <a:ext cx="1086628" cy="560717"/>
          </a:xfrm>
          <a:prstGeom prst="rect">
            <a:avLst/>
          </a:prstGeom>
          <a:noFill/>
        </p:spPr>
      </p:pic>
      <p:pic>
        <p:nvPicPr>
          <p:cNvPr id="8" name="Picture 12" descr="Примерно половина ведущих здоровый образ жизни людей заботятся об экологии  - Экология производства | Новости экологии"/>
          <p:cNvPicPr>
            <a:picLocks noChangeAspect="1" noChangeArrowheads="1"/>
          </p:cNvPicPr>
          <p:nvPr/>
        </p:nvPicPr>
        <p:blipFill>
          <a:blip r:embed="rId5" cstate="print"/>
          <a:srcRect/>
          <a:stretch>
            <a:fillRect/>
          </a:stretch>
        </p:blipFill>
        <p:spPr bwMode="auto">
          <a:xfrm>
            <a:off x="233214" y="2881223"/>
            <a:ext cx="1026244" cy="698739"/>
          </a:xfrm>
          <a:prstGeom prst="rect">
            <a:avLst/>
          </a:prstGeom>
          <a:noFill/>
        </p:spPr>
      </p:pic>
      <p:pic>
        <p:nvPicPr>
          <p:cNvPr id="9" name="Picture 20" descr="Сайт детского сада - ПЛАТНЫЕ УСЛУГИ"/>
          <p:cNvPicPr>
            <a:picLocks noChangeAspect="1" noChangeArrowheads="1"/>
          </p:cNvPicPr>
          <p:nvPr/>
        </p:nvPicPr>
        <p:blipFill>
          <a:blip r:embed="rId6" cstate="print"/>
          <a:srcRect b="5041"/>
          <a:stretch>
            <a:fillRect/>
          </a:stretch>
        </p:blipFill>
        <p:spPr bwMode="auto">
          <a:xfrm>
            <a:off x="233214" y="3714361"/>
            <a:ext cx="1043496" cy="659232"/>
          </a:xfrm>
          <a:prstGeom prst="rect">
            <a:avLst/>
          </a:prstGeom>
          <a:noFill/>
        </p:spPr>
      </p:pic>
      <p:pic>
        <p:nvPicPr>
          <p:cNvPr id="10" name="Picture 22" descr="Виды договоров при оформлении земельных отношений - NID"/>
          <p:cNvPicPr>
            <a:picLocks noChangeAspect="1" noChangeArrowheads="1"/>
          </p:cNvPicPr>
          <p:nvPr/>
        </p:nvPicPr>
        <p:blipFill>
          <a:blip r:embed="rId7" cstate="print"/>
          <a:srcRect/>
          <a:stretch>
            <a:fillRect/>
          </a:stretch>
        </p:blipFill>
        <p:spPr bwMode="auto">
          <a:xfrm>
            <a:off x="233214" y="4452638"/>
            <a:ext cx="1078001" cy="490298"/>
          </a:xfrm>
          <a:prstGeom prst="rect">
            <a:avLst/>
          </a:prstGeom>
          <a:noFill/>
        </p:spPr>
      </p:pic>
      <p:pic>
        <p:nvPicPr>
          <p:cNvPr id="11" name="Picture 24" descr="Услуги юриста при покупки или продажи недвижимости"/>
          <p:cNvPicPr>
            <a:picLocks noChangeAspect="1" noChangeArrowheads="1"/>
          </p:cNvPicPr>
          <p:nvPr/>
        </p:nvPicPr>
        <p:blipFill>
          <a:blip r:embed="rId8" cstate="print"/>
          <a:srcRect/>
          <a:stretch>
            <a:fillRect/>
          </a:stretch>
        </p:blipFill>
        <p:spPr bwMode="auto">
          <a:xfrm>
            <a:off x="241839" y="5063706"/>
            <a:ext cx="1060750" cy="483079"/>
          </a:xfrm>
          <a:prstGeom prst="rect">
            <a:avLst/>
          </a:prstGeom>
          <a:noFill/>
        </p:spPr>
      </p:pic>
      <p:pic>
        <p:nvPicPr>
          <p:cNvPr id="12" name="Picture 26" descr="Административные штрафы для клиник: за что, какие, сколько — полный список"/>
          <p:cNvPicPr>
            <a:picLocks noChangeAspect="1" noChangeArrowheads="1"/>
          </p:cNvPicPr>
          <p:nvPr/>
        </p:nvPicPr>
        <p:blipFill>
          <a:blip r:embed="rId9" cstate="print"/>
          <a:srcRect/>
          <a:stretch>
            <a:fillRect/>
          </a:stretch>
        </p:blipFill>
        <p:spPr bwMode="auto">
          <a:xfrm>
            <a:off x="241840" y="5607169"/>
            <a:ext cx="1052123" cy="54346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1" y="0"/>
            <a:ext cx="12191999" cy="6858000"/>
          </a:xfrm>
          <a:prstGeom prst="rect">
            <a:avLst/>
          </a:prstGeom>
          <a:noFill/>
        </p:spPr>
      </p:pic>
      <p:graphicFrame>
        <p:nvGraphicFramePr>
          <p:cNvPr id="3" name="Диаграмма 2">
            <a:extLst>
              <a:ext uri="{FF2B5EF4-FFF2-40B4-BE49-F238E27FC236}">
                <a16:creationId xmlns:a16="http://schemas.microsoft.com/office/drawing/2014/main" xmlns="" id="{83A1A695-23EB-8486-E86E-196025053385}"/>
              </a:ext>
            </a:extLst>
          </p:cNvPr>
          <p:cNvGraphicFramePr/>
          <p:nvPr>
            <p:extLst>
              <p:ext uri="{D42A27DB-BD31-4B8C-83A1-F6EECF244321}">
                <p14:modId xmlns:p14="http://schemas.microsoft.com/office/powerpoint/2010/main" xmlns="" val="1795172169"/>
              </p:ext>
            </p:extLst>
          </p:nvPr>
        </p:nvGraphicFramePr>
        <p:xfrm>
          <a:off x="176439" y="274510"/>
          <a:ext cx="5181835" cy="4605498"/>
        </p:xfrm>
        <a:graphic>
          <a:graphicData uri="http://schemas.openxmlformats.org/drawingml/2006/chart">
            <c:chart xmlns:c="http://schemas.openxmlformats.org/drawingml/2006/chart" xmlns:r="http://schemas.openxmlformats.org/officeDocument/2006/relationships" r:id="rId3"/>
          </a:graphicData>
        </a:graphic>
      </p:graphicFrame>
      <p:sp>
        <p:nvSpPr>
          <p:cNvPr id="4" name="Прямоугольник: усеченные верхние углы 4">
            <a:extLst>
              <a:ext uri="{FF2B5EF4-FFF2-40B4-BE49-F238E27FC236}">
                <a16:creationId xmlns:a16="http://schemas.microsoft.com/office/drawing/2014/main" xmlns="" id="{CAC04682-83D6-9116-C2A5-0829C901E41A}"/>
              </a:ext>
            </a:extLst>
          </p:cNvPr>
          <p:cNvSpPr/>
          <p:nvPr/>
        </p:nvSpPr>
        <p:spPr>
          <a:xfrm>
            <a:off x="5691737" y="314785"/>
            <a:ext cx="5107807" cy="331595"/>
          </a:xfrm>
          <a:prstGeom prst="snip2SameRect">
            <a:avLst/>
          </a:prstGeom>
          <a:solidFill>
            <a:srgbClr val="FFFF00">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Доля поступлений в общем объеме неналоговых доходов.</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5" name="Диаграмма 4">
            <a:extLst>
              <a:ext uri="{FF2B5EF4-FFF2-40B4-BE49-F238E27FC236}">
                <a16:creationId xmlns:a16="http://schemas.microsoft.com/office/drawing/2014/main" xmlns="" id="{95E7CE3A-D3C4-FDF4-C683-79239EE34A7D}"/>
              </a:ext>
            </a:extLst>
          </p:cNvPr>
          <p:cNvGraphicFramePr/>
          <p:nvPr>
            <p:extLst>
              <p:ext uri="{D42A27DB-BD31-4B8C-83A1-F6EECF244321}">
                <p14:modId xmlns:p14="http://schemas.microsoft.com/office/powerpoint/2010/main" xmlns="" val="2117191537"/>
              </p:ext>
            </p:extLst>
          </p:nvPr>
        </p:nvGraphicFramePr>
        <p:xfrm>
          <a:off x="5691737" y="679149"/>
          <a:ext cx="4937759" cy="32229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Диаграмма 5">
            <a:extLst>
              <a:ext uri="{FF2B5EF4-FFF2-40B4-BE49-F238E27FC236}">
                <a16:creationId xmlns:a16="http://schemas.microsoft.com/office/drawing/2014/main" xmlns="" id="{F8C4D371-A4C3-D8FF-B9E0-41FC09675F2E}"/>
              </a:ext>
            </a:extLst>
          </p:cNvPr>
          <p:cNvGraphicFramePr/>
          <p:nvPr>
            <p:extLst>
              <p:ext uri="{D42A27DB-BD31-4B8C-83A1-F6EECF244321}">
                <p14:modId xmlns:p14="http://schemas.microsoft.com/office/powerpoint/2010/main" xmlns="" val="1634669096"/>
              </p:ext>
            </p:extLst>
          </p:nvPr>
        </p:nvGraphicFramePr>
        <p:xfrm>
          <a:off x="3579795" y="3758317"/>
          <a:ext cx="4416392" cy="287295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Диаграмма 6">
            <a:extLst>
              <a:ext uri="{FF2B5EF4-FFF2-40B4-BE49-F238E27FC236}">
                <a16:creationId xmlns:a16="http://schemas.microsoft.com/office/drawing/2014/main" xmlns="" id="{A512DF12-0039-10B5-3652-70DB81918271}"/>
              </a:ext>
            </a:extLst>
          </p:cNvPr>
          <p:cNvGraphicFramePr/>
          <p:nvPr>
            <p:extLst>
              <p:ext uri="{D42A27DB-BD31-4B8C-83A1-F6EECF244321}">
                <p14:modId xmlns:p14="http://schemas.microsoft.com/office/powerpoint/2010/main" xmlns="" val="1200439324"/>
              </p:ext>
            </p:extLst>
          </p:nvPr>
        </p:nvGraphicFramePr>
        <p:xfrm>
          <a:off x="7443717" y="3742801"/>
          <a:ext cx="4295434" cy="2872951"/>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усеченные верхние углы 4">
            <a:extLst>
              <a:ext uri="{FF2B5EF4-FFF2-40B4-BE49-F238E27FC236}">
                <a16:creationId xmlns:a16="http://schemas.microsoft.com/office/drawing/2014/main" xmlns="" id="{E4B48E47-C802-0F57-ABDE-D2E360394F74}"/>
              </a:ext>
            </a:extLst>
          </p:cNvPr>
          <p:cNvSpPr/>
          <p:nvPr/>
        </p:nvSpPr>
        <p:spPr>
          <a:xfrm>
            <a:off x="2617011" y="104633"/>
            <a:ext cx="6957977" cy="331595"/>
          </a:xfrm>
          <a:prstGeom prst="snip2SameRect">
            <a:avLst/>
          </a:prstGeom>
          <a:solidFill>
            <a:srgbClr val="FFFF00">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0000CC"/>
                </a:solidFill>
                <a:latin typeface="Times New Roman" panose="02020603050405020304" pitchFamily="18" charset="0"/>
                <a:cs typeface="Times New Roman" panose="02020603050405020304" pitchFamily="18" charset="0"/>
              </a:rPr>
              <a:t>Безвозмездные поступления</a:t>
            </a:r>
          </a:p>
        </p:txBody>
      </p:sp>
      <p:sp>
        <p:nvSpPr>
          <p:cNvPr id="4" name="TextBox 3">
            <a:extLst>
              <a:ext uri="{FF2B5EF4-FFF2-40B4-BE49-F238E27FC236}">
                <a16:creationId xmlns:a16="http://schemas.microsoft.com/office/drawing/2014/main" xmlns="" id="{9CB86FF7-75B9-7A0D-F348-0C5AAF437794}"/>
              </a:ext>
            </a:extLst>
          </p:cNvPr>
          <p:cNvSpPr txBox="1"/>
          <p:nvPr/>
        </p:nvSpPr>
        <p:spPr>
          <a:xfrm>
            <a:off x="343950" y="519820"/>
            <a:ext cx="11509696" cy="430887"/>
          </a:xfrm>
          <a:prstGeom prst="rect">
            <a:avLst/>
          </a:prstGeom>
          <a:noFill/>
        </p:spPr>
        <p:txBody>
          <a:bodyPr wrap="square">
            <a:spAutoFit/>
          </a:bodyPr>
          <a:lstStyle/>
          <a:p>
            <a:pPr algn="just"/>
            <a:r>
              <a:rPr lang="ru-RU" sz="1100" b="1"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rPr>
              <a:t>Безвозмездные поступления </a:t>
            </a:r>
            <a:r>
              <a:rPr lang="ru-RU" sz="1100" b="0" i="0" u="none" strike="noStrike" baseline="0" dirty="0">
                <a:solidFill>
                  <a:srgbClr val="000000"/>
                </a:solidFill>
                <a:latin typeface="Times New Roman" panose="02020603050405020304" pitchFamily="18" charset="0"/>
                <a:cs typeface="Times New Roman" panose="02020603050405020304" pitchFamily="18" charset="0"/>
              </a:rPr>
              <a:t>– средства, безвозмездно поступающие в бюджет из другого бюджета в форме дотаций, субсидий, субвенций, иных межбюджетных трансфертов, а так же от физических и юридических лиц.</a:t>
            </a:r>
            <a:endParaRPr lang="ru-RU" sz="1100" dirty="0">
              <a:latin typeface="Times New Roman" panose="02020603050405020304" pitchFamily="18" charset="0"/>
              <a:cs typeface="Times New Roman" panose="02020603050405020304" pitchFamily="18" charset="0"/>
            </a:endParaRPr>
          </a:p>
        </p:txBody>
      </p:sp>
      <p:graphicFrame>
        <p:nvGraphicFramePr>
          <p:cNvPr id="5" name="Таблица 6">
            <a:extLst>
              <a:ext uri="{FF2B5EF4-FFF2-40B4-BE49-F238E27FC236}">
                <a16:creationId xmlns:a16="http://schemas.microsoft.com/office/drawing/2014/main" xmlns="" id="{7FBB2080-F295-16AE-524B-5720D00F2328}"/>
              </a:ext>
            </a:extLst>
          </p:cNvPr>
          <p:cNvGraphicFramePr>
            <a:graphicFrameLocks noGrp="1"/>
          </p:cNvGraphicFramePr>
          <p:nvPr>
            <p:extLst>
              <p:ext uri="{D42A27DB-BD31-4B8C-83A1-F6EECF244321}">
                <p14:modId xmlns:p14="http://schemas.microsoft.com/office/powerpoint/2010/main" xmlns="" val="3422679357"/>
              </p:ext>
            </p:extLst>
          </p:nvPr>
        </p:nvGraphicFramePr>
        <p:xfrm>
          <a:off x="187352" y="956048"/>
          <a:ext cx="11509696" cy="1667620"/>
        </p:xfrm>
        <a:graphic>
          <a:graphicData uri="http://schemas.openxmlformats.org/drawingml/2006/table">
            <a:tbl>
              <a:tblPr firstRow="1" bandRow="1">
                <a:tableStyleId>{22838BEF-8BB2-4498-84A7-C5851F593DF1}</a:tableStyleId>
              </a:tblPr>
              <a:tblGrid>
                <a:gridCol w="2017243">
                  <a:extLst>
                    <a:ext uri="{9D8B030D-6E8A-4147-A177-3AD203B41FA5}">
                      <a16:colId xmlns:a16="http://schemas.microsoft.com/office/drawing/2014/main" xmlns="" val="3448297871"/>
                    </a:ext>
                  </a:extLst>
                </a:gridCol>
                <a:gridCol w="1545374">
                  <a:extLst>
                    <a:ext uri="{9D8B030D-6E8A-4147-A177-3AD203B41FA5}">
                      <a16:colId xmlns:a16="http://schemas.microsoft.com/office/drawing/2014/main" xmlns="" val="1865636448"/>
                    </a:ext>
                  </a:extLst>
                </a:gridCol>
                <a:gridCol w="1148919">
                  <a:extLst>
                    <a:ext uri="{9D8B030D-6E8A-4147-A177-3AD203B41FA5}">
                      <a16:colId xmlns:a16="http://schemas.microsoft.com/office/drawing/2014/main" xmlns="" val="2854175519"/>
                    </a:ext>
                  </a:extLst>
                </a:gridCol>
                <a:gridCol w="1302083">
                  <a:extLst>
                    <a:ext uri="{9D8B030D-6E8A-4147-A177-3AD203B41FA5}">
                      <a16:colId xmlns:a16="http://schemas.microsoft.com/office/drawing/2014/main" xmlns="" val="2174965571"/>
                    </a:ext>
                  </a:extLst>
                </a:gridCol>
                <a:gridCol w="1306734">
                  <a:extLst>
                    <a:ext uri="{9D8B030D-6E8A-4147-A177-3AD203B41FA5}">
                      <a16:colId xmlns:a16="http://schemas.microsoft.com/office/drawing/2014/main" xmlns="" val="19664591"/>
                    </a:ext>
                  </a:extLst>
                </a:gridCol>
                <a:gridCol w="1193533">
                  <a:extLst>
                    <a:ext uri="{9D8B030D-6E8A-4147-A177-3AD203B41FA5}">
                      <a16:colId xmlns:a16="http://schemas.microsoft.com/office/drawing/2014/main" xmlns="" val="1520574171"/>
                    </a:ext>
                  </a:extLst>
                </a:gridCol>
                <a:gridCol w="1414914">
                  <a:extLst>
                    <a:ext uri="{9D8B030D-6E8A-4147-A177-3AD203B41FA5}">
                      <a16:colId xmlns:a16="http://schemas.microsoft.com/office/drawing/2014/main" xmlns="" val="3267095644"/>
                    </a:ext>
                  </a:extLst>
                </a:gridCol>
                <a:gridCol w="1580896">
                  <a:extLst>
                    <a:ext uri="{9D8B030D-6E8A-4147-A177-3AD203B41FA5}">
                      <a16:colId xmlns:a16="http://schemas.microsoft.com/office/drawing/2014/main" xmlns="" val="1093503490"/>
                    </a:ext>
                  </a:extLst>
                </a:gridCol>
              </a:tblGrid>
              <a:tr h="266360">
                <a:tc>
                  <a:txBody>
                    <a:bodyPr/>
                    <a:lstStyle/>
                    <a:p>
                      <a:pPr algn="ctr"/>
                      <a:r>
                        <a:rPr lang="ru-RU" sz="11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2022г </a:t>
                      </a:r>
                      <a:r>
                        <a:rPr lang="ru-RU" sz="1100" dirty="0">
                          <a:latin typeface="Times New Roman" panose="02020603050405020304" pitchFamily="18" charset="0"/>
                          <a:cs typeface="Times New Roman" panose="02020603050405020304" pitchFamily="18" charset="0"/>
                        </a:rPr>
                        <a:t>(отчет)</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2023г </a:t>
                      </a:r>
                      <a:r>
                        <a:rPr lang="ru-RU" sz="11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(план)</a:t>
                      </a:r>
                    </a:p>
                  </a:txBody>
                  <a:tcPr/>
                </a:tc>
                <a:tc>
                  <a:txBody>
                    <a:bodyPr/>
                    <a:lstStyle/>
                    <a:p>
                      <a:pPr algn="ct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к </a:t>
                      </a:r>
                      <a:r>
                        <a:rPr lang="ru-RU" sz="1100" dirty="0" smtClean="0">
                          <a:latin typeface="Times New Roman" panose="02020603050405020304" pitchFamily="18" charset="0"/>
                          <a:cs typeface="Times New Roman" panose="02020603050405020304" pitchFamily="18" charset="0"/>
                        </a:rPr>
                        <a:t>2022г</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a:t>
                      </a: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к </a:t>
                      </a:r>
                      <a:r>
                        <a:rPr lang="ru-RU" sz="1100" dirty="0" smtClean="0">
                          <a:latin typeface="Times New Roman" panose="02020603050405020304" pitchFamily="18" charset="0"/>
                          <a:cs typeface="Times New Roman" panose="02020603050405020304" pitchFamily="18" charset="0"/>
                        </a:rPr>
                        <a:t>2023г</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2025г </a:t>
                      </a:r>
                      <a:r>
                        <a:rPr lang="ru-RU" sz="11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2026г </a:t>
                      </a:r>
                      <a:r>
                        <a:rPr lang="ru-RU" sz="11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xmlns="" val="1535082943"/>
                  </a:ext>
                </a:extLst>
              </a:tr>
              <a:tr h="313094">
                <a:tc>
                  <a:txBody>
                    <a:bodyPr/>
                    <a:lstStyle/>
                    <a:p>
                      <a:pPr algn="just"/>
                      <a:r>
                        <a:rPr lang="ru-RU" sz="1100" dirty="0">
                          <a:latin typeface="Times New Roman" panose="02020603050405020304" pitchFamily="18" charset="0"/>
                          <a:cs typeface="Times New Roman" panose="02020603050405020304" pitchFamily="18" charset="0"/>
                        </a:rPr>
                        <a:t>Дотации</a:t>
                      </a:r>
                    </a:p>
                  </a:txBody>
                  <a:tcPr/>
                </a:tc>
                <a:tc>
                  <a:txBody>
                    <a:bodyPr/>
                    <a:lstStyle/>
                    <a:p>
                      <a:pPr algn="ctr" fontAlgn="t"/>
                      <a:r>
                        <a:rPr lang="ru-RU" sz="1100" b="0" i="0" u="none" strike="noStrike" dirty="0">
                          <a:latin typeface="Times New Roman"/>
                        </a:rPr>
                        <a:t>116756947,24</a:t>
                      </a:r>
                    </a:p>
                  </a:txBody>
                  <a:tcPr marL="7620" marR="7620" marT="7620" marB="0"/>
                </a:tc>
                <a:tc>
                  <a:txBody>
                    <a:bodyPr/>
                    <a:lstStyle/>
                    <a:p>
                      <a:pPr algn="ctr" fontAlgn="t"/>
                      <a:r>
                        <a:rPr lang="ru-RU" sz="1100" b="0" i="0" u="none" strike="noStrike">
                          <a:latin typeface="Times New Roman"/>
                        </a:rPr>
                        <a:t>112771060,97</a:t>
                      </a:r>
                    </a:p>
                  </a:txBody>
                  <a:tcPr marL="7620" marR="7620" marT="7620" marB="0"/>
                </a:tc>
                <a:tc>
                  <a:txBody>
                    <a:bodyPr/>
                    <a:lstStyle/>
                    <a:p>
                      <a:pPr algn="ctr" fontAlgn="t"/>
                      <a:r>
                        <a:rPr lang="ru-RU" sz="1100" b="0" i="0" u="none" strike="noStrike" dirty="0">
                          <a:latin typeface="Times New Roman"/>
                        </a:rPr>
                        <a:t>137029667,00</a:t>
                      </a:r>
                    </a:p>
                  </a:txBody>
                  <a:tcPr marL="7620" marR="7620" marT="7620" marB="0"/>
                </a:tc>
                <a:tc>
                  <a:txBody>
                    <a:bodyPr/>
                    <a:lstStyle/>
                    <a:p>
                      <a:pPr algn="ctr" fontAlgn="t"/>
                      <a:r>
                        <a:rPr lang="ru-RU" sz="1100" b="0" i="0" u="none" strike="noStrike">
                          <a:latin typeface="Times New Roman"/>
                        </a:rPr>
                        <a:t>117,36</a:t>
                      </a:r>
                    </a:p>
                  </a:txBody>
                  <a:tcPr marL="7620" marR="7620" marT="7620" marB="0"/>
                </a:tc>
                <a:tc>
                  <a:txBody>
                    <a:bodyPr/>
                    <a:lstStyle/>
                    <a:p>
                      <a:pPr algn="ctr" fontAlgn="t"/>
                      <a:r>
                        <a:rPr lang="ru-RU" sz="1100" b="0" i="0" u="none" strike="noStrike">
                          <a:latin typeface="Times New Roman"/>
                        </a:rPr>
                        <a:t>121,51</a:t>
                      </a:r>
                    </a:p>
                  </a:txBody>
                  <a:tcPr marL="7620" marR="7620" marT="7620" marB="0"/>
                </a:tc>
                <a:tc>
                  <a:txBody>
                    <a:bodyPr/>
                    <a:lstStyle/>
                    <a:p>
                      <a:pPr algn="ctr" fontAlgn="t"/>
                      <a:r>
                        <a:rPr lang="ru-RU" sz="1100" b="0" i="0" u="none" strike="noStrike">
                          <a:latin typeface="Times New Roman"/>
                        </a:rPr>
                        <a:t>71637499,00</a:t>
                      </a:r>
                    </a:p>
                  </a:txBody>
                  <a:tcPr marL="7620" marR="7620" marT="7620" marB="0"/>
                </a:tc>
                <a:tc>
                  <a:txBody>
                    <a:bodyPr/>
                    <a:lstStyle/>
                    <a:p>
                      <a:pPr algn="ctr" fontAlgn="t"/>
                      <a:r>
                        <a:rPr lang="ru-RU" sz="1100" b="0" i="0" u="none" strike="noStrike" dirty="0">
                          <a:latin typeface="Times New Roman"/>
                        </a:rPr>
                        <a:t>71637499,00</a:t>
                      </a:r>
                    </a:p>
                  </a:txBody>
                  <a:tcPr marL="7620" marR="7620" marT="7620" marB="0"/>
                </a:tc>
                <a:extLst>
                  <a:ext uri="{0D108BD9-81ED-4DB2-BD59-A6C34878D82A}">
                    <a16:rowId xmlns:a16="http://schemas.microsoft.com/office/drawing/2014/main" xmlns="" val="332852864"/>
                  </a:ext>
                </a:extLst>
              </a:tr>
              <a:tr h="276837">
                <a:tc>
                  <a:txBody>
                    <a:bodyPr/>
                    <a:lstStyle/>
                    <a:p>
                      <a:pPr algn="just"/>
                      <a:r>
                        <a:rPr lang="ru-RU" sz="1100" dirty="0">
                          <a:latin typeface="Times New Roman" panose="02020603050405020304" pitchFamily="18" charset="0"/>
                          <a:cs typeface="Times New Roman" panose="02020603050405020304" pitchFamily="18" charset="0"/>
                        </a:rPr>
                        <a:t>Субсидии</a:t>
                      </a:r>
                    </a:p>
                  </a:txBody>
                  <a:tcPr/>
                </a:tc>
                <a:tc>
                  <a:txBody>
                    <a:bodyPr/>
                    <a:lstStyle/>
                    <a:p>
                      <a:pPr algn="ctr" fontAlgn="t"/>
                      <a:r>
                        <a:rPr lang="ru-RU" sz="1100" b="0" i="0" u="none" strike="noStrike" dirty="0">
                          <a:latin typeface="Times New Roman"/>
                        </a:rPr>
                        <a:t>72066734,11</a:t>
                      </a:r>
                    </a:p>
                  </a:txBody>
                  <a:tcPr marL="7620" marR="7620" marT="7620" marB="0"/>
                </a:tc>
                <a:tc>
                  <a:txBody>
                    <a:bodyPr/>
                    <a:lstStyle/>
                    <a:p>
                      <a:pPr algn="ctr" fontAlgn="t"/>
                      <a:r>
                        <a:rPr lang="ru-RU" sz="1100" b="0" i="0" u="none" strike="noStrike">
                          <a:latin typeface="Times New Roman"/>
                        </a:rPr>
                        <a:t>70667599,56</a:t>
                      </a:r>
                    </a:p>
                  </a:txBody>
                  <a:tcPr marL="7620" marR="7620" marT="7620" marB="0"/>
                </a:tc>
                <a:tc>
                  <a:txBody>
                    <a:bodyPr/>
                    <a:lstStyle/>
                    <a:p>
                      <a:pPr algn="ctr" fontAlgn="t"/>
                      <a:r>
                        <a:rPr lang="ru-RU" sz="1100" b="0" i="0" u="none" strike="noStrike" dirty="0" smtClean="0">
                          <a:latin typeface="Times New Roman"/>
                        </a:rPr>
                        <a:t>14528935,89</a:t>
                      </a:r>
                      <a:endParaRPr lang="ru-RU" sz="1100" b="0" i="0" u="none" strike="noStrike" dirty="0">
                        <a:latin typeface="Times New Roman"/>
                      </a:endParaRPr>
                    </a:p>
                  </a:txBody>
                  <a:tcPr marL="7620" marR="7620" marT="7620" marB="0"/>
                </a:tc>
                <a:tc>
                  <a:txBody>
                    <a:bodyPr/>
                    <a:lstStyle/>
                    <a:p>
                      <a:pPr algn="ctr" fontAlgn="t"/>
                      <a:r>
                        <a:rPr lang="ru-RU" sz="1100" b="0" i="0" u="none" strike="noStrike" dirty="0" smtClean="0">
                          <a:latin typeface="Times New Roman"/>
                        </a:rPr>
                        <a:t>201,9</a:t>
                      </a:r>
                      <a:endParaRPr lang="ru-RU" sz="1100" b="0" i="0" u="none" strike="noStrike" dirty="0">
                        <a:latin typeface="Times New Roman"/>
                      </a:endParaRPr>
                    </a:p>
                  </a:txBody>
                  <a:tcPr marL="7620" marR="7620" marT="7620" marB="0"/>
                </a:tc>
                <a:tc>
                  <a:txBody>
                    <a:bodyPr/>
                    <a:lstStyle/>
                    <a:p>
                      <a:pPr algn="ctr" fontAlgn="t"/>
                      <a:r>
                        <a:rPr lang="ru-RU" sz="1100" b="0" i="0" u="none" strike="noStrike" dirty="0" smtClean="0">
                          <a:latin typeface="Times New Roman"/>
                        </a:rPr>
                        <a:t>205,9</a:t>
                      </a:r>
                      <a:endParaRPr lang="ru-RU" sz="1100" b="0" i="0" u="none" strike="noStrike" dirty="0">
                        <a:latin typeface="Times New Roman"/>
                      </a:endParaRPr>
                    </a:p>
                  </a:txBody>
                  <a:tcPr marL="7620" marR="7620" marT="7620" marB="0"/>
                </a:tc>
                <a:tc>
                  <a:txBody>
                    <a:bodyPr/>
                    <a:lstStyle/>
                    <a:p>
                      <a:pPr algn="ctr" fontAlgn="t"/>
                      <a:r>
                        <a:rPr lang="ru-RU" sz="1100" b="0" i="0" u="none" strike="noStrike" dirty="0" smtClean="0">
                          <a:latin typeface="Times New Roman"/>
                        </a:rPr>
                        <a:t>129498865,8</a:t>
                      </a:r>
                      <a:endParaRPr lang="ru-RU" sz="1100" b="0" i="0" u="none" strike="noStrike" dirty="0">
                        <a:latin typeface="Times New Roman"/>
                      </a:endParaRPr>
                    </a:p>
                  </a:txBody>
                  <a:tcPr marL="7620" marR="7620" marT="7620" marB="0"/>
                </a:tc>
                <a:tc>
                  <a:txBody>
                    <a:bodyPr/>
                    <a:lstStyle/>
                    <a:p>
                      <a:pPr algn="ctr" fontAlgn="t"/>
                      <a:r>
                        <a:rPr lang="ru-RU" sz="1100" b="0" i="0" u="none" strike="noStrike" dirty="0" smtClean="0">
                          <a:latin typeface="Times New Roman"/>
                        </a:rPr>
                        <a:t>12659053,41</a:t>
                      </a:r>
                      <a:endParaRPr lang="ru-RU" sz="1100" b="0" i="0" u="none" strike="noStrike" dirty="0">
                        <a:latin typeface="Times New Roman"/>
                      </a:endParaRPr>
                    </a:p>
                  </a:txBody>
                  <a:tcPr marL="7620" marR="7620" marT="7620" marB="0"/>
                </a:tc>
                <a:extLst>
                  <a:ext uri="{0D108BD9-81ED-4DB2-BD59-A6C34878D82A}">
                    <a16:rowId xmlns:a16="http://schemas.microsoft.com/office/drawing/2014/main" xmlns="" val="1724327478"/>
                  </a:ext>
                </a:extLst>
              </a:tr>
              <a:tr h="214854">
                <a:tc>
                  <a:txBody>
                    <a:bodyPr/>
                    <a:lstStyle/>
                    <a:p>
                      <a:pPr algn="just" fontAlgn="t"/>
                      <a:r>
                        <a:rPr lang="ru-RU" sz="1100" b="0" i="0" u="none" strike="noStrike" dirty="0">
                          <a:effectLst/>
                          <a:latin typeface="Times New Roman" panose="02020603050405020304" pitchFamily="18" charset="0"/>
                        </a:rPr>
                        <a:t>  Субвенции</a:t>
                      </a:r>
                    </a:p>
                  </a:txBody>
                  <a:tcPr marL="9525" marR="9525" marT="9525" marB="0"/>
                </a:tc>
                <a:tc>
                  <a:txBody>
                    <a:bodyPr/>
                    <a:lstStyle/>
                    <a:p>
                      <a:pPr algn="ctr" fontAlgn="b"/>
                      <a:r>
                        <a:rPr lang="ru-RU" sz="1100" b="0" i="0" u="none" strike="noStrike" dirty="0">
                          <a:latin typeface="Times New Roman"/>
                        </a:rPr>
                        <a:t>225786340,60</a:t>
                      </a:r>
                    </a:p>
                  </a:txBody>
                  <a:tcPr marL="7620" marR="7620" marT="7620" marB="0"/>
                </a:tc>
                <a:tc>
                  <a:txBody>
                    <a:bodyPr/>
                    <a:lstStyle/>
                    <a:p>
                      <a:pPr algn="ctr" fontAlgn="b"/>
                      <a:r>
                        <a:rPr lang="ru-RU" sz="1100" b="0" i="0" u="none" strike="noStrike">
                          <a:latin typeface="Times New Roman"/>
                        </a:rPr>
                        <a:t>287648586,11</a:t>
                      </a:r>
                    </a:p>
                  </a:txBody>
                  <a:tcPr marL="7620" marR="7620" marT="7620" marB="0"/>
                </a:tc>
                <a:tc>
                  <a:txBody>
                    <a:bodyPr/>
                    <a:lstStyle/>
                    <a:p>
                      <a:pPr algn="ctr" fontAlgn="b"/>
                      <a:r>
                        <a:rPr lang="ru-RU" sz="1100" b="0" i="0" u="none" strike="noStrike" dirty="0" smtClean="0">
                          <a:latin typeface="Times New Roman"/>
                        </a:rPr>
                        <a:t>307398734,95</a:t>
                      </a:r>
                      <a:endParaRPr lang="ru-RU" sz="1100" b="0" i="0" u="none" strike="noStrike" dirty="0">
                        <a:latin typeface="Times New Roman"/>
                      </a:endParaRPr>
                    </a:p>
                  </a:txBody>
                  <a:tcPr marL="7620" marR="7620" marT="7620" marB="0"/>
                </a:tc>
                <a:tc>
                  <a:txBody>
                    <a:bodyPr/>
                    <a:lstStyle/>
                    <a:p>
                      <a:pPr algn="ctr" fontAlgn="b"/>
                      <a:r>
                        <a:rPr lang="ru-RU" sz="1100" b="0" i="0" u="none" strike="noStrike" dirty="0" smtClean="0">
                          <a:latin typeface="Times New Roman"/>
                        </a:rPr>
                        <a:t>136,1</a:t>
                      </a:r>
                      <a:endParaRPr lang="ru-RU" sz="1100" b="0" i="0" u="none" strike="noStrike" dirty="0">
                        <a:latin typeface="Times New Roman"/>
                      </a:endParaRPr>
                    </a:p>
                  </a:txBody>
                  <a:tcPr marL="7620" marR="7620" marT="7620" marB="0"/>
                </a:tc>
                <a:tc>
                  <a:txBody>
                    <a:bodyPr/>
                    <a:lstStyle/>
                    <a:p>
                      <a:pPr algn="ctr" fontAlgn="b"/>
                      <a:r>
                        <a:rPr lang="ru-RU" sz="1100" b="0" i="0" u="none" strike="noStrike" dirty="0" smtClean="0">
                          <a:latin typeface="Times New Roman"/>
                        </a:rPr>
                        <a:t>106,8</a:t>
                      </a:r>
                      <a:endParaRPr lang="ru-RU" sz="1100" b="0" i="0" u="none" strike="noStrike" dirty="0">
                        <a:latin typeface="Times New Roman"/>
                      </a:endParaRPr>
                    </a:p>
                  </a:txBody>
                  <a:tcPr marL="7620" marR="7620" marT="7620" marB="0"/>
                </a:tc>
                <a:tc>
                  <a:txBody>
                    <a:bodyPr/>
                    <a:lstStyle/>
                    <a:p>
                      <a:pPr algn="ctr" fontAlgn="b"/>
                      <a:r>
                        <a:rPr lang="ru-RU" sz="1100" b="0" i="0" u="none" strike="noStrike" dirty="0" smtClean="0">
                          <a:latin typeface="Times New Roman"/>
                        </a:rPr>
                        <a:t>316792938,47</a:t>
                      </a:r>
                      <a:endParaRPr lang="ru-RU" sz="1100" b="0" i="0" u="none" strike="noStrike" dirty="0">
                        <a:latin typeface="Times New Roman"/>
                      </a:endParaRPr>
                    </a:p>
                  </a:txBody>
                  <a:tcPr marL="7620" marR="7620" marT="7620" marB="0"/>
                </a:tc>
                <a:tc>
                  <a:txBody>
                    <a:bodyPr/>
                    <a:lstStyle/>
                    <a:p>
                      <a:pPr algn="ctr" fontAlgn="b"/>
                      <a:r>
                        <a:rPr lang="ru-RU" sz="1100" b="0" i="0" u="none" strike="noStrike" dirty="0" smtClean="0">
                          <a:latin typeface="Times New Roman"/>
                        </a:rPr>
                        <a:t>335254252,51</a:t>
                      </a:r>
                      <a:endParaRPr lang="ru-RU" sz="1100" b="0" i="0" u="none" strike="noStrike" dirty="0">
                        <a:latin typeface="Times New Roman"/>
                      </a:endParaRPr>
                    </a:p>
                  </a:txBody>
                  <a:tcPr marL="7620" marR="7620" marT="7620" marB="0"/>
                </a:tc>
                <a:extLst>
                  <a:ext uri="{0D108BD9-81ED-4DB2-BD59-A6C34878D82A}">
                    <a16:rowId xmlns:a16="http://schemas.microsoft.com/office/drawing/2014/main" xmlns="" val="4115921296"/>
                  </a:ext>
                </a:extLst>
              </a:tr>
              <a:tr h="340784">
                <a:tc>
                  <a:txBody>
                    <a:bodyPr/>
                    <a:lstStyle/>
                    <a:p>
                      <a:pPr algn="just" fontAlgn="t"/>
                      <a:r>
                        <a:rPr lang="ru-RU" sz="1100" b="0" i="0" u="none" strike="noStrike" dirty="0">
                          <a:effectLst/>
                          <a:latin typeface="Times New Roman" panose="02020603050405020304" pitchFamily="18" charset="0"/>
                        </a:rPr>
                        <a:t>  Иные межбюджетные   </a:t>
                      </a:r>
                    </a:p>
                    <a:p>
                      <a:pPr algn="just" fontAlgn="t"/>
                      <a:r>
                        <a:rPr lang="ru-RU" sz="1100" b="0" i="0" u="none" strike="noStrike" dirty="0">
                          <a:effectLst/>
                          <a:latin typeface="Times New Roman" panose="02020603050405020304" pitchFamily="18" charset="0"/>
                        </a:rPr>
                        <a:t>  трансферты</a:t>
                      </a:r>
                    </a:p>
                  </a:txBody>
                  <a:tcPr marL="9525" marR="9525" marT="9525" marB="0"/>
                </a:tc>
                <a:tc>
                  <a:txBody>
                    <a:bodyPr/>
                    <a:lstStyle/>
                    <a:p>
                      <a:pPr algn="ctr" fontAlgn="b"/>
                      <a:r>
                        <a:rPr lang="ru-RU" sz="1100" b="0" i="0" u="none" strike="noStrike" dirty="0">
                          <a:latin typeface="Times New Roman"/>
                        </a:rPr>
                        <a:t>11770433,24</a:t>
                      </a:r>
                    </a:p>
                  </a:txBody>
                  <a:tcPr marL="7620" marR="7620" marT="7620" marB="0"/>
                </a:tc>
                <a:tc>
                  <a:txBody>
                    <a:bodyPr/>
                    <a:lstStyle/>
                    <a:p>
                      <a:pPr algn="ctr" fontAlgn="b"/>
                      <a:r>
                        <a:rPr lang="ru-RU" sz="1100" b="0" i="0" u="none" strike="noStrike">
                          <a:latin typeface="Times New Roman"/>
                        </a:rPr>
                        <a:t>15696343,00</a:t>
                      </a:r>
                    </a:p>
                  </a:txBody>
                  <a:tcPr marL="7620" marR="7620" marT="7620" marB="0"/>
                </a:tc>
                <a:tc>
                  <a:txBody>
                    <a:bodyPr/>
                    <a:lstStyle/>
                    <a:p>
                      <a:pPr algn="ctr" fontAlgn="b"/>
                      <a:r>
                        <a:rPr lang="ru-RU" sz="1100" b="0" i="0" u="none" strike="noStrike" dirty="0" smtClean="0">
                          <a:latin typeface="Times New Roman"/>
                        </a:rPr>
                        <a:t>17981142,48</a:t>
                      </a:r>
                      <a:endParaRPr lang="ru-RU" sz="1100" b="0" i="0" u="none" strike="noStrike" dirty="0">
                        <a:latin typeface="Times New Roman"/>
                      </a:endParaRPr>
                    </a:p>
                  </a:txBody>
                  <a:tcPr marL="7620" marR="7620" marT="7620" marB="0"/>
                </a:tc>
                <a:tc>
                  <a:txBody>
                    <a:bodyPr/>
                    <a:lstStyle/>
                    <a:p>
                      <a:pPr algn="ctr" fontAlgn="t"/>
                      <a:r>
                        <a:rPr lang="ru-RU" sz="1100" b="0" i="0" u="none" strike="noStrike" dirty="0" smtClean="0">
                          <a:latin typeface="Times New Roman"/>
                        </a:rPr>
                        <a:t>152,8</a:t>
                      </a:r>
                      <a:endParaRPr lang="ru-RU" sz="1100" b="0" i="0" u="none" strike="noStrike" dirty="0">
                        <a:latin typeface="Times New Roman"/>
                      </a:endParaRPr>
                    </a:p>
                  </a:txBody>
                  <a:tcPr marL="7620" marR="7620" marT="7620" marB="0"/>
                </a:tc>
                <a:tc>
                  <a:txBody>
                    <a:bodyPr/>
                    <a:lstStyle/>
                    <a:p>
                      <a:pPr algn="ctr" fontAlgn="t"/>
                      <a:r>
                        <a:rPr lang="ru-RU" sz="1100" b="0" i="0" u="none" strike="noStrike" dirty="0" smtClean="0">
                          <a:latin typeface="Times New Roman"/>
                        </a:rPr>
                        <a:t>114,6</a:t>
                      </a:r>
                      <a:endParaRPr lang="ru-RU" sz="1100" b="0" i="0" u="none" strike="noStrike" dirty="0">
                        <a:latin typeface="Times New Roman"/>
                      </a:endParaRPr>
                    </a:p>
                  </a:txBody>
                  <a:tcPr marL="7620" marR="7620" marT="7620" marB="0"/>
                </a:tc>
                <a:tc>
                  <a:txBody>
                    <a:bodyPr/>
                    <a:lstStyle/>
                    <a:p>
                      <a:pPr algn="ctr" fontAlgn="b"/>
                      <a:r>
                        <a:rPr lang="ru-RU" sz="1100" b="0" i="0" u="none" strike="noStrike" dirty="0" smtClean="0">
                          <a:latin typeface="Times New Roman"/>
                        </a:rPr>
                        <a:t>17981142,48</a:t>
                      </a:r>
                      <a:endParaRPr lang="ru-RU" sz="1100" b="0" i="0" u="none" strike="noStrike" dirty="0">
                        <a:latin typeface="Times New Roman"/>
                      </a:endParaRPr>
                    </a:p>
                  </a:txBody>
                  <a:tcPr marL="7620" marR="7620" marT="7620" marB="0"/>
                </a:tc>
                <a:tc>
                  <a:txBody>
                    <a:bodyPr/>
                    <a:lstStyle/>
                    <a:p>
                      <a:pPr algn="ctr" fontAlgn="b"/>
                      <a:r>
                        <a:rPr lang="ru-RU" sz="1100" b="0" i="0" u="none" strike="noStrike" dirty="0" smtClean="0">
                          <a:latin typeface="Times New Roman"/>
                        </a:rPr>
                        <a:t>18826856,64</a:t>
                      </a:r>
                      <a:endParaRPr lang="ru-RU" sz="1100" b="0" i="0" u="none" strike="noStrike" dirty="0">
                        <a:latin typeface="Times New Roman"/>
                      </a:endParaRPr>
                    </a:p>
                  </a:txBody>
                  <a:tcPr marL="7620" marR="7620" marT="7620" marB="0"/>
                </a:tc>
                <a:extLst>
                  <a:ext uri="{0D108BD9-81ED-4DB2-BD59-A6C34878D82A}">
                    <a16:rowId xmlns:a16="http://schemas.microsoft.com/office/drawing/2014/main" xmlns="" val="1492379717"/>
                  </a:ext>
                </a:extLst>
              </a:tr>
              <a:tr h="251670">
                <a:tc>
                  <a:txBody>
                    <a:bodyPr/>
                    <a:lstStyle/>
                    <a:p>
                      <a:pPr algn="just" fontAlgn="t"/>
                      <a:r>
                        <a:rPr lang="ru-RU" sz="1100" b="1" i="0" u="none" strike="noStrike" dirty="0">
                          <a:effectLst/>
                          <a:latin typeface="Times New Roman" panose="02020603050405020304" pitchFamily="18" charset="0"/>
                        </a:rPr>
                        <a:t>  ИТОГО:</a:t>
                      </a:r>
                    </a:p>
                  </a:txBody>
                  <a:tcPr marL="9525" marR="9525" marT="9525" marB="0"/>
                </a:tc>
                <a:tc>
                  <a:txBody>
                    <a:bodyPr/>
                    <a:lstStyle/>
                    <a:p>
                      <a:pPr algn="ctr" fontAlgn="b"/>
                      <a:r>
                        <a:rPr lang="ru-RU" sz="1100" b="1" i="0" u="none" strike="noStrike" dirty="0">
                          <a:latin typeface="Times New Roman"/>
                        </a:rPr>
                        <a:t>225786340,60</a:t>
                      </a:r>
                    </a:p>
                  </a:txBody>
                  <a:tcPr marL="7620" marR="7620" marT="7620" marB="0"/>
                </a:tc>
                <a:tc>
                  <a:txBody>
                    <a:bodyPr/>
                    <a:lstStyle/>
                    <a:p>
                      <a:pPr algn="ctr" fontAlgn="b"/>
                      <a:r>
                        <a:rPr lang="ru-RU" sz="1100" b="1" i="0" u="none" strike="noStrike">
                          <a:latin typeface="Times New Roman"/>
                        </a:rPr>
                        <a:t>287648586,11</a:t>
                      </a:r>
                    </a:p>
                  </a:txBody>
                  <a:tcPr marL="7620" marR="7620" marT="7620" marB="0"/>
                </a:tc>
                <a:tc>
                  <a:txBody>
                    <a:bodyPr/>
                    <a:lstStyle/>
                    <a:p>
                      <a:pPr algn="ctr" fontAlgn="b"/>
                      <a:r>
                        <a:rPr lang="ru-RU" sz="1100" b="1" i="0" u="none" strike="noStrike" dirty="0" smtClean="0">
                          <a:latin typeface="Times New Roman"/>
                        </a:rPr>
                        <a:t>607938480,32</a:t>
                      </a:r>
                      <a:endParaRPr lang="ru-RU" sz="1100" b="1" i="0" u="none" strike="noStrike" dirty="0">
                        <a:latin typeface="Times New Roman"/>
                      </a:endParaRPr>
                    </a:p>
                  </a:txBody>
                  <a:tcPr marL="7620" marR="7620" marT="7620" marB="0"/>
                </a:tc>
                <a:tc>
                  <a:txBody>
                    <a:bodyPr/>
                    <a:lstStyle/>
                    <a:p>
                      <a:pPr algn="ctr" fontAlgn="b"/>
                      <a:r>
                        <a:rPr lang="ru-RU" sz="1100" b="1" i="0" u="none" strike="noStrike" dirty="0" smtClean="0">
                          <a:latin typeface="Times New Roman"/>
                        </a:rPr>
                        <a:t>269,3</a:t>
                      </a:r>
                      <a:endParaRPr lang="ru-RU" sz="1100" b="1" i="0" u="none" strike="noStrike" dirty="0">
                        <a:latin typeface="Times New Roman"/>
                      </a:endParaRPr>
                    </a:p>
                  </a:txBody>
                  <a:tcPr marL="7620" marR="7620" marT="7620" marB="0"/>
                </a:tc>
                <a:tc>
                  <a:txBody>
                    <a:bodyPr/>
                    <a:lstStyle/>
                    <a:p>
                      <a:pPr algn="ctr" fontAlgn="b"/>
                      <a:r>
                        <a:rPr lang="ru-RU" sz="1100" b="1" i="0" u="none" strike="noStrike" dirty="0" smtClean="0">
                          <a:latin typeface="Times New Roman"/>
                        </a:rPr>
                        <a:t>211,3</a:t>
                      </a:r>
                      <a:endParaRPr lang="ru-RU" sz="1100" b="1" i="0" u="none" strike="noStrike" dirty="0">
                        <a:latin typeface="Times New Roman"/>
                      </a:endParaRPr>
                    </a:p>
                  </a:txBody>
                  <a:tcPr marL="7620" marR="7620" marT="7620" marB="0"/>
                </a:tc>
                <a:tc>
                  <a:txBody>
                    <a:bodyPr/>
                    <a:lstStyle/>
                    <a:p>
                      <a:pPr algn="ctr" fontAlgn="b"/>
                      <a:r>
                        <a:rPr lang="ru-RU" sz="1100" b="1" i="0" u="none" strike="noStrike" dirty="0" smtClean="0">
                          <a:latin typeface="Times New Roman"/>
                        </a:rPr>
                        <a:t>418910445,75</a:t>
                      </a:r>
                      <a:endParaRPr lang="ru-RU" sz="1100" b="1" i="0" u="none" strike="noStrike" dirty="0">
                        <a:latin typeface="Times New Roman"/>
                      </a:endParaRPr>
                    </a:p>
                  </a:txBody>
                  <a:tcPr marL="7620" marR="7620" marT="7620" marB="0"/>
                </a:tc>
                <a:tc>
                  <a:txBody>
                    <a:bodyPr/>
                    <a:lstStyle/>
                    <a:p>
                      <a:pPr algn="ctr" fontAlgn="b"/>
                      <a:r>
                        <a:rPr lang="ru-RU" sz="1100" b="1" i="0" u="none" strike="noStrike" dirty="0" smtClean="0">
                          <a:latin typeface="Times New Roman"/>
                        </a:rPr>
                        <a:t>438377661,56</a:t>
                      </a:r>
                      <a:endParaRPr lang="ru-RU" sz="1100" b="1" i="0" u="none" strike="noStrike" dirty="0">
                        <a:latin typeface="Times New Roman"/>
                      </a:endParaRPr>
                    </a:p>
                  </a:txBody>
                  <a:tcPr marL="7620" marR="7620" marT="7620" marB="0"/>
                </a:tc>
                <a:extLst>
                  <a:ext uri="{0D108BD9-81ED-4DB2-BD59-A6C34878D82A}">
                    <a16:rowId xmlns:a16="http://schemas.microsoft.com/office/drawing/2014/main" xmlns="" val="2183195311"/>
                  </a:ext>
                </a:extLst>
              </a:tr>
            </a:tbl>
          </a:graphicData>
        </a:graphic>
      </p:graphicFrame>
      <p:graphicFrame>
        <p:nvGraphicFramePr>
          <p:cNvPr id="6" name="Диаграмма 5">
            <a:extLst>
              <a:ext uri="{FF2B5EF4-FFF2-40B4-BE49-F238E27FC236}">
                <a16:creationId xmlns:a16="http://schemas.microsoft.com/office/drawing/2014/main" xmlns="" id="{B7C38492-3F5D-7F90-DB4A-649BBEB59BF9}"/>
              </a:ext>
            </a:extLst>
          </p:cNvPr>
          <p:cNvGraphicFramePr/>
          <p:nvPr>
            <p:extLst>
              <p:ext uri="{D42A27DB-BD31-4B8C-83A1-F6EECF244321}">
                <p14:modId xmlns:p14="http://schemas.microsoft.com/office/powerpoint/2010/main" xmlns="" val="1835628527"/>
              </p:ext>
            </p:extLst>
          </p:nvPr>
        </p:nvGraphicFramePr>
        <p:xfrm>
          <a:off x="1867301" y="2772077"/>
          <a:ext cx="7796463" cy="392179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TextBox 2">
            <a:extLst>
              <a:ext uri="{FF2B5EF4-FFF2-40B4-BE49-F238E27FC236}">
                <a16:creationId xmlns:a16="http://schemas.microsoft.com/office/drawing/2014/main" xmlns="" id="{3DBF3196-C2A0-3F26-2F02-DE938D953D23}"/>
              </a:ext>
            </a:extLst>
          </p:cNvPr>
          <p:cNvSpPr txBox="1"/>
          <p:nvPr/>
        </p:nvSpPr>
        <p:spPr>
          <a:xfrm>
            <a:off x="3330909" y="133939"/>
            <a:ext cx="8682960" cy="615553"/>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Дотации</a:t>
            </a:r>
            <a:r>
              <a:rPr lang="ru-RU" sz="1100" b="1"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1100" i="0" u="none" strike="noStrike" baseline="0" dirty="0">
                <a:latin typeface="Times New Roman" panose="02020603050405020304" pitchFamily="18" charset="0"/>
                <a:cs typeface="Times New Roman" panose="02020603050405020304" pitchFamily="18" charset="0"/>
              </a:rPr>
              <a:t>денежные средства, выделяемые на безвозмездной и безвозвратной основе из федерального и региональных бюджетов для поддержки региональных и местных бюджетов при недостаточности их собственных доходов без установления направлений целевого их использования.</a:t>
            </a:r>
            <a:r>
              <a:rPr lang="ru-RU" sz="1100" i="0" u="none" strike="noStrike" baseline="0" dirty="0">
                <a:solidFill>
                  <a:srgbClr val="000000"/>
                </a:solidFill>
                <a:latin typeface="Times New Roman" panose="02020603050405020304" pitchFamily="18" charset="0"/>
                <a:cs typeface="Times New Roman" panose="02020603050405020304" pitchFamily="18" charset="0"/>
              </a:rPr>
              <a:t>  </a:t>
            </a:r>
            <a:endParaRPr lang="ru-RU" sz="1100" dirty="0">
              <a:latin typeface="Times New Roman" panose="02020603050405020304" pitchFamily="18" charset="0"/>
              <a:cs typeface="Times New Roman" panose="02020603050405020304" pitchFamily="18" charset="0"/>
            </a:endParaRPr>
          </a:p>
        </p:txBody>
      </p:sp>
      <p:sp>
        <p:nvSpPr>
          <p:cNvPr id="78850" name="AutoShape 2" descr="Дотации регионам предлагают давать без условий | Государственное Собрание  (Ил Тумэн) Республики Саха (Якутия)"/>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 name="Picture 6" descr="Регионы будут ежегодно получать дотации на инвестиционные налоговые вычеты  - Актуальные новости"/>
          <p:cNvPicPr>
            <a:picLocks noChangeAspect="1" noChangeArrowheads="1"/>
          </p:cNvPicPr>
          <p:nvPr/>
        </p:nvPicPr>
        <p:blipFill>
          <a:blip r:embed="rId3" cstate="print"/>
          <a:srcRect/>
          <a:stretch>
            <a:fillRect/>
          </a:stretch>
        </p:blipFill>
        <p:spPr bwMode="auto">
          <a:xfrm>
            <a:off x="440247" y="288955"/>
            <a:ext cx="2449602" cy="16864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Таблица 6">
            <a:extLst>
              <a:ext uri="{FF2B5EF4-FFF2-40B4-BE49-F238E27FC236}">
                <a16:creationId xmlns:a16="http://schemas.microsoft.com/office/drawing/2014/main" xmlns="" id="{C338CF16-B630-6027-8EAE-EB91C257E4D5}"/>
              </a:ext>
            </a:extLst>
          </p:cNvPr>
          <p:cNvGraphicFramePr>
            <a:graphicFrameLocks noGrp="1"/>
          </p:cNvGraphicFramePr>
          <p:nvPr>
            <p:extLst>
              <p:ext uri="{D42A27DB-BD31-4B8C-83A1-F6EECF244321}">
                <p14:modId xmlns:p14="http://schemas.microsoft.com/office/powerpoint/2010/main" xmlns="" val="1249882718"/>
              </p:ext>
            </p:extLst>
          </p:nvPr>
        </p:nvGraphicFramePr>
        <p:xfrm>
          <a:off x="3314717" y="780622"/>
          <a:ext cx="8520725" cy="1160757"/>
        </p:xfrm>
        <a:graphic>
          <a:graphicData uri="http://schemas.openxmlformats.org/drawingml/2006/table">
            <a:tbl>
              <a:tblPr firstRow="1" bandRow="1">
                <a:tableStyleId>{22838BEF-8BB2-4498-84A7-C5851F593DF1}</a:tableStyleId>
              </a:tblPr>
              <a:tblGrid>
                <a:gridCol w="3474544">
                  <a:extLst>
                    <a:ext uri="{9D8B030D-6E8A-4147-A177-3AD203B41FA5}">
                      <a16:colId xmlns:a16="http://schemas.microsoft.com/office/drawing/2014/main" xmlns="" val="3448297871"/>
                    </a:ext>
                  </a:extLst>
                </a:gridCol>
                <a:gridCol w="1027342">
                  <a:extLst>
                    <a:ext uri="{9D8B030D-6E8A-4147-A177-3AD203B41FA5}">
                      <a16:colId xmlns:a16="http://schemas.microsoft.com/office/drawing/2014/main" xmlns="" val="1865636448"/>
                    </a:ext>
                  </a:extLst>
                </a:gridCol>
                <a:gridCol w="1007959">
                  <a:extLst>
                    <a:ext uri="{9D8B030D-6E8A-4147-A177-3AD203B41FA5}">
                      <a16:colId xmlns:a16="http://schemas.microsoft.com/office/drawing/2014/main" xmlns="" val="2854175519"/>
                    </a:ext>
                  </a:extLst>
                </a:gridCol>
                <a:gridCol w="1017650">
                  <a:extLst>
                    <a:ext uri="{9D8B030D-6E8A-4147-A177-3AD203B41FA5}">
                      <a16:colId xmlns:a16="http://schemas.microsoft.com/office/drawing/2014/main" xmlns="" val="2174965571"/>
                    </a:ext>
                  </a:extLst>
                </a:gridCol>
                <a:gridCol w="967456">
                  <a:extLst>
                    <a:ext uri="{9D8B030D-6E8A-4147-A177-3AD203B41FA5}">
                      <a16:colId xmlns:a16="http://schemas.microsoft.com/office/drawing/2014/main" xmlns="" val="3267095644"/>
                    </a:ext>
                  </a:extLst>
                </a:gridCol>
                <a:gridCol w="1025774">
                  <a:extLst>
                    <a:ext uri="{9D8B030D-6E8A-4147-A177-3AD203B41FA5}">
                      <a16:colId xmlns:a16="http://schemas.microsoft.com/office/drawing/2014/main" xmlns="" val="1093503490"/>
                    </a:ext>
                  </a:extLst>
                </a:gridCol>
              </a:tblGrid>
              <a:tr h="266360">
                <a:tc>
                  <a:txBody>
                    <a:bodyPr/>
                    <a:lstStyle/>
                    <a:p>
                      <a:pPr algn="ctr"/>
                      <a:r>
                        <a:rPr lang="ru-RU" sz="10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2022г </a:t>
                      </a:r>
                      <a:r>
                        <a:rPr lang="ru-RU" sz="1000" dirty="0">
                          <a:latin typeface="Times New Roman" panose="02020603050405020304" pitchFamily="18" charset="0"/>
                          <a:cs typeface="Times New Roman" panose="02020603050405020304" pitchFamily="18" charset="0"/>
                        </a:rPr>
                        <a:t>(отчет)</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2023г </a:t>
                      </a:r>
                      <a:r>
                        <a:rPr lang="ru-RU" sz="10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2024г </a:t>
                      </a:r>
                      <a:r>
                        <a:rPr lang="ru-RU" sz="1000" dirty="0">
                          <a:latin typeface="Times New Roman" panose="02020603050405020304" pitchFamily="18" charset="0"/>
                          <a:cs typeface="Times New Roman" panose="02020603050405020304" pitchFamily="18" charset="0"/>
                        </a:rPr>
                        <a:t>(план)</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2025г </a:t>
                      </a:r>
                      <a:r>
                        <a:rPr lang="ru-RU" sz="10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2026г </a:t>
                      </a:r>
                      <a:r>
                        <a:rPr lang="ru-RU" sz="10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xmlns="" val="1535082943"/>
                  </a:ext>
                </a:extLst>
              </a:tr>
              <a:tr h="193308">
                <a:tc>
                  <a:txBody>
                    <a:bodyPr/>
                    <a:lstStyle/>
                    <a:p>
                      <a:pPr algn="just"/>
                      <a:r>
                        <a:rPr lang="ru-RU" sz="1000" dirty="0">
                          <a:latin typeface="Times New Roman" panose="02020603050405020304" pitchFamily="18" charset="0"/>
                          <a:cs typeface="Times New Roman" panose="02020603050405020304" pitchFamily="18" charset="0"/>
                        </a:rPr>
                        <a:t>На выравнивание бюджетной обеспеченности</a:t>
                      </a:r>
                    </a:p>
                  </a:txBody>
                  <a:tcPr/>
                </a:tc>
                <a:tc>
                  <a:txBody>
                    <a:bodyPr/>
                    <a:lstStyle/>
                    <a:p>
                      <a:pPr algn="ctr" fontAlgn="t"/>
                      <a:r>
                        <a:rPr lang="ru-RU" sz="1100" b="0" i="0" u="none" strike="noStrike" dirty="0">
                          <a:latin typeface="Times New Roman"/>
                        </a:rPr>
                        <a:t>86767408,00</a:t>
                      </a:r>
                    </a:p>
                  </a:txBody>
                  <a:tcPr marL="7620" marR="7620" marT="7620" marB="0"/>
                </a:tc>
                <a:tc>
                  <a:txBody>
                    <a:bodyPr/>
                    <a:lstStyle/>
                    <a:p>
                      <a:pPr algn="ctr" fontAlgn="t"/>
                      <a:r>
                        <a:rPr lang="ru-RU" sz="1100" b="0" i="0" u="none" strike="noStrike">
                          <a:latin typeface="Times New Roman"/>
                        </a:rPr>
                        <a:t>102 731 032,00</a:t>
                      </a:r>
                    </a:p>
                  </a:txBody>
                  <a:tcPr marL="7620" marR="7620" marT="7620" marB="0"/>
                </a:tc>
                <a:tc>
                  <a:txBody>
                    <a:bodyPr/>
                    <a:lstStyle/>
                    <a:p>
                      <a:pPr algn="r" fontAlgn="t"/>
                      <a:r>
                        <a:rPr lang="ru-RU" sz="1000" b="0" i="0" u="none" strike="noStrike" dirty="0">
                          <a:latin typeface="Times New Roman"/>
                        </a:rPr>
                        <a:t>137029 667,00</a:t>
                      </a:r>
                    </a:p>
                  </a:txBody>
                  <a:tcPr marL="7620" marR="7620" marT="7620" marB="0"/>
                </a:tc>
                <a:tc>
                  <a:txBody>
                    <a:bodyPr/>
                    <a:lstStyle/>
                    <a:p>
                      <a:pPr algn="r" fontAlgn="t"/>
                      <a:r>
                        <a:rPr lang="ru-RU" sz="1000" b="0" i="0" u="none" strike="noStrike">
                          <a:latin typeface="Times New Roman"/>
                        </a:rPr>
                        <a:t>71637 499,00</a:t>
                      </a:r>
                    </a:p>
                  </a:txBody>
                  <a:tcPr marL="7620" marR="7620" marT="7620" marB="0"/>
                </a:tc>
                <a:tc>
                  <a:txBody>
                    <a:bodyPr/>
                    <a:lstStyle/>
                    <a:p>
                      <a:pPr algn="r" fontAlgn="t"/>
                      <a:r>
                        <a:rPr lang="ru-RU" sz="1000" b="0" i="0" u="none" strike="noStrike" dirty="0">
                          <a:latin typeface="Times New Roman"/>
                        </a:rPr>
                        <a:t>71637 499,00</a:t>
                      </a:r>
                    </a:p>
                  </a:txBody>
                  <a:tcPr marL="7620" marR="7620" marT="7620" marB="0"/>
                </a:tc>
                <a:extLst>
                  <a:ext uri="{0D108BD9-81ED-4DB2-BD59-A6C34878D82A}">
                    <a16:rowId xmlns:a16="http://schemas.microsoft.com/office/drawing/2014/main" xmlns="" val="332852864"/>
                  </a:ext>
                </a:extLst>
              </a:tr>
              <a:tr h="276837">
                <a:tc>
                  <a:txBody>
                    <a:bodyPr/>
                    <a:lstStyle/>
                    <a:p>
                      <a:pPr algn="just"/>
                      <a:r>
                        <a:rPr lang="ru-RU" sz="1000" dirty="0">
                          <a:latin typeface="Times New Roman" panose="02020603050405020304" pitchFamily="18" charset="0"/>
                          <a:cs typeface="Times New Roman" panose="02020603050405020304" pitchFamily="18" charset="0"/>
                        </a:rPr>
                        <a:t>На поддержку мер по обеспечению сбалансированности </a:t>
                      </a:r>
                    </a:p>
                  </a:txBody>
                  <a:tcPr/>
                </a:tc>
                <a:tc>
                  <a:txBody>
                    <a:bodyPr/>
                    <a:lstStyle/>
                    <a:p>
                      <a:pPr algn="ctr" fontAlgn="t"/>
                      <a:r>
                        <a:rPr lang="ru-RU" sz="1100" b="0" i="0" u="none" strike="noStrike" dirty="0">
                          <a:latin typeface="Times New Roman"/>
                        </a:rPr>
                        <a:t>1549800,00</a:t>
                      </a:r>
                    </a:p>
                  </a:txBody>
                  <a:tcPr marL="7620" marR="7620" marT="7620" marB="0"/>
                </a:tc>
                <a:tc>
                  <a:txBody>
                    <a:bodyPr/>
                    <a:lstStyle/>
                    <a:p>
                      <a:pPr algn="ctr" fontAlgn="t"/>
                      <a:r>
                        <a:rPr lang="ru-RU" sz="1100" b="0" i="0" u="none" strike="noStrike" dirty="0">
                          <a:latin typeface="Times New Roman"/>
                        </a:rPr>
                        <a:t>10 040 028,97</a:t>
                      </a:r>
                    </a:p>
                  </a:txBody>
                  <a:tcPr marL="7620" marR="7620" marT="7620"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724327478"/>
                  </a:ext>
                </a:extLst>
              </a:tr>
              <a:tr h="214854">
                <a:tc>
                  <a:txBody>
                    <a:bodyPr/>
                    <a:lstStyle/>
                    <a:p>
                      <a:pPr algn="just" fontAlgn="t"/>
                      <a:r>
                        <a:rPr lang="ru-RU" sz="1000" b="0" i="0" u="none" strike="noStrike" dirty="0">
                          <a:effectLst/>
                          <a:latin typeface="Times New Roman" panose="02020603050405020304" pitchFamily="18" charset="0"/>
                        </a:rPr>
                        <a:t>  Прочие дотации</a:t>
                      </a:r>
                    </a:p>
                  </a:txBody>
                  <a:tcPr marL="9525" marR="9525" marT="9525" marB="0"/>
                </a:tc>
                <a:tc>
                  <a:txBody>
                    <a:bodyPr/>
                    <a:lstStyle/>
                    <a:p>
                      <a:pPr algn="ctr" fontAlgn="t"/>
                      <a:r>
                        <a:rPr lang="ru-RU" sz="1100" b="0" i="0" u="none" strike="noStrike" dirty="0">
                          <a:latin typeface="Times New Roman"/>
                        </a:rPr>
                        <a:t>28439739,24</a:t>
                      </a:r>
                    </a:p>
                  </a:txBody>
                  <a:tcPr marL="7620" marR="7620" marT="7620"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4115921296"/>
                  </a:ext>
                </a:extLst>
              </a:tr>
            </a:tbl>
          </a:graphicData>
        </a:graphic>
      </p:graphicFrame>
      <p:sp>
        <p:nvSpPr>
          <p:cNvPr id="7" name="TextBox 6">
            <a:extLst>
              <a:ext uri="{FF2B5EF4-FFF2-40B4-BE49-F238E27FC236}">
                <a16:creationId xmlns:a16="http://schemas.microsoft.com/office/drawing/2014/main" xmlns="" id="{70F77008-C65A-CAE4-1D2F-A42AFE5A5EA3}"/>
              </a:ext>
            </a:extLst>
          </p:cNvPr>
          <p:cNvSpPr txBox="1"/>
          <p:nvPr/>
        </p:nvSpPr>
        <p:spPr>
          <a:xfrm>
            <a:off x="3297814" y="2066663"/>
            <a:ext cx="8682960" cy="430887"/>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Субсидии</a:t>
            </a:r>
            <a:r>
              <a:rPr lang="ru-RU" sz="1100" i="0" u="none" strike="noStrike" baseline="0" dirty="0">
                <a:solidFill>
                  <a:srgbClr val="C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средства, предоставляемые из бюджетов одного уровня бюджетам другого уровня на софинансирование расходных обязательств при выполнении полномочий органов власти </a:t>
            </a:r>
            <a:endParaRPr lang="ru-RU" sz="1100" dirty="0">
              <a:latin typeface="Times New Roman" panose="02020603050405020304" pitchFamily="18" charset="0"/>
              <a:cs typeface="Times New Roman" panose="02020603050405020304" pitchFamily="18" charset="0"/>
            </a:endParaRPr>
          </a:p>
        </p:txBody>
      </p:sp>
      <p:pic>
        <p:nvPicPr>
          <p:cNvPr id="8" name="Picture 8" descr="Субсидии для малого бизнеса могут освободить от налогов - Парламентская  газета"/>
          <p:cNvPicPr>
            <a:picLocks noChangeAspect="1" noChangeArrowheads="1"/>
          </p:cNvPicPr>
          <p:nvPr/>
        </p:nvPicPr>
        <p:blipFill>
          <a:blip r:embed="rId4" cstate="print"/>
          <a:srcRect/>
          <a:stretch>
            <a:fillRect/>
          </a:stretch>
        </p:blipFill>
        <p:spPr bwMode="auto">
          <a:xfrm>
            <a:off x="405742" y="2355011"/>
            <a:ext cx="2596251" cy="17425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9" name="Таблица 6">
            <a:extLst>
              <a:ext uri="{FF2B5EF4-FFF2-40B4-BE49-F238E27FC236}">
                <a16:creationId xmlns:a16="http://schemas.microsoft.com/office/drawing/2014/main" xmlns="" id="{C9CD8141-F6BA-5852-860F-679160AB39DA}"/>
              </a:ext>
            </a:extLst>
          </p:cNvPr>
          <p:cNvGraphicFramePr>
            <a:graphicFrameLocks noGrp="1"/>
          </p:cNvGraphicFramePr>
          <p:nvPr>
            <p:extLst>
              <p:ext uri="{D42A27DB-BD31-4B8C-83A1-F6EECF244321}">
                <p14:modId xmlns:p14="http://schemas.microsoft.com/office/powerpoint/2010/main" xmlns="" val="1134657354"/>
              </p:ext>
            </p:extLst>
          </p:nvPr>
        </p:nvGraphicFramePr>
        <p:xfrm>
          <a:off x="3303917" y="2494437"/>
          <a:ext cx="8582462" cy="1924251"/>
        </p:xfrm>
        <a:graphic>
          <a:graphicData uri="http://schemas.openxmlformats.org/drawingml/2006/table">
            <a:tbl>
              <a:tblPr firstRow="1" bandRow="1">
                <a:tableStyleId>{22838BEF-8BB2-4498-84A7-C5851F593DF1}</a:tableStyleId>
              </a:tblPr>
              <a:tblGrid>
                <a:gridCol w="3499718">
                  <a:extLst>
                    <a:ext uri="{9D8B030D-6E8A-4147-A177-3AD203B41FA5}">
                      <a16:colId xmlns:a16="http://schemas.microsoft.com/office/drawing/2014/main" xmlns="" val="3448297871"/>
                    </a:ext>
                  </a:extLst>
                </a:gridCol>
                <a:gridCol w="1034786">
                  <a:extLst>
                    <a:ext uri="{9D8B030D-6E8A-4147-A177-3AD203B41FA5}">
                      <a16:colId xmlns:a16="http://schemas.microsoft.com/office/drawing/2014/main" xmlns="" val="1865636448"/>
                    </a:ext>
                  </a:extLst>
                </a:gridCol>
                <a:gridCol w="1015262">
                  <a:extLst>
                    <a:ext uri="{9D8B030D-6E8A-4147-A177-3AD203B41FA5}">
                      <a16:colId xmlns:a16="http://schemas.microsoft.com/office/drawing/2014/main" xmlns="" val="2854175519"/>
                    </a:ext>
                  </a:extLst>
                </a:gridCol>
                <a:gridCol w="1025024">
                  <a:extLst>
                    <a:ext uri="{9D8B030D-6E8A-4147-A177-3AD203B41FA5}">
                      <a16:colId xmlns:a16="http://schemas.microsoft.com/office/drawing/2014/main" xmlns="" val="2174965571"/>
                    </a:ext>
                  </a:extLst>
                </a:gridCol>
                <a:gridCol w="974466">
                  <a:extLst>
                    <a:ext uri="{9D8B030D-6E8A-4147-A177-3AD203B41FA5}">
                      <a16:colId xmlns:a16="http://schemas.microsoft.com/office/drawing/2014/main" xmlns="" val="3267095644"/>
                    </a:ext>
                  </a:extLst>
                </a:gridCol>
                <a:gridCol w="1033206">
                  <a:extLst>
                    <a:ext uri="{9D8B030D-6E8A-4147-A177-3AD203B41FA5}">
                      <a16:colId xmlns:a16="http://schemas.microsoft.com/office/drawing/2014/main" xmlns="" val="1093503490"/>
                    </a:ext>
                  </a:extLst>
                </a:gridCol>
              </a:tblGrid>
              <a:tr h="266360">
                <a:tc>
                  <a:txBody>
                    <a:bodyPr/>
                    <a:lstStyle/>
                    <a:p>
                      <a:pPr algn="ctr"/>
                      <a:r>
                        <a:rPr lang="ru-RU" sz="10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2022г </a:t>
                      </a:r>
                      <a:r>
                        <a:rPr lang="ru-RU" sz="1000" dirty="0">
                          <a:latin typeface="Times New Roman" panose="02020603050405020304" pitchFamily="18" charset="0"/>
                          <a:cs typeface="Times New Roman" panose="02020603050405020304" pitchFamily="18" charset="0"/>
                        </a:rPr>
                        <a:t>(отчет)</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2023г </a:t>
                      </a:r>
                      <a:r>
                        <a:rPr lang="ru-RU" sz="10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2024г </a:t>
                      </a:r>
                      <a:r>
                        <a:rPr lang="ru-RU" sz="1000" dirty="0">
                          <a:latin typeface="Times New Roman" panose="02020603050405020304" pitchFamily="18" charset="0"/>
                          <a:cs typeface="Times New Roman" panose="02020603050405020304" pitchFamily="18" charset="0"/>
                        </a:rPr>
                        <a:t>(план)</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2025г </a:t>
                      </a:r>
                      <a:r>
                        <a:rPr lang="ru-RU" sz="10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2026г </a:t>
                      </a:r>
                      <a:r>
                        <a:rPr lang="ru-RU" sz="10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xmlns="" val="1535082943"/>
                  </a:ext>
                </a:extLst>
              </a:tr>
              <a:tr h="153819">
                <a:tc>
                  <a:txBody>
                    <a:bodyPr/>
                    <a:lstStyle/>
                    <a:p>
                      <a:pPr algn="just"/>
                      <a:r>
                        <a:rPr lang="ru-RU" sz="1000" dirty="0">
                          <a:latin typeface="Times New Roman" panose="02020603050405020304" pitchFamily="18" charset="0"/>
                          <a:cs typeface="Times New Roman" panose="02020603050405020304" pitchFamily="18" charset="0"/>
                        </a:rPr>
                        <a:t>На реализацию мероприятий по обеспечению жильем молодых семей</a:t>
                      </a:r>
                    </a:p>
                  </a:txBody>
                  <a:tcPr/>
                </a:tc>
                <a:tc>
                  <a:txBody>
                    <a:bodyPr/>
                    <a:lstStyle/>
                    <a:p>
                      <a:pPr algn="ctr" fontAlgn="t"/>
                      <a:r>
                        <a:rPr lang="ru-RU" sz="1100" b="0" i="0" u="none" strike="noStrike" dirty="0">
                          <a:latin typeface="Times New Roman"/>
                        </a:rPr>
                        <a:t>2356560,00</a:t>
                      </a:r>
                    </a:p>
                  </a:txBody>
                  <a:tcPr marL="7620" marR="7620" marT="7620" marB="0"/>
                </a:tc>
                <a:tc>
                  <a:txBody>
                    <a:bodyPr/>
                    <a:lstStyle/>
                    <a:p>
                      <a:pPr algn="ctr" fontAlgn="t"/>
                      <a:r>
                        <a:rPr lang="ru-RU" sz="1100" b="0" i="0" u="none" strike="noStrike">
                          <a:latin typeface="Times New Roman"/>
                        </a:rPr>
                        <a:t>2 538 000,00</a:t>
                      </a:r>
                    </a:p>
                  </a:txBody>
                  <a:tcPr marL="7620" marR="7620" marT="7620" marB="0"/>
                </a:tc>
                <a:tc>
                  <a:txBody>
                    <a:bodyPr/>
                    <a:lstStyle/>
                    <a:p>
                      <a:pPr algn="r" fontAlgn="t"/>
                      <a:r>
                        <a:rPr lang="ru-RU" sz="1000" b="0" i="0" u="none" strike="noStrike">
                          <a:latin typeface="Times New Roman"/>
                        </a:rPr>
                        <a:t>2549 340,00</a:t>
                      </a:r>
                    </a:p>
                  </a:txBody>
                  <a:tcPr marL="7620" marR="7620" marT="7620" marB="0"/>
                </a:tc>
                <a:tc>
                  <a:txBody>
                    <a:bodyPr/>
                    <a:lstStyle/>
                    <a:p>
                      <a:pPr algn="r" fontAlgn="t"/>
                      <a:r>
                        <a:rPr lang="ru-RU" sz="1000" b="0" i="0" u="none" strike="noStrike">
                          <a:latin typeface="Times New Roman"/>
                        </a:rPr>
                        <a:t>2432 751,72</a:t>
                      </a:r>
                    </a:p>
                  </a:txBody>
                  <a:tcPr marL="7620" marR="7620" marT="7620" marB="0"/>
                </a:tc>
                <a:tc>
                  <a:txBody>
                    <a:bodyPr/>
                    <a:lstStyle/>
                    <a:p>
                      <a:pPr algn="r" fontAlgn="t"/>
                      <a:r>
                        <a:rPr lang="ru-RU" sz="1000" b="0" i="0" u="none" strike="noStrike" dirty="0">
                          <a:latin typeface="Times New Roman"/>
                        </a:rPr>
                        <a:t>2571 845,92</a:t>
                      </a:r>
                    </a:p>
                  </a:txBody>
                  <a:tcPr marL="7620" marR="7620" marT="7620" marB="0"/>
                </a:tc>
                <a:extLst>
                  <a:ext uri="{0D108BD9-81ED-4DB2-BD59-A6C34878D82A}">
                    <a16:rowId xmlns:a16="http://schemas.microsoft.com/office/drawing/2014/main" xmlns="" val="332852864"/>
                  </a:ext>
                </a:extLst>
              </a:tr>
              <a:tr h="276837">
                <a:tc>
                  <a:txBody>
                    <a:bodyPr/>
                    <a:lstStyle/>
                    <a:p>
                      <a:pPr algn="just"/>
                      <a:r>
                        <a:rPr lang="ru-RU" sz="1000" dirty="0">
                          <a:latin typeface="Times New Roman" panose="02020603050405020304" pitchFamily="18" charset="0"/>
                          <a:cs typeface="Times New Roman" panose="02020603050405020304" pitchFamily="18" charset="0"/>
                        </a:rPr>
                        <a:t>На развитие сети учреждений культурно – досугового типа</a:t>
                      </a:r>
                    </a:p>
                  </a:txBody>
                  <a:tcPr/>
                </a:tc>
                <a:tc>
                  <a:txBody>
                    <a:bodyPr/>
                    <a:lstStyle/>
                    <a:p>
                      <a:pPr algn="ctr" fontAlgn="t"/>
                      <a:r>
                        <a:rPr lang="ru-RU" sz="1100" b="0" i="0" u="none" strike="noStrike" dirty="0">
                          <a:latin typeface="Times New Roman"/>
                        </a:rPr>
                        <a:t>16026952,80</a:t>
                      </a:r>
                    </a:p>
                  </a:txBody>
                  <a:tcPr marL="7620" marR="7620" marT="7620"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724327478"/>
                  </a:ext>
                </a:extLst>
              </a:tr>
              <a:tr h="198758">
                <a:tc>
                  <a:txBody>
                    <a:bodyPr/>
                    <a:lstStyle/>
                    <a:p>
                      <a:pPr algn="just"/>
                      <a:r>
                        <a:rPr lang="ru-RU" sz="1000" dirty="0">
                          <a:latin typeface="Times New Roman" panose="02020603050405020304" pitchFamily="18" charset="0"/>
                          <a:cs typeface="Times New Roman" panose="02020603050405020304" pitchFamily="18" charset="0"/>
                        </a:rPr>
                        <a:t>На поддержку отрасли культуры</a:t>
                      </a:r>
                    </a:p>
                  </a:txBody>
                  <a:tcPr/>
                </a:tc>
                <a:tc>
                  <a:txBody>
                    <a:bodyPr/>
                    <a:lstStyle/>
                    <a:p>
                      <a:pPr algn="ctr" fontAlgn="t"/>
                      <a:r>
                        <a:rPr lang="ru-RU" sz="1100" b="0" i="0" u="none" strike="noStrike" dirty="0">
                          <a:latin typeface="Times New Roman"/>
                        </a:rPr>
                        <a:t>1273913,69</a:t>
                      </a:r>
                    </a:p>
                  </a:txBody>
                  <a:tcPr marL="7620" marR="7620" marT="7620"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674140077"/>
                  </a:ext>
                </a:extLst>
              </a:tr>
              <a:tr h="276837">
                <a:tc>
                  <a:txBody>
                    <a:bodyPr/>
                    <a:lstStyle/>
                    <a:p>
                      <a:pPr algn="just"/>
                      <a:r>
                        <a:rPr lang="ru-RU" sz="1000" dirty="0">
                          <a:latin typeface="Times New Roman" panose="02020603050405020304" pitchFamily="18" charset="0"/>
                          <a:cs typeface="Times New Roman" panose="02020603050405020304" pitchFamily="18" charset="0"/>
                        </a:rPr>
                        <a:t>На подготовку проектов межевания земельных участков и на проведение кадастровых работ</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100" b="0" i="0" u="none" strike="noStrike" dirty="0">
                          <a:latin typeface="Times New Roman"/>
                        </a:rPr>
                        <a:t>1 639 400,00</a:t>
                      </a:r>
                    </a:p>
                  </a:txBody>
                  <a:tcPr marL="7620" marR="7620" marT="7620"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573529757"/>
                  </a:ext>
                </a:extLst>
              </a:tr>
              <a:tr h="214854">
                <a:tc>
                  <a:txBody>
                    <a:bodyPr/>
                    <a:lstStyle/>
                    <a:p>
                      <a:pPr algn="just" fontAlgn="t"/>
                      <a:r>
                        <a:rPr lang="ru-RU" sz="1000" b="0" i="0" u="none" strike="noStrike" dirty="0">
                          <a:effectLst/>
                          <a:latin typeface="Times New Roman" panose="02020603050405020304" pitchFamily="18" charset="0"/>
                        </a:rPr>
                        <a:t>Прочие субсидии</a:t>
                      </a:r>
                    </a:p>
                  </a:txBody>
                  <a:tcPr marL="9525" marR="9525" marT="9525" marB="0"/>
                </a:tc>
                <a:tc>
                  <a:txBody>
                    <a:bodyPr/>
                    <a:lstStyle/>
                    <a:p>
                      <a:pPr algn="ctr" fontAlgn="t"/>
                      <a:r>
                        <a:rPr lang="ru-RU" sz="1100" b="0" i="0" u="none" strike="noStrike" dirty="0">
                          <a:latin typeface="Times New Roman"/>
                        </a:rPr>
                        <a:t>52409307,62</a:t>
                      </a:r>
                    </a:p>
                  </a:txBody>
                  <a:tcPr marL="7620" marR="7620" marT="7620" marB="0"/>
                </a:tc>
                <a:tc>
                  <a:txBody>
                    <a:bodyPr/>
                    <a:lstStyle/>
                    <a:p>
                      <a:pPr algn="ctr" fontAlgn="t"/>
                      <a:r>
                        <a:rPr lang="ru-RU" sz="1100" b="0" i="0" u="none" strike="noStrike">
                          <a:latin typeface="Times New Roman"/>
                        </a:rPr>
                        <a:t>66 490 199,56</a:t>
                      </a:r>
                    </a:p>
                  </a:txBody>
                  <a:tcPr marL="7620" marR="7620" marT="7620" marB="0"/>
                </a:tc>
                <a:tc>
                  <a:txBody>
                    <a:bodyPr/>
                    <a:lstStyle/>
                    <a:p>
                      <a:pPr algn="r" fontAlgn="t"/>
                      <a:r>
                        <a:rPr lang="ru-RU" sz="1000" b="0" i="0" u="none" strike="noStrike">
                          <a:latin typeface="Times New Roman"/>
                        </a:rPr>
                        <a:t>142979 595,89</a:t>
                      </a:r>
                    </a:p>
                  </a:txBody>
                  <a:tcPr marL="7620" marR="7620" marT="7620" marB="0"/>
                </a:tc>
                <a:tc>
                  <a:txBody>
                    <a:bodyPr/>
                    <a:lstStyle/>
                    <a:p>
                      <a:pPr algn="r" fontAlgn="t"/>
                      <a:r>
                        <a:rPr lang="ru-RU" sz="1000" b="0" i="0" u="none" strike="noStrike">
                          <a:latin typeface="Times New Roman"/>
                        </a:rPr>
                        <a:t>10066 114,08</a:t>
                      </a:r>
                    </a:p>
                  </a:txBody>
                  <a:tcPr marL="7620" marR="7620" marT="7620" marB="0"/>
                </a:tc>
                <a:tc>
                  <a:txBody>
                    <a:bodyPr/>
                    <a:lstStyle/>
                    <a:p>
                      <a:pPr algn="r" fontAlgn="t"/>
                      <a:r>
                        <a:rPr lang="ru-RU" sz="1000" b="0" i="0" u="none" strike="noStrike" dirty="0">
                          <a:latin typeface="Times New Roman"/>
                        </a:rPr>
                        <a:t>10087 207,49</a:t>
                      </a:r>
                    </a:p>
                  </a:txBody>
                  <a:tcPr marL="7620" marR="7620" marT="7620" marB="0"/>
                </a:tc>
                <a:extLst>
                  <a:ext uri="{0D108BD9-81ED-4DB2-BD59-A6C34878D82A}">
                    <a16:rowId xmlns:a16="http://schemas.microsoft.com/office/drawing/2014/main" xmlns="" val="4115921296"/>
                  </a:ext>
                </a:extLst>
              </a:tr>
            </a:tbl>
          </a:graphicData>
        </a:graphic>
      </p:graphicFrame>
      <p:pic>
        <p:nvPicPr>
          <p:cNvPr id="10" name="Picture 12" descr="Регионы могут получить еще 100 млрд на зарплаты бюджетникам"/>
          <p:cNvPicPr>
            <a:picLocks noChangeAspect="1" noChangeArrowheads="1"/>
          </p:cNvPicPr>
          <p:nvPr/>
        </p:nvPicPr>
        <p:blipFill>
          <a:blip r:embed="rId5" cstate="print"/>
          <a:srcRect/>
          <a:stretch>
            <a:fillRect/>
          </a:stretch>
        </p:blipFill>
        <p:spPr bwMode="auto">
          <a:xfrm>
            <a:off x="388190" y="4519492"/>
            <a:ext cx="2570671" cy="18295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a:extLst>
              <a:ext uri="{FF2B5EF4-FFF2-40B4-BE49-F238E27FC236}">
                <a16:creationId xmlns:a16="http://schemas.microsoft.com/office/drawing/2014/main" xmlns="" id="{8F6E7527-872C-01C2-A1C4-6C89F5444DC5}"/>
              </a:ext>
            </a:extLst>
          </p:cNvPr>
          <p:cNvSpPr txBox="1"/>
          <p:nvPr/>
        </p:nvSpPr>
        <p:spPr>
          <a:xfrm>
            <a:off x="3276945" y="4472527"/>
            <a:ext cx="8627507" cy="444530"/>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Иные межбюджетные трансферты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бюджетные средства, предоставляемые  на осуществление части полномочий по решению вопросов местного значения в соответствии с заключенными полномочиями.</a:t>
            </a:r>
            <a:endParaRPr lang="ru-RU" sz="1100" dirty="0">
              <a:latin typeface="Times New Roman" panose="02020603050405020304" pitchFamily="18" charset="0"/>
              <a:cs typeface="Times New Roman" panose="02020603050405020304" pitchFamily="18" charset="0"/>
            </a:endParaRPr>
          </a:p>
        </p:txBody>
      </p:sp>
      <p:graphicFrame>
        <p:nvGraphicFramePr>
          <p:cNvPr id="12" name="Таблица 6">
            <a:extLst>
              <a:ext uri="{FF2B5EF4-FFF2-40B4-BE49-F238E27FC236}">
                <a16:creationId xmlns:a16="http://schemas.microsoft.com/office/drawing/2014/main" xmlns="" id="{80257780-25DD-C609-C72F-6924F7A6A001}"/>
              </a:ext>
            </a:extLst>
          </p:cNvPr>
          <p:cNvGraphicFramePr>
            <a:graphicFrameLocks noGrp="1"/>
          </p:cNvGraphicFramePr>
          <p:nvPr>
            <p:extLst>
              <p:ext uri="{D42A27DB-BD31-4B8C-83A1-F6EECF244321}">
                <p14:modId xmlns:p14="http://schemas.microsoft.com/office/powerpoint/2010/main" xmlns="" val="2677333834"/>
              </p:ext>
            </p:extLst>
          </p:nvPr>
        </p:nvGraphicFramePr>
        <p:xfrm>
          <a:off x="3194296" y="4955315"/>
          <a:ext cx="8779167" cy="1737360"/>
        </p:xfrm>
        <a:graphic>
          <a:graphicData uri="http://schemas.openxmlformats.org/drawingml/2006/table">
            <a:tbl>
              <a:tblPr firstRow="1" bandRow="1">
                <a:tableStyleId>{22838BEF-8BB2-4498-84A7-C5851F593DF1}</a:tableStyleId>
              </a:tblPr>
              <a:tblGrid>
                <a:gridCol w="3579930">
                  <a:extLst>
                    <a:ext uri="{9D8B030D-6E8A-4147-A177-3AD203B41FA5}">
                      <a16:colId xmlns:a16="http://schemas.microsoft.com/office/drawing/2014/main" xmlns="" val="3448297871"/>
                    </a:ext>
                  </a:extLst>
                </a:gridCol>
                <a:gridCol w="1058502">
                  <a:extLst>
                    <a:ext uri="{9D8B030D-6E8A-4147-A177-3AD203B41FA5}">
                      <a16:colId xmlns:a16="http://schemas.microsoft.com/office/drawing/2014/main" xmlns="" val="1865636448"/>
                    </a:ext>
                  </a:extLst>
                </a:gridCol>
                <a:gridCol w="1038531">
                  <a:extLst>
                    <a:ext uri="{9D8B030D-6E8A-4147-A177-3AD203B41FA5}">
                      <a16:colId xmlns:a16="http://schemas.microsoft.com/office/drawing/2014/main" xmlns="" val="2854175519"/>
                    </a:ext>
                  </a:extLst>
                </a:gridCol>
                <a:gridCol w="1048517">
                  <a:extLst>
                    <a:ext uri="{9D8B030D-6E8A-4147-A177-3AD203B41FA5}">
                      <a16:colId xmlns:a16="http://schemas.microsoft.com/office/drawing/2014/main" xmlns="" val="2174965571"/>
                    </a:ext>
                  </a:extLst>
                </a:gridCol>
                <a:gridCol w="996800">
                  <a:extLst>
                    <a:ext uri="{9D8B030D-6E8A-4147-A177-3AD203B41FA5}">
                      <a16:colId xmlns:a16="http://schemas.microsoft.com/office/drawing/2014/main" xmlns="" val="3267095644"/>
                    </a:ext>
                  </a:extLst>
                </a:gridCol>
                <a:gridCol w="1056887">
                  <a:extLst>
                    <a:ext uri="{9D8B030D-6E8A-4147-A177-3AD203B41FA5}">
                      <a16:colId xmlns:a16="http://schemas.microsoft.com/office/drawing/2014/main" xmlns="" val="1093503490"/>
                    </a:ext>
                  </a:extLst>
                </a:gridCol>
              </a:tblGrid>
              <a:tr h="266360">
                <a:tc>
                  <a:txBody>
                    <a:bodyPr/>
                    <a:lstStyle/>
                    <a:p>
                      <a:pPr algn="ctr"/>
                      <a:r>
                        <a:rPr lang="ru-RU" sz="10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2022г </a:t>
                      </a:r>
                      <a:r>
                        <a:rPr lang="ru-RU" sz="1000" dirty="0">
                          <a:latin typeface="Times New Roman" panose="02020603050405020304" pitchFamily="18" charset="0"/>
                          <a:cs typeface="Times New Roman" panose="02020603050405020304" pitchFamily="18" charset="0"/>
                        </a:rPr>
                        <a:t>(отчет)</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2023г </a:t>
                      </a:r>
                      <a:r>
                        <a:rPr lang="ru-RU" sz="10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2024г </a:t>
                      </a:r>
                      <a:r>
                        <a:rPr lang="ru-RU" sz="1000" dirty="0">
                          <a:latin typeface="Times New Roman" panose="02020603050405020304" pitchFamily="18" charset="0"/>
                          <a:cs typeface="Times New Roman" panose="02020603050405020304" pitchFamily="18" charset="0"/>
                        </a:rPr>
                        <a:t>(план)</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2025г </a:t>
                      </a:r>
                      <a:r>
                        <a:rPr lang="ru-RU" sz="10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2026г </a:t>
                      </a:r>
                      <a:r>
                        <a:rPr lang="ru-RU" sz="10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xmlns="" val="1535082943"/>
                  </a:ext>
                </a:extLst>
              </a:tr>
              <a:tr h="193308">
                <a:tc>
                  <a:txBody>
                    <a:bodyPr/>
                    <a:lstStyle/>
                    <a:p>
                      <a:pPr algn="just"/>
                      <a:r>
                        <a:rPr lang="ru-RU" sz="1000" dirty="0">
                          <a:latin typeface="Times New Roman" panose="02020603050405020304" pitchFamily="18" charset="0"/>
                          <a:cs typeface="Times New Roman" panose="02020603050405020304" pitchFamily="18" charset="0"/>
                        </a:rPr>
                        <a:t>На ежемесячное денежное вознаграждение за классное руководство педагогическим работникам общеобразовательных организаций</a:t>
                      </a:r>
                    </a:p>
                  </a:txBody>
                  <a:tcPr/>
                </a:tc>
                <a:tc>
                  <a:txBody>
                    <a:bodyPr/>
                    <a:lstStyle/>
                    <a:p>
                      <a:pPr algn="ctr" fontAlgn="t"/>
                      <a:r>
                        <a:rPr lang="ru-RU" sz="1100" b="0" i="0" u="none" strike="noStrike" dirty="0">
                          <a:latin typeface="Times New Roman"/>
                        </a:rPr>
                        <a:t>11770433,24</a:t>
                      </a:r>
                    </a:p>
                  </a:txBody>
                  <a:tcPr marL="7620" marR="7620" marT="7620" marB="0"/>
                </a:tc>
                <a:tc>
                  <a:txBody>
                    <a:bodyPr/>
                    <a:lstStyle/>
                    <a:p>
                      <a:pPr algn="ctr" fontAlgn="t"/>
                      <a:r>
                        <a:rPr lang="ru-RU" sz="1100" b="0" i="0" u="none" strike="noStrike">
                          <a:latin typeface="Times New Roman"/>
                        </a:rPr>
                        <a:t>14 274 000,00</a:t>
                      </a:r>
                    </a:p>
                  </a:txBody>
                  <a:tcPr marL="7620" marR="7620" marT="7620" marB="0"/>
                </a:tc>
                <a:tc>
                  <a:txBody>
                    <a:bodyPr/>
                    <a:lstStyle/>
                    <a:p>
                      <a:pPr algn="ctr" fontAlgn="t"/>
                      <a:r>
                        <a:rPr lang="ru-RU" sz="1000" b="0" i="0" u="none" strike="noStrike" dirty="0">
                          <a:latin typeface="Times New Roman"/>
                        </a:rPr>
                        <a:t>15444 000,00</a:t>
                      </a:r>
                    </a:p>
                  </a:txBody>
                  <a:tcPr marL="7620" marR="7620" marT="7620" marB="0"/>
                </a:tc>
                <a:tc>
                  <a:txBody>
                    <a:bodyPr/>
                    <a:lstStyle/>
                    <a:p>
                      <a:pPr algn="ctr" fontAlgn="t"/>
                      <a:r>
                        <a:rPr lang="ru-RU" sz="1000" b="0" i="0" u="none" strike="noStrike">
                          <a:latin typeface="Times New Roman"/>
                        </a:rPr>
                        <a:t>15444 000,00</a:t>
                      </a:r>
                    </a:p>
                  </a:txBody>
                  <a:tcPr marL="7620" marR="7620" marT="7620" marB="0"/>
                </a:tc>
                <a:tc>
                  <a:txBody>
                    <a:bodyPr/>
                    <a:lstStyle/>
                    <a:p>
                      <a:pPr algn="ctr" fontAlgn="t"/>
                      <a:r>
                        <a:rPr lang="ru-RU" sz="1000" b="0" i="0" u="none" strike="noStrike" dirty="0">
                          <a:latin typeface="Times New Roman"/>
                        </a:rPr>
                        <a:t>15444 000,00</a:t>
                      </a:r>
                    </a:p>
                  </a:txBody>
                  <a:tcPr marL="7620" marR="7620" marT="7620" marB="0"/>
                </a:tc>
                <a:extLst>
                  <a:ext uri="{0D108BD9-81ED-4DB2-BD59-A6C34878D82A}">
                    <a16:rowId xmlns:a16="http://schemas.microsoft.com/office/drawing/2014/main" xmlns="" val="332852864"/>
                  </a:ext>
                </a:extLst>
              </a:tr>
              <a:tr h="193308">
                <a:tc>
                  <a:txBody>
                    <a:bodyPr/>
                    <a:lstStyle/>
                    <a:p>
                      <a:pPr algn="just"/>
                      <a:r>
                        <a:rPr lang="ru-RU" sz="1000" dirty="0" smtClean="0">
                          <a:latin typeface="Times New Roman" panose="02020603050405020304" pitchFamily="18" charset="0"/>
                          <a:cs typeface="Times New Roman" panose="02020603050405020304" pitchFamily="18" charset="0"/>
                        </a:rPr>
                        <a:t>обеспечение деятельности советников директора по воспитанию и взаимодействию с общественными объединениями</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100" b="0" i="0" u="none" strike="noStrike" dirty="0">
                          <a:latin typeface="Times New Roman"/>
                        </a:rPr>
                        <a:t> </a:t>
                      </a:r>
                    </a:p>
                  </a:txBody>
                  <a:tcPr marL="7620" marR="7620" marT="7620" marB="0"/>
                </a:tc>
                <a:tc>
                  <a:txBody>
                    <a:bodyPr/>
                    <a:lstStyle/>
                    <a:p>
                      <a:pPr algn="ctr" fontAlgn="t"/>
                      <a:r>
                        <a:rPr lang="ru-RU" sz="1100" b="0" i="0" u="none" strike="noStrike">
                          <a:latin typeface="Times New Roman"/>
                        </a:rPr>
                        <a:t>178 496,00</a:t>
                      </a:r>
                    </a:p>
                  </a:txBody>
                  <a:tcPr marL="7620" marR="7620" marT="7620" marB="0"/>
                </a:tc>
                <a:tc>
                  <a:txBody>
                    <a:bodyPr/>
                    <a:lstStyle/>
                    <a:p>
                      <a:pPr algn="r" fontAlgn="t"/>
                      <a:r>
                        <a:rPr lang="ru-RU" sz="1000" b="0" i="0" u="none" strike="noStrike" dirty="0">
                          <a:latin typeface="Times New Roman"/>
                        </a:rPr>
                        <a:t>2537 142,48</a:t>
                      </a:r>
                    </a:p>
                  </a:txBody>
                  <a:tcPr marL="7620" marR="7620" marT="7620" marB="0"/>
                </a:tc>
                <a:tc>
                  <a:txBody>
                    <a:bodyPr/>
                    <a:lstStyle/>
                    <a:p>
                      <a:pPr algn="r" fontAlgn="t"/>
                      <a:r>
                        <a:rPr lang="ru-RU" sz="1000" b="0" i="0" u="none" strike="noStrike">
                          <a:latin typeface="Times New Roman"/>
                        </a:rPr>
                        <a:t>2537 142,48</a:t>
                      </a:r>
                    </a:p>
                  </a:txBody>
                  <a:tcPr marL="7620" marR="7620" marT="7620" marB="0"/>
                </a:tc>
                <a:tc>
                  <a:txBody>
                    <a:bodyPr/>
                    <a:lstStyle/>
                    <a:p>
                      <a:pPr algn="r" fontAlgn="t"/>
                      <a:r>
                        <a:rPr lang="ru-RU" sz="1000" b="0" i="0" u="none" strike="noStrike" dirty="0">
                          <a:latin typeface="Times New Roman"/>
                        </a:rPr>
                        <a:t>3382 856,64</a:t>
                      </a:r>
                    </a:p>
                  </a:txBody>
                  <a:tcPr marL="7620" marR="7620" marT="7620" marB="0"/>
                </a:tc>
              </a:tr>
              <a:tr h="193308">
                <a:tc>
                  <a:txBody>
                    <a:bodyPr/>
                    <a:lstStyle/>
                    <a:p>
                      <a:pPr algn="just"/>
                      <a:r>
                        <a:rPr lang="ru-RU" sz="1000" dirty="0">
                          <a:latin typeface="Times New Roman" panose="02020603050405020304" pitchFamily="18" charset="0"/>
                          <a:cs typeface="Times New Roman" panose="02020603050405020304" pitchFamily="18" charset="0"/>
                        </a:rPr>
                        <a:t>Прочие межбюджетные трансферты</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100" b="0" i="0" u="none" strike="noStrike" dirty="0">
                          <a:latin typeface="Times New Roman"/>
                        </a:rPr>
                        <a:t>1 243 847,00</a:t>
                      </a:r>
                    </a:p>
                  </a:txBody>
                  <a:tcPr marL="7620" marR="7620" marT="7620"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109789830"/>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81922" name="AutoShape 2" descr="Стали известны цифры государственной субвенции малым городам и поселкам  Одесской области | Интернет-газета &quot;Топор&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 name="Рисунок 3">
            <a:extLst>
              <a:ext uri="{FF2B5EF4-FFF2-40B4-BE49-F238E27FC236}">
                <a16:creationId xmlns:a16="http://schemas.microsoft.com/office/drawing/2014/main" xmlns="" id="{965F6BEE-CA1A-891F-99B2-8D3B0B7366CD}"/>
              </a:ext>
            </a:extLst>
          </p:cNvPr>
          <p:cNvPicPr>
            <a:picLocks noChangeAspect="1"/>
          </p:cNvPicPr>
          <p:nvPr/>
        </p:nvPicPr>
        <p:blipFill rotWithShape="1">
          <a:blip r:embed="rId3" cstate="print"/>
          <a:srcRect l="8136" t="11830" r="4671"/>
          <a:stretch/>
        </p:blipFill>
        <p:spPr>
          <a:xfrm>
            <a:off x="255234" y="127897"/>
            <a:ext cx="1665257" cy="966510"/>
          </a:xfrm>
          <a:prstGeom prst="rect">
            <a:avLst/>
          </a:prstGeom>
        </p:spPr>
      </p:pic>
      <p:sp>
        <p:nvSpPr>
          <p:cNvPr id="5" name="TextBox 4">
            <a:extLst>
              <a:ext uri="{FF2B5EF4-FFF2-40B4-BE49-F238E27FC236}">
                <a16:creationId xmlns:a16="http://schemas.microsoft.com/office/drawing/2014/main" xmlns="" id="{7D9D597D-1B77-5B47-CD84-86A178676D07}"/>
              </a:ext>
            </a:extLst>
          </p:cNvPr>
          <p:cNvSpPr txBox="1"/>
          <p:nvPr/>
        </p:nvSpPr>
        <p:spPr>
          <a:xfrm>
            <a:off x="1963171" y="100082"/>
            <a:ext cx="2940948" cy="938719"/>
          </a:xfrm>
          <a:prstGeom prst="rect">
            <a:avLst/>
          </a:prstGeom>
          <a:noFill/>
        </p:spPr>
        <p:txBody>
          <a:bodyPr wrap="square">
            <a:spAutoFit/>
          </a:bodyPr>
          <a:lstStyle/>
          <a:p>
            <a:pPr algn="just"/>
            <a:r>
              <a:rPr lang="ru-RU" sz="1100" b="1" i="0" dirty="0">
                <a:solidFill>
                  <a:srgbClr val="0000CC"/>
                </a:solidFill>
                <a:effectLst/>
                <a:latin typeface="Times New Roman" panose="02020603050405020304" pitchFamily="18" charset="0"/>
                <a:cs typeface="Times New Roman" panose="02020603050405020304" pitchFamily="18" charset="0"/>
              </a:rPr>
              <a:t>Субвенция</a:t>
            </a:r>
            <a:r>
              <a:rPr lang="ru-RU" sz="1100" b="0" i="0" dirty="0">
                <a:solidFill>
                  <a:schemeClr val="accent1">
                    <a:lumMod val="75000"/>
                  </a:schemeClr>
                </a:solidFill>
                <a:effectLst/>
                <a:latin typeface="Times New Roman" panose="02020603050405020304" pitchFamily="18" charset="0"/>
                <a:cs typeface="Times New Roman" panose="02020603050405020304" pitchFamily="18" charset="0"/>
              </a:rPr>
              <a:t> </a:t>
            </a:r>
            <a:r>
              <a:rPr lang="ru-RU" sz="1100" b="0" i="0" dirty="0">
                <a:solidFill>
                  <a:srgbClr val="202124"/>
                </a:solidFill>
                <a:effectLst/>
                <a:latin typeface="Times New Roman" panose="02020603050405020304" pitchFamily="18" charset="0"/>
                <a:cs typeface="Times New Roman" panose="02020603050405020304" pitchFamily="18" charset="0"/>
              </a:rPr>
              <a:t>- бюджетные средства, предоставляемые </a:t>
            </a:r>
            <a:r>
              <a:rPr lang="ru-RU" sz="1100" i="0" dirty="0">
                <a:solidFill>
                  <a:srgbClr val="202124"/>
                </a:solidFill>
                <a:effectLst/>
                <a:latin typeface="Times New Roman" panose="02020603050405020304" pitchFamily="18" charset="0"/>
                <a:cs typeface="Times New Roman" panose="02020603050405020304" pitchFamily="18" charset="0"/>
              </a:rPr>
              <a:t>муниципальным образованиям на безвозмездной и безвозвратной основах на осуществление определенных целевых расходов.</a:t>
            </a:r>
            <a:endParaRPr lang="ru-RU" sz="1100" dirty="0">
              <a:latin typeface="Times New Roman" panose="02020603050405020304" pitchFamily="18" charset="0"/>
              <a:cs typeface="Times New Roman" panose="02020603050405020304" pitchFamily="18" charset="0"/>
            </a:endParaRPr>
          </a:p>
        </p:txBody>
      </p:sp>
      <p:sp>
        <p:nvSpPr>
          <p:cNvPr id="6" name="Прямоугольник: скругленные углы 3">
            <a:extLst>
              <a:ext uri="{FF2B5EF4-FFF2-40B4-BE49-F238E27FC236}">
                <a16:creationId xmlns:a16="http://schemas.microsoft.com/office/drawing/2014/main" xmlns="" id="{B9D15CAD-9EF3-6898-43D5-AB6867242BA8}"/>
              </a:ext>
            </a:extLst>
          </p:cNvPr>
          <p:cNvSpPr/>
          <p:nvPr/>
        </p:nvSpPr>
        <p:spPr>
          <a:xfrm>
            <a:off x="6634350" y="127897"/>
            <a:ext cx="3186049" cy="43088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rgbClr val="0000CC"/>
                </a:solidFill>
                <a:latin typeface="Times New Roman" panose="02020603050405020304" pitchFamily="18" charset="0"/>
                <a:cs typeface="Times New Roman" panose="02020603050405020304" pitchFamily="18" charset="0"/>
              </a:rPr>
              <a:t>Социальная сфера</a:t>
            </a:r>
          </a:p>
        </p:txBody>
      </p:sp>
      <p:graphicFrame>
        <p:nvGraphicFramePr>
          <p:cNvPr id="7" name="Таблица 19">
            <a:extLst>
              <a:ext uri="{FF2B5EF4-FFF2-40B4-BE49-F238E27FC236}">
                <a16:creationId xmlns:a16="http://schemas.microsoft.com/office/drawing/2014/main" xmlns="" id="{ABBAE146-6618-1860-784B-5B050DD783F0}"/>
              </a:ext>
            </a:extLst>
          </p:cNvPr>
          <p:cNvGraphicFramePr>
            <a:graphicFrameLocks noGrp="1"/>
          </p:cNvGraphicFramePr>
          <p:nvPr>
            <p:extLst>
              <p:ext uri="{D42A27DB-BD31-4B8C-83A1-F6EECF244321}">
                <p14:modId xmlns:p14="http://schemas.microsoft.com/office/powerpoint/2010/main" xmlns="" val="1797887779"/>
              </p:ext>
            </p:extLst>
          </p:nvPr>
        </p:nvGraphicFramePr>
        <p:xfrm>
          <a:off x="5496024" y="674183"/>
          <a:ext cx="6439308" cy="370840"/>
        </p:xfrm>
        <a:graphic>
          <a:graphicData uri="http://schemas.openxmlformats.org/drawingml/2006/table">
            <a:tbl>
              <a:tblPr firstRow="1" bandRow="1">
                <a:tableStyleId>{8A107856-5554-42FB-B03E-39F5DBC370BA}</a:tableStyleId>
              </a:tblPr>
              <a:tblGrid>
                <a:gridCol w="1029904">
                  <a:extLst>
                    <a:ext uri="{9D8B030D-6E8A-4147-A177-3AD203B41FA5}">
                      <a16:colId xmlns:a16="http://schemas.microsoft.com/office/drawing/2014/main" xmlns="" val="3884024598"/>
                    </a:ext>
                  </a:extLst>
                </a:gridCol>
                <a:gridCol w="1145407">
                  <a:extLst>
                    <a:ext uri="{9D8B030D-6E8A-4147-A177-3AD203B41FA5}">
                      <a16:colId xmlns:a16="http://schemas.microsoft.com/office/drawing/2014/main" xmlns="" val="4057718499"/>
                    </a:ext>
                  </a:extLst>
                </a:gridCol>
                <a:gridCol w="1058779">
                  <a:extLst>
                    <a:ext uri="{9D8B030D-6E8A-4147-A177-3AD203B41FA5}">
                      <a16:colId xmlns:a16="http://schemas.microsoft.com/office/drawing/2014/main" xmlns="" val="3466239573"/>
                    </a:ext>
                  </a:extLst>
                </a:gridCol>
                <a:gridCol w="1020278">
                  <a:extLst>
                    <a:ext uri="{9D8B030D-6E8A-4147-A177-3AD203B41FA5}">
                      <a16:colId xmlns:a16="http://schemas.microsoft.com/office/drawing/2014/main" xmlns="" val="3135363515"/>
                    </a:ext>
                  </a:extLst>
                </a:gridCol>
                <a:gridCol w="1111722">
                  <a:extLst>
                    <a:ext uri="{9D8B030D-6E8A-4147-A177-3AD203B41FA5}">
                      <a16:colId xmlns:a16="http://schemas.microsoft.com/office/drawing/2014/main" xmlns="" val="1465279880"/>
                    </a:ext>
                  </a:extLst>
                </a:gridCol>
                <a:gridCol w="1073218">
                  <a:extLst>
                    <a:ext uri="{9D8B030D-6E8A-4147-A177-3AD203B41FA5}">
                      <a16:colId xmlns:a16="http://schemas.microsoft.com/office/drawing/2014/main" xmlns="" val="2144537605"/>
                    </a:ext>
                  </a:extLst>
                </a:gridCol>
              </a:tblGrid>
              <a:tr h="370840">
                <a:tc>
                  <a:txBody>
                    <a:bodyPr/>
                    <a:lstStyle/>
                    <a:p>
                      <a:pPr algn="ctr"/>
                      <a:r>
                        <a:rPr lang="ru-RU" sz="1100" dirty="0">
                          <a:latin typeface="Times New Roman" pitchFamily="18" charset="0"/>
                          <a:cs typeface="Times New Roman" pitchFamily="18" charset="0"/>
                        </a:rPr>
                        <a:t>итого</a:t>
                      </a:r>
                      <a:endParaRPr lang="ru-RU" sz="1100" dirty="0">
                        <a:solidFill>
                          <a:schemeClr val="tx1">
                            <a:lumMod val="95000"/>
                            <a:lumOff val="5000"/>
                          </a:schemeClr>
                        </a:solidFill>
                        <a:latin typeface="Times New Roman" pitchFamily="18" charset="0"/>
                        <a:cs typeface="Times New Roman" pitchFamily="18" charset="0"/>
                      </a:endParaRPr>
                    </a:p>
                  </a:txBody>
                  <a:tcPr/>
                </a:tc>
                <a:tc>
                  <a:txBody>
                    <a:bodyPr/>
                    <a:lstStyle/>
                    <a:p>
                      <a:pPr algn="ctr" fontAlgn="t"/>
                      <a:r>
                        <a:rPr lang="ru-RU" sz="1100" b="1" i="0" u="none" strike="noStrike" dirty="0">
                          <a:latin typeface="Times New Roman"/>
                        </a:rPr>
                        <a:t>219 625 116,95</a:t>
                      </a:r>
                    </a:p>
                  </a:txBody>
                  <a:tcPr marL="7620" marR="7620" marT="7620" marB="0" anchor="ctr"/>
                </a:tc>
                <a:tc>
                  <a:txBody>
                    <a:bodyPr/>
                    <a:lstStyle/>
                    <a:p>
                      <a:pPr algn="ctr" fontAlgn="t"/>
                      <a:r>
                        <a:rPr lang="ru-RU" sz="1100" b="1" i="0" u="none" strike="noStrike">
                          <a:latin typeface="Times New Roman"/>
                        </a:rPr>
                        <a:t>268 395 278,56</a:t>
                      </a:r>
                    </a:p>
                  </a:txBody>
                  <a:tcPr marL="7620" marR="7620" marT="7620" marB="0" anchor="ctr"/>
                </a:tc>
                <a:tc>
                  <a:txBody>
                    <a:bodyPr/>
                    <a:lstStyle/>
                    <a:p>
                      <a:pPr algn="ctr" fontAlgn="t"/>
                      <a:r>
                        <a:rPr lang="ru-RU" sz="1000" b="1" i="0" u="none" strike="noStrike" dirty="0" smtClean="0">
                          <a:latin typeface="Times New Roman"/>
                        </a:rPr>
                        <a:t>299296516,43</a:t>
                      </a:r>
                      <a:endParaRPr lang="ru-RU" sz="1000" b="1" i="0" u="none" strike="noStrike" dirty="0">
                        <a:latin typeface="Times New Roman"/>
                      </a:endParaRPr>
                    </a:p>
                  </a:txBody>
                  <a:tcPr marL="7620" marR="7620" marT="7620" marB="0" anchor="ctr"/>
                </a:tc>
                <a:tc>
                  <a:txBody>
                    <a:bodyPr/>
                    <a:lstStyle/>
                    <a:p>
                      <a:pPr algn="ctr" fontAlgn="t"/>
                      <a:r>
                        <a:rPr lang="ru-RU" sz="1000" b="1" i="0" u="none" strike="noStrike" dirty="0" smtClean="0">
                          <a:latin typeface="Times New Roman"/>
                        </a:rPr>
                        <a:t>308448180,95</a:t>
                      </a:r>
                      <a:endParaRPr lang="ru-RU" sz="1000" b="1" i="0" u="none" strike="noStrike" dirty="0">
                        <a:latin typeface="Times New Roman"/>
                      </a:endParaRPr>
                    </a:p>
                  </a:txBody>
                  <a:tcPr marL="7620" marR="7620" marT="7620" marB="0" anchor="ctr"/>
                </a:tc>
                <a:tc>
                  <a:txBody>
                    <a:bodyPr/>
                    <a:lstStyle/>
                    <a:p>
                      <a:pPr algn="ctr" fontAlgn="t"/>
                      <a:r>
                        <a:rPr lang="ru-RU" sz="1000" b="1" i="0" u="none" strike="noStrike" dirty="0" smtClean="0">
                          <a:latin typeface="Times New Roman"/>
                        </a:rPr>
                        <a:t>326472312,99</a:t>
                      </a:r>
                      <a:endParaRPr lang="ru-RU" sz="1000" b="1" i="0" u="none" strike="noStrike" dirty="0">
                        <a:latin typeface="Times New Roman"/>
                      </a:endParaRPr>
                    </a:p>
                  </a:txBody>
                  <a:tcPr marL="7620" marR="7620" marT="7620" marB="0" anchor="ctr"/>
                </a:tc>
                <a:extLst>
                  <a:ext uri="{0D108BD9-81ED-4DB2-BD59-A6C34878D82A}">
                    <a16:rowId xmlns:a16="http://schemas.microsoft.com/office/drawing/2014/main" xmlns="" val="1619842661"/>
                  </a:ext>
                </a:extLst>
              </a:tr>
            </a:tbl>
          </a:graphicData>
        </a:graphic>
      </p:graphicFrame>
      <p:graphicFrame>
        <p:nvGraphicFramePr>
          <p:cNvPr id="8" name="Таблица 6">
            <a:extLst>
              <a:ext uri="{FF2B5EF4-FFF2-40B4-BE49-F238E27FC236}">
                <a16:creationId xmlns:a16="http://schemas.microsoft.com/office/drawing/2014/main" xmlns="" id="{AFF08B94-DF2F-0321-D170-8E4A0004EF2C}"/>
              </a:ext>
            </a:extLst>
          </p:cNvPr>
          <p:cNvGraphicFramePr>
            <a:graphicFrameLocks noGrp="1"/>
          </p:cNvGraphicFramePr>
          <p:nvPr>
            <p:extLst>
              <p:ext uri="{D42A27DB-BD31-4B8C-83A1-F6EECF244321}">
                <p14:modId xmlns:p14="http://schemas.microsoft.com/office/powerpoint/2010/main" xmlns="" val="360076040"/>
              </p:ext>
            </p:extLst>
          </p:nvPr>
        </p:nvGraphicFramePr>
        <p:xfrm>
          <a:off x="182880" y="1124943"/>
          <a:ext cx="11752449" cy="2763520"/>
        </p:xfrm>
        <a:graphic>
          <a:graphicData uri="http://schemas.openxmlformats.org/drawingml/2006/table">
            <a:tbl>
              <a:tblPr firstRow="1" bandRow="1">
                <a:tableStyleId>{C4B1156A-380E-4F78-BDF5-A606A8083BF9}</a:tableStyleId>
              </a:tblPr>
              <a:tblGrid>
                <a:gridCol w="2454442">
                  <a:extLst>
                    <a:ext uri="{9D8B030D-6E8A-4147-A177-3AD203B41FA5}">
                      <a16:colId xmlns:a16="http://schemas.microsoft.com/office/drawing/2014/main" xmlns="" val="1662183843"/>
                    </a:ext>
                  </a:extLst>
                </a:gridCol>
                <a:gridCol w="3889581">
                  <a:extLst>
                    <a:ext uri="{9D8B030D-6E8A-4147-A177-3AD203B41FA5}">
                      <a16:colId xmlns:a16="http://schemas.microsoft.com/office/drawing/2014/main" xmlns="" val="2324971604"/>
                    </a:ext>
                  </a:extLst>
                </a:gridCol>
                <a:gridCol w="1130410">
                  <a:extLst>
                    <a:ext uri="{9D8B030D-6E8A-4147-A177-3AD203B41FA5}">
                      <a16:colId xmlns:a16="http://schemas.microsoft.com/office/drawing/2014/main" xmlns="" val="849344620"/>
                    </a:ext>
                  </a:extLst>
                </a:gridCol>
                <a:gridCol w="1042705">
                  <a:extLst>
                    <a:ext uri="{9D8B030D-6E8A-4147-A177-3AD203B41FA5}">
                      <a16:colId xmlns:a16="http://schemas.microsoft.com/office/drawing/2014/main" xmlns="" val="2919859222"/>
                    </a:ext>
                  </a:extLst>
                </a:gridCol>
                <a:gridCol w="1052450">
                  <a:extLst>
                    <a:ext uri="{9D8B030D-6E8A-4147-A177-3AD203B41FA5}">
                      <a16:colId xmlns:a16="http://schemas.microsoft.com/office/drawing/2014/main" xmlns="" val="3983962965"/>
                    </a:ext>
                  </a:extLst>
                </a:gridCol>
                <a:gridCol w="1130410">
                  <a:extLst>
                    <a:ext uri="{9D8B030D-6E8A-4147-A177-3AD203B41FA5}">
                      <a16:colId xmlns:a16="http://schemas.microsoft.com/office/drawing/2014/main" xmlns="" val="28612157"/>
                    </a:ext>
                  </a:extLst>
                </a:gridCol>
                <a:gridCol w="1052451">
                  <a:extLst>
                    <a:ext uri="{9D8B030D-6E8A-4147-A177-3AD203B41FA5}">
                      <a16:colId xmlns:a16="http://schemas.microsoft.com/office/drawing/2014/main" xmlns="" val="663624665"/>
                    </a:ext>
                  </a:extLst>
                </a:gridCol>
              </a:tblGrid>
              <a:tr h="370840">
                <a:tc>
                  <a:txBody>
                    <a:bodyPr/>
                    <a:lstStyle/>
                    <a:p>
                      <a:endParaRPr lang="ru-RU" dirty="0"/>
                    </a:p>
                  </a:txBody>
                  <a:tcPr/>
                </a:tc>
                <a:tc>
                  <a:txBody>
                    <a:bodyPr/>
                    <a:lstStyle/>
                    <a:p>
                      <a:endParaRPr lang="ru-RU" dirty="0"/>
                    </a:p>
                  </a:txBody>
                  <a:tcPr/>
                </a:tc>
                <a:tc>
                  <a:txBody>
                    <a:bodyPr/>
                    <a:lstStyle/>
                    <a:p>
                      <a:pPr algn="ctr"/>
                      <a:r>
                        <a:rPr lang="ru-RU" sz="1100" dirty="0" smtClean="0">
                          <a:latin typeface="Times New Roman" panose="02020603050405020304" pitchFamily="18" charset="0"/>
                          <a:cs typeface="Times New Roman" panose="02020603050405020304" pitchFamily="18" charset="0"/>
                        </a:rPr>
                        <a:t>2022г </a:t>
                      </a:r>
                      <a:r>
                        <a:rPr lang="ru-RU" sz="1100" dirty="0">
                          <a:latin typeface="Times New Roman" panose="02020603050405020304" pitchFamily="18" charset="0"/>
                          <a:cs typeface="Times New Roman" panose="02020603050405020304" pitchFamily="18" charset="0"/>
                        </a:rPr>
                        <a:t>(отчет)</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2023г </a:t>
                      </a:r>
                      <a:r>
                        <a:rPr lang="ru-RU" sz="11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(план)</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2025г </a:t>
                      </a:r>
                      <a:r>
                        <a:rPr lang="ru-RU" sz="11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2026г </a:t>
                      </a:r>
                      <a:r>
                        <a:rPr lang="ru-RU" sz="11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xmlns="" val="2640059473"/>
                  </a:ext>
                </a:extLst>
              </a:tr>
              <a:tr h="370840">
                <a:tc rowSpan="6">
                  <a:txBody>
                    <a:bodyPr/>
                    <a:lstStyle/>
                    <a:p>
                      <a:endParaRPr lang="ru-RU" dirty="0"/>
                    </a:p>
                  </a:txBody>
                  <a:tcPr/>
                </a:tc>
                <a:tc>
                  <a:txBody>
                    <a:bodyPr/>
                    <a:lstStyle/>
                    <a:p>
                      <a:pPr algn="just"/>
                      <a:r>
                        <a:rPr lang="ru-RU" sz="1100" dirty="0">
                          <a:latin typeface="Times New Roman" panose="02020603050405020304" pitchFamily="18" charset="0"/>
                          <a:cs typeface="Times New Roman" panose="02020603050405020304" pitchFamily="18" charset="0"/>
                        </a:rPr>
                        <a:t>на получение общедоступного и бесплатного дошкольного, общего и дополнительного образования</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178777632,81</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smtClean="0">
                          <a:latin typeface="Times New Roman" panose="02020603050405020304" pitchFamily="18" charset="0"/>
                          <a:cs typeface="Times New Roman" panose="02020603050405020304" pitchFamily="18" charset="0"/>
                        </a:rPr>
                        <a:t>212971045</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smtClean="0">
                          <a:latin typeface="Times New Roman" panose="02020603050405020304" pitchFamily="18" charset="0"/>
                          <a:cs typeface="Times New Roman" panose="02020603050405020304" pitchFamily="18" charset="0"/>
                        </a:rPr>
                        <a:t>228034188</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smtClean="0">
                          <a:latin typeface="Times New Roman" panose="02020603050405020304" pitchFamily="18" charset="0"/>
                          <a:cs typeface="Times New Roman" panose="02020603050405020304" pitchFamily="18" charset="0"/>
                        </a:rPr>
                        <a:t>242332501</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smtClean="0">
                          <a:latin typeface="Times New Roman" panose="02020603050405020304" pitchFamily="18" charset="0"/>
                          <a:cs typeface="Times New Roman" panose="02020603050405020304" pitchFamily="18" charset="0"/>
                        </a:rPr>
                        <a:t>256833733</a:t>
                      </a: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488873894"/>
                  </a:ext>
                </a:extLst>
              </a:tr>
              <a:tr h="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организацию и обеспечение оздоровления и отдыха детей</a:t>
                      </a:r>
                    </a:p>
                  </a:txBody>
                  <a:tcPr/>
                </a:tc>
                <a:tc>
                  <a:txBody>
                    <a:bodyPr/>
                    <a:lstStyle/>
                    <a:p>
                      <a:pPr algn="ctr" fontAlgn="t"/>
                      <a:r>
                        <a:rPr lang="ru-RU" sz="1000" b="0" i="0" u="none" strike="noStrike" dirty="0">
                          <a:latin typeface="Times New Roman"/>
                        </a:rPr>
                        <a:t>1 388 076,70</a:t>
                      </a:r>
                    </a:p>
                  </a:txBody>
                  <a:tcPr marL="7620" marR="7620" marT="7620" marB="0" anchor="ctr"/>
                </a:tc>
                <a:tc>
                  <a:txBody>
                    <a:bodyPr/>
                    <a:lstStyle/>
                    <a:p>
                      <a:pPr algn="ctr" fontAlgn="t"/>
                      <a:r>
                        <a:rPr lang="ru-RU" sz="1000" b="0" i="0" u="none" strike="noStrike">
                          <a:latin typeface="Times New Roman"/>
                        </a:rPr>
                        <a:t>1 906 860,75</a:t>
                      </a:r>
                    </a:p>
                  </a:txBody>
                  <a:tcPr marL="7620" marR="7620" marT="7620" marB="0" anchor="ctr"/>
                </a:tc>
                <a:tc>
                  <a:txBody>
                    <a:bodyPr/>
                    <a:lstStyle/>
                    <a:p>
                      <a:pPr algn="ctr" fontAlgn="t"/>
                      <a:r>
                        <a:rPr lang="ru-RU" sz="1000" b="0" i="0" u="none" strike="noStrike" dirty="0">
                          <a:latin typeface="Times New Roman"/>
                        </a:rPr>
                        <a:t>2740 234,20</a:t>
                      </a:r>
                    </a:p>
                  </a:txBody>
                  <a:tcPr marL="7620" marR="7620" marT="7620" marB="0" anchor="ctr"/>
                </a:tc>
                <a:tc>
                  <a:txBody>
                    <a:bodyPr/>
                    <a:lstStyle/>
                    <a:p>
                      <a:pPr algn="ctr" fontAlgn="t"/>
                      <a:r>
                        <a:rPr lang="ru-RU" sz="1000" b="0" i="0" u="none" strike="noStrike" dirty="0">
                          <a:latin typeface="Times New Roman"/>
                        </a:rPr>
                        <a:t>10624 464,00</a:t>
                      </a:r>
                    </a:p>
                  </a:txBody>
                  <a:tcPr marL="7620" marR="7620" marT="7620" marB="0" anchor="ctr"/>
                </a:tc>
                <a:tc>
                  <a:txBody>
                    <a:bodyPr/>
                    <a:lstStyle/>
                    <a:p>
                      <a:pPr algn="ctr" fontAlgn="t"/>
                      <a:r>
                        <a:rPr lang="ru-RU" sz="1000" b="0" i="0" u="none" strike="noStrike" dirty="0">
                          <a:latin typeface="Times New Roman"/>
                        </a:rPr>
                        <a:t>10624 464,00</a:t>
                      </a:r>
                    </a:p>
                  </a:txBody>
                  <a:tcPr marL="7620" marR="7620" marT="7620" marB="0" anchor="ctr"/>
                </a:tc>
                <a:extLst>
                  <a:ext uri="{0D108BD9-81ED-4DB2-BD59-A6C34878D82A}">
                    <a16:rowId xmlns:a16="http://schemas.microsoft.com/office/drawing/2014/main" xmlns="" val="701419373"/>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осуществление  полномочий по обеспечению мер социальной поддержки педагогическим работникам</a:t>
                      </a:r>
                    </a:p>
                  </a:txBody>
                  <a:tcPr/>
                </a:tc>
                <a:tc>
                  <a:txBody>
                    <a:bodyPr/>
                    <a:lstStyle/>
                    <a:p>
                      <a:pPr algn="ctr" fontAlgn="t"/>
                      <a:r>
                        <a:rPr lang="ru-RU" sz="1000" b="0" i="0" u="none" strike="noStrike" dirty="0">
                          <a:latin typeface="Times New Roman"/>
                        </a:rPr>
                        <a:t>1 011 732,14</a:t>
                      </a:r>
                    </a:p>
                  </a:txBody>
                  <a:tcPr marL="7620" marR="7620" marT="7620" marB="0"/>
                </a:tc>
                <a:tc>
                  <a:txBody>
                    <a:bodyPr/>
                    <a:lstStyle/>
                    <a:p>
                      <a:pPr algn="ctr" fontAlgn="t"/>
                      <a:r>
                        <a:rPr lang="ru-RU" sz="1000" b="0" i="0" u="none" strike="noStrike" dirty="0">
                          <a:latin typeface="Times New Roman"/>
                        </a:rPr>
                        <a:t>2 150 000,00</a:t>
                      </a:r>
                    </a:p>
                  </a:txBody>
                  <a:tcPr marL="7620" marR="7620" marT="7620" marB="0"/>
                </a:tc>
                <a:tc>
                  <a:txBody>
                    <a:bodyPr/>
                    <a:lstStyle/>
                    <a:p>
                      <a:pPr algn="ctr" fontAlgn="t"/>
                      <a:r>
                        <a:rPr lang="ru-RU" sz="1000" b="0" i="0" u="none" strike="noStrike" dirty="0">
                          <a:latin typeface="Times New Roman"/>
                        </a:rPr>
                        <a:t>3240 000,00</a:t>
                      </a:r>
                    </a:p>
                  </a:txBody>
                  <a:tcPr marL="7620" marR="7620" marT="7620" marB="0"/>
                </a:tc>
                <a:tc>
                  <a:txBody>
                    <a:bodyPr/>
                    <a:lstStyle/>
                    <a:p>
                      <a:pPr algn="ctr" fontAlgn="t"/>
                      <a:r>
                        <a:rPr lang="ru-RU" sz="1000" b="0" i="0" u="none" strike="noStrike" dirty="0">
                          <a:latin typeface="Times New Roman"/>
                        </a:rPr>
                        <a:t>1850 000,00</a:t>
                      </a:r>
                    </a:p>
                  </a:txBody>
                  <a:tcPr marL="7620" marR="7620" marT="7620"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146281399"/>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 на осуществление полномочий по обеспечению бесплатным питанием детей</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11221895</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smtClean="0">
                          <a:latin typeface="Times New Roman" panose="02020603050405020304" pitchFamily="18" charset="0"/>
                          <a:cs typeface="Times New Roman" panose="02020603050405020304" pitchFamily="18" charset="0"/>
                        </a:rPr>
                        <a:t>16066700</a:t>
                      </a: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smtClean="0">
                          <a:latin typeface="Times New Roman"/>
                        </a:rPr>
                        <a:t>15942600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15942600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15595800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1476734881"/>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компенсацию части платы, взимаемой с родителей за присмотр и уход за детьми</a:t>
                      </a:r>
                    </a:p>
                  </a:txBody>
                  <a:tcPr/>
                </a:tc>
                <a:tc>
                  <a:txBody>
                    <a:bodyPr/>
                    <a:lstStyle/>
                    <a:p>
                      <a:pPr algn="ctr" fontAlgn="t"/>
                      <a:r>
                        <a:rPr lang="ru-RU" sz="1100" b="0" i="0" u="none" strike="noStrike" dirty="0">
                          <a:latin typeface="Times New Roman"/>
                        </a:rPr>
                        <a:t>1 679 639,74</a:t>
                      </a:r>
                    </a:p>
                  </a:txBody>
                  <a:tcPr marL="7620" marR="7620" marT="7620" marB="0"/>
                </a:tc>
                <a:tc>
                  <a:txBody>
                    <a:bodyPr/>
                    <a:lstStyle/>
                    <a:p>
                      <a:pPr algn="ctr" fontAlgn="t"/>
                      <a:r>
                        <a:rPr lang="ru-RU" sz="1100" b="0" i="0" u="none" strike="noStrike" dirty="0">
                          <a:latin typeface="Times New Roman"/>
                        </a:rPr>
                        <a:t>1 989 262,00</a:t>
                      </a:r>
                    </a:p>
                  </a:txBody>
                  <a:tcPr marL="7620" marR="7620" marT="7620" marB="0"/>
                </a:tc>
                <a:tc>
                  <a:txBody>
                    <a:bodyPr/>
                    <a:lstStyle/>
                    <a:p>
                      <a:pPr algn="ctr" fontAlgn="t"/>
                      <a:r>
                        <a:rPr lang="ru-RU" sz="1000" b="0" i="0" u="none" strike="noStrike" dirty="0">
                          <a:latin typeface="Times New Roman"/>
                        </a:rPr>
                        <a:t>1573 382,00</a:t>
                      </a:r>
                    </a:p>
                  </a:txBody>
                  <a:tcPr marL="7620" marR="7620" marT="7620" marB="0"/>
                </a:tc>
                <a:tc>
                  <a:txBody>
                    <a:bodyPr/>
                    <a:lstStyle/>
                    <a:p>
                      <a:pPr algn="ctr" fontAlgn="t"/>
                      <a:r>
                        <a:rPr lang="ru-RU" sz="1000" b="0" i="0" u="none" strike="noStrike" dirty="0">
                          <a:latin typeface="Times New Roman"/>
                        </a:rPr>
                        <a:t>1635 920,00</a:t>
                      </a:r>
                    </a:p>
                  </a:txBody>
                  <a:tcPr marL="7620" marR="7620" marT="7620" marB="0"/>
                </a:tc>
                <a:tc>
                  <a:txBody>
                    <a:bodyPr/>
                    <a:lstStyle/>
                    <a:p>
                      <a:pPr algn="ctr" fontAlgn="t"/>
                      <a:r>
                        <a:rPr lang="ru-RU" sz="1000" b="0" i="0" u="none" strike="noStrike" dirty="0">
                          <a:latin typeface="Times New Roman"/>
                        </a:rPr>
                        <a:t>1701 436,00</a:t>
                      </a:r>
                    </a:p>
                  </a:txBody>
                  <a:tcPr marL="7620" marR="7620" marT="7620" marB="0"/>
                </a:tc>
                <a:extLst>
                  <a:ext uri="{0D108BD9-81ED-4DB2-BD59-A6C34878D82A}">
                    <a16:rowId xmlns:a16="http://schemas.microsoft.com/office/drawing/2014/main" xmlns="" val="1996379826"/>
                  </a:ext>
                </a:extLst>
              </a:tr>
              <a:tr h="370840">
                <a:tc vMerge="1">
                  <a:txBody>
                    <a:bodyPr/>
                    <a:lstStyle/>
                    <a:p>
                      <a:endParaRPr lang="ru-RU" dirty="0"/>
                    </a:p>
                  </a:txBody>
                  <a:tcPr/>
                </a:tc>
                <a:tc>
                  <a:txBody>
                    <a:bodyPr/>
                    <a:lstStyle/>
                    <a:p>
                      <a:r>
                        <a:rPr lang="ru-RU" sz="1100" b="1" dirty="0">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100" b="1" i="0" u="none" strike="noStrike" dirty="0">
                          <a:latin typeface="Times New Roman"/>
                        </a:rPr>
                        <a:t>194 618 976,39</a:t>
                      </a:r>
                    </a:p>
                  </a:txBody>
                  <a:tcPr marL="7620" marR="7620" marT="7620" marB="0"/>
                </a:tc>
                <a:tc>
                  <a:txBody>
                    <a:bodyPr/>
                    <a:lstStyle/>
                    <a:p>
                      <a:pPr algn="ctr" fontAlgn="t"/>
                      <a:r>
                        <a:rPr lang="ru-RU" sz="1100" b="1" i="0" u="none" strike="noStrike">
                          <a:latin typeface="Times New Roman"/>
                        </a:rPr>
                        <a:t>235 083 867,75</a:t>
                      </a:r>
                    </a:p>
                  </a:txBody>
                  <a:tcPr marL="7620" marR="7620" marT="7620" marB="0"/>
                </a:tc>
                <a:tc>
                  <a:txBody>
                    <a:bodyPr/>
                    <a:lstStyle/>
                    <a:p>
                      <a:pPr algn="ctr" fontAlgn="t"/>
                      <a:r>
                        <a:rPr lang="ru-RU" sz="1000" b="1" i="0" u="none" strike="noStrike" dirty="0" smtClean="0">
                          <a:latin typeface="Times New Roman"/>
                        </a:rPr>
                        <a:t>251530404,20</a:t>
                      </a:r>
                      <a:endParaRPr lang="ru-RU" sz="1000" b="1" i="0" u="none" strike="noStrike" dirty="0">
                        <a:latin typeface="Times New Roman"/>
                      </a:endParaRPr>
                    </a:p>
                  </a:txBody>
                  <a:tcPr marL="7620" marR="7620" marT="7620" marB="0"/>
                </a:tc>
                <a:tc>
                  <a:txBody>
                    <a:bodyPr/>
                    <a:lstStyle/>
                    <a:p>
                      <a:pPr algn="ctr" fontAlgn="t"/>
                      <a:r>
                        <a:rPr lang="ru-RU" sz="1000" b="1" i="0" u="none" strike="noStrike" dirty="0" smtClean="0">
                          <a:latin typeface="Times New Roman"/>
                        </a:rPr>
                        <a:t>272385485,00</a:t>
                      </a:r>
                      <a:endParaRPr lang="ru-RU" sz="1000" b="1" i="0" u="none" strike="noStrike" dirty="0">
                        <a:latin typeface="Times New Roman"/>
                      </a:endParaRPr>
                    </a:p>
                  </a:txBody>
                  <a:tcPr marL="7620" marR="7620" marT="7620" marB="0"/>
                </a:tc>
                <a:tc>
                  <a:txBody>
                    <a:bodyPr/>
                    <a:lstStyle/>
                    <a:p>
                      <a:pPr algn="ctr" fontAlgn="t"/>
                      <a:r>
                        <a:rPr lang="ru-RU" sz="1000" b="1" i="0" u="none" strike="noStrike" dirty="0" smtClean="0">
                          <a:latin typeface="Times New Roman"/>
                        </a:rPr>
                        <a:t>284755433</a:t>
                      </a:r>
                      <a:endParaRPr lang="ru-RU" sz="1000" b="1" i="0" u="none" strike="noStrike" dirty="0">
                        <a:latin typeface="Times New Roman"/>
                      </a:endParaRPr>
                    </a:p>
                  </a:txBody>
                  <a:tcPr marL="7620" marR="7620" marT="7620" marB="0"/>
                </a:tc>
                <a:extLst>
                  <a:ext uri="{0D108BD9-81ED-4DB2-BD59-A6C34878D82A}">
                    <a16:rowId xmlns:a16="http://schemas.microsoft.com/office/drawing/2014/main" xmlns="" val="328700225"/>
                  </a:ext>
                </a:extLst>
              </a:tr>
            </a:tbl>
          </a:graphicData>
        </a:graphic>
      </p:graphicFrame>
      <p:pic>
        <p:nvPicPr>
          <p:cNvPr id="9" name="Picture 8" descr="Школьные картинки (100 фото)"/>
          <p:cNvPicPr>
            <a:picLocks noChangeAspect="1" noChangeArrowheads="1"/>
          </p:cNvPicPr>
          <p:nvPr/>
        </p:nvPicPr>
        <p:blipFill>
          <a:blip r:embed="rId4" cstate="print"/>
          <a:srcRect/>
          <a:stretch>
            <a:fillRect/>
          </a:stretch>
        </p:blipFill>
        <p:spPr bwMode="auto">
          <a:xfrm>
            <a:off x="241840" y="1630392"/>
            <a:ext cx="948605" cy="629730"/>
          </a:xfrm>
          <a:prstGeom prst="rect">
            <a:avLst/>
          </a:prstGeom>
          <a:noFill/>
        </p:spPr>
      </p:pic>
      <p:pic>
        <p:nvPicPr>
          <p:cNvPr id="10" name="Picture 10" descr="Раскрыта уникальность дошкольного образования | Победа РФ"/>
          <p:cNvPicPr>
            <a:picLocks noChangeAspect="1" noChangeArrowheads="1"/>
          </p:cNvPicPr>
          <p:nvPr/>
        </p:nvPicPr>
        <p:blipFill>
          <a:blip r:embed="rId5" cstate="print"/>
          <a:srcRect/>
          <a:stretch>
            <a:fillRect/>
          </a:stretch>
        </p:blipFill>
        <p:spPr bwMode="auto">
          <a:xfrm>
            <a:off x="1303117" y="1647645"/>
            <a:ext cx="1129532" cy="629729"/>
          </a:xfrm>
          <a:prstGeom prst="rect">
            <a:avLst/>
          </a:prstGeom>
          <a:noFill/>
        </p:spPr>
      </p:pic>
      <p:pic>
        <p:nvPicPr>
          <p:cNvPr id="11" name="Picture 12" descr="Дополнительное образование"/>
          <p:cNvPicPr>
            <a:picLocks noChangeAspect="1" noChangeArrowheads="1"/>
          </p:cNvPicPr>
          <p:nvPr/>
        </p:nvPicPr>
        <p:blipFill>
          <a:blip r:embed="rId6" cstate="print"/>
          <a:srcRect/>
          <a:stretch>
            <a:fillRect/>
          </a:stretch>
        </p:blipFill>
        <p:spPr bwMode="auto">
          <a:xfrm>
            <a:off x="250467" y="2415396"/>
            <a:ext cx="905473" cy="603849"/>
          </a:xfrm>
          <a:prstGeom prst="rect">
            <a:avLst/>
          </a:prstGeom>
          <a:noFill/>
        </p:spPr>
      </p:pic>
      <p:pic>
        <p:nvPicPr>
          <p:cNvPr id="12" name="Picture 14" descr="Оздоровление детей в санатории &quot;Лётцы&quot; - Санаторий Лётцы - полезная и  актуальная информация"/>
          <p:cNvPicPr>
            <a:picLocks noChangeAspect="1" noChangeArrowheads="1"/>
          </p:cNvPicPr>
          <p:nvPr/>
        </p:nvPicPr>
        <p:blipFill>
          <a:blip r:embed="rId7" cstate="print"/>
          <a:srcRect r="2754" b="4622"/>
          <a:stretch>
            <a:fillRect/>
          </a:stretch>
        </p:blipFill>
        <p:spPr bwMode="auto">
          <a:xfrm>
            <a:off x="1225251" y="2398143"/>
            <a:ext cx="1181519" cy="655608"/>
          </a:xfrm>
          <a:prstGeom prst="rect">
            <a:avLst/>
          </a:prstGeom>
          <a:noFill/>
        </p:spPr>
      </p:pic>
      <p:pic>
        <p:nvPicPr>
          <p:cNvPr id="13" name="Picture 16" descr="Школьное питание - Ошколе.РУ"/>
          <p:cNvPicPr>
            <a:picLocks noChangeAspect="1" noChangeArrowheads="1"/>
          </p:cNvPicPr>
          <p:nvPr/>
        </p:nvPicPr>
        <p:blipFill>
          <a:blip r:embed="rId8" cstate="print"/>
          <a:srcRect/>
          <a:stretch>
            <a:fillRect/>
          </a:stretch>
        </p:blipFill>
        <p:spPr bwMode="auto">
          <a:xfrm>
            <a:off x="233215" y="3053751"/>
            <a:ext cx="1017616" cy="785004"/>
          </a:xfrm>
          <a:prstGeom prst="rect">
            <a:avLst/>
          </a:prstGeom>
          <a:noFill/>
        </p:spPr>
      </p:pic>
      <p:pic>
        <p:nvPicPr>
          <p:cNvPr id="14" name="Picture 18" descr="Завуч.инфо"/>
          <p:cNvPicPr>
            <a:picLocks noChangeAspect="1" noChangeArrowheads="1"/>
          </p:cNvPicPr>
          <p:nvPr/>
        </p:nvPicPr>
        <p:blipFill>
          <a:blip r:embed="rId9" cstate="print"/>
          <a:srcRect/>
          <a:stretch>
            <a:fillRect/>
          </a:stretch>
        </p:blipFill>
        <p:spPr bwMode="auto">
          <a:xfrm>
            <a:off x="1277009" y="3100538"/>
            <a:ext cx="1259157" cy="729589"/>
          </a:xfrm>
          <a:prstGeom prst="rect">
            <a:avLst/>
          </a:prstGeom>
          <a:noFill/>
        </p:spPr>
      </p:pic>
      <p:graphicFrame>
        <p:nvGraphicFramePr>
          <p:cNvPr id="15" name="Таблица 6">
            <a:extLst>
              <a:ext uri="{FF2B5EF4-FFF2-40B4-BE49-F238E27FC236}">
                <a16:creationId xmlns:a16="http://schemas.microsoft.com/office/drawing/2014/main" xmlns="" id="{0874521C-BEF5-D15D-6412-8A8C699B61BB}"/>
              </a:ext>
            </a:extLst>
          </p:cNvPr>
          <p:cNvGraphicFramePr>
            <a:graphicFrameLocks noGrp="1"/>
          </p:cNvGraphicFramePr>
          <p:nvPr>
            <p:extLst>
              <p:ext uri="{D42A27DB-BD31-4B8C-83A1-F6EECF244321}">
                <p14:modId xmlns:p14="http://schemas.microsoft.com/office/powerpoint/2010/main" xmlns="" val="599554094"/>
              </p:ext>
            </p:extLst>
          </p:nvPr>
        </p:nvGraphicFramePr>
        <p:xfrm>
          <a:off x="182879" y="3991471"/>
          <a:ext cx="11752449" cy="1965960"/>
        </p:xfrm>
        <a:graphic>
          <a:graphicData uri="http://schemas.openxmlformats.org/drawingml/2006/table">
            <a:tbl>
              <a:tblPr firstRow="1" bandRow="1">
                <a:tableStyleId>{C4B1156A-380E-4F78-BDF5-A606A8083BF9}</a:tableStyleId>
              </a:tblPr>
              <a:tblGrid>
                <a:gridCol w="2448178">
                  <a:extLst>
                    <a:ext uri="{9D8B030D-6E8A-4147-A177-3AD203B41FA5}">
                      <a16:colId xmlns:a16="http://schemas.microsoft.com/office/drawing/2014/main" xmlns="" val="1662183843"/>
                    </a:ext>
                  </a:extLst>
                </a:gridCol>
                <a:gridCol w="4106627">
                  <a:extLst>
                    <a:ext uri="{9D8B030D-6E8A-4147-A177-3AD203B41FA5}">
                      <a16:colId xmlns:a16="http://schemas.microsoft.com/office/drawing/2014/main" xmlns="" val="2324971604"/>
                    </a:ext>
                  </a:extLst>
                </a:gridCol>
                <a:gridCol w="919628">
                  <a:extLst>
                    <a:ext uri="{9D8B030D-6E8A-4147-A177-3AD203B41FA5}">
                      <a16:colId xmlns:a16="http://schemas.microsoft.com/office/drawing/2014/main" xmlns="" val="849344620"/>
                    </a:ext>
                  </a:extLst>
                </a:gridCol>
                <a:gridCol w="1042705">
                  <a:extLst>
                    <a:ext uri="{9D8B030D-6E8A-4147-A177-3AD203B41FA5}">
                      <a16:colId xmlns:a16="http://schemas.microsoft.com/office/drawing/2014/main" xmlns="" val="2919859222"/>
                    </a:ext>
                  </a:extLst>
                </a:gridCol>
                <a:gridCol w="1052450">
                  <a:extLst>
                    <a:ext uri="{9D8B030D-6E8A-4147-A177-3AD203B41FA5}">
                      <a16:colId xmlns:a16="http://schemas.microsoft.com/office/drawing/2014/main" xmlns="" val="3983962965"/>
                    </a:ext>
                  </a:extLst>
                </a:gridCol>
                <a:gridCol w="1130410">
                  <a:extLst>
                    <a:ext uri="{9D8B030D-6E8A-4147-A177-3AD203B41FA5}">
                      <a16:colId xmlns:a16="http://schemas.microsoft.com/office/drawing/2014/main" xmlns="" val="28612157"/>
                    </a:ext>
                  </a:extLst>
                </a:gridCol>
                <a:gridCol w="1052451">
                  <a:extLst>
                    <a:ext uri="{9D8B030D-6E8A-4147-A177-3AD203B41FA5}">
                      <a16:colId xmlns:a16="http://schemas.microsoft.com/office/drawing/2014/main" xmlns="" val="663624665"/>
                    </a:ext>
                  </a:extLst>
                </a:gridCol>
              </a:tblGrid>
              <a:tr h="370840">
                <a:tc>
                  <a:txBody>
                    <a:bodyPr/>
                    <a:lstStyle/>
                    <a:p>
                      <a:endParaRPr lang="ru-RU" dirty="0"/>
                    </a:p>
                  </a:txBody>
                  <a:tcPr/>
                </a:tc>
                <a:tc>
                  <a:txBody>
                    <a:bodyPr/>
                    <a:lstStyle/>
                    <a:p>
                      <a:endParaRPr lang="ru-RU" dirty="0"/>
                    </a:p>
                  </a:txBody>
                  <a:tcPr/>
                </a:tc>
                <a:tc>
                  <a:txBody>
                    <a:bodyPr/>
                    <a:lstStyle/>
                    <a:p>
                      <a:pPr algn="ctr"/>
                      <a:r>
                        <a:rPr lang="ru-RU" sz="1100" dirty="0" smtClean="0">
                          <a:latin typeface="Times New Roman" panose="02020603050405020304" pitchFamily="18" charset="0"/>
                          <a:cs typeface="Times New Roman" panose="02020603050405020304" pitchFamily="18" charset="0"/>
                        </a:rPr>
                        <a:t>2022г </a:t>
                      </a:r>
                      <a:r>
                        <a:rPr lang="ru-RU" sz="1100" dirty="0">
                          <a:latin typeface="Times New Roman" panose="02020603050405020304" pitchFamily="18" charset="0"/>
                          <a:cs typeface="Times New Roman" panose="02020603050405020304" pitchFamily="18" charset="0"/>
                        </a:rPr>
                        <a:t>(отчет)</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2023г </a:t>
                      </a:r>
                      <a:r>
                        <a:rPr lang="ru-RU" sz="11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(план)</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2025г </a:t>
                      </a:r>
                      <a:r>
                        <a:rPr lang="ru-RU" sz="11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2026г </a:t>
                      </a:r>
                      <a:r>
                        <a:rPr lang="ru-RU" sz="11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xmlns="" val="2640059473"/>
                  </a:ext>
                </a:extLst>
              </a:tr>
              <a:tr h="370840">
                <a:tc rowSpan="4">
                  <a:txBody>
                    <a:bodyPr/>
                    <a:lstStyle/>
                    <a:p>
                      <a:endParaRPr lang="ru-RU" dirty="0"/>
                    </a:p>
                  </a:txBody>
                  <a:tcPr/>
                </a:tc>
                <a:tc>
                  <a:txBody>
                    <a:bodyPr/>
                    <a:lstStyle/>
                    <a:p>
                      <a:pPr algn="just"/>
                      <a:r>
                        <a:rPr lang="ru-RU" sz="1100" dirty="0">
                          <a:latin typeface="Times New Roman" panose="02020603050405020304" pitchFamily="18" charset="0"/>
                          <a:cs typeface="Times New Roman" panose="02020603050405020304" pitchFamily="18" charset="0"/>
                        </a:rPr>
                        <a:t>обеспечение детей-сирот и детей, оставшихся без попечения родителей жилыми помещениями </a:t>
                      </a:r>
                    </a:p>
                  </a:txBody>
                  <a:tcPr/>
                </a:tc>
                <a:tc>
                  <a:txBody>
                    <a:bodyPr/>
                    <a:lstStyle/>
                    <a:p>
                      <a:pPr algn="ctr" fontAlgn="t"/>
                      <a:r>
                        <a:rPr lang="ru-RU" sz="1000" b="0" i="0" u="none" strike="noStrike" dirty="0">
                          <a:latin typeface="Times New Roman"/>
                        </a:rPr>
                        <a:t>4 913 057,87</a:t>
                      </a:r>
                    </a:p>
                  </a:txBody>
                  <a:tcPr marL="7620" marR="7620" marT="7620" marB="0"/>
                </a:tc>
                <a:tc>
                  <a:txBody>
                    <a:bodyPr/>
                    <a:lstStyle/>
                    <a:p>
                      <a:pPr algn="ctr" fontAlgn="t"/>
                      <a:r>
                        <a:rPr lang="ru-RU" sz="1000" b="0" i="0" u="none" strike="noStrike">
                          <a:latin typeface="Times New Roman"/>
                        </a:rPr>
                        <a:t>13 451 239,13</a:t>
                      </a:r>
                    </a:p>
                  </a:txBody>
                  <a:tcPr marL="7620" marR="7620" marT="7620" marB="0"/>
                </a:tc>
                <a:tc>
                  <a:txBody>
                    <a:bodyPr/>
                    <a:lstStyle/>
                    <a:p>
                      <a:pPr algn="ctr" fontAlgn="t"/>
                      <a:r>
                        <a:rPr lang="ru-RU" sz="1000" b="0" i="0" u="none" strike="noStrike" dirty="0" smtClean="0">
                          <a:latin typeface="Times New Roman"/>
                        </a:rPr>
                        <a:t>22483018,94</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10163002,94</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14860474,94</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2488873894"/>
                  </a:ext>
                </a:extLst>
              </a:tr>
              <a:tr h="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реализацию по социальной поддержке детей, оставшихся без попечения родителей</a:t>
                      </a:r>
                    </a:p>
                  </a:txBody>
                  <a:tcPr/>
                </a:tc>
                <a:tc>
                  <a:txBody>
                    <a:bodyPr/>
                    <a:lstStyle/>
                    <a:p>
                      <a:pPr algn="ctr" fontAlgn="t"/>
                      <a:r>
                        <a:rPr lang="ru-RU" sz="1000" b="0" i="0" u="none" strike="noStrike">
                          <a:latin typeface="Times New Roman"/>
                        </a:rPr>
                        <a:t>18 142 863,69</a:t>
                      </a:r>
                    </a:p>
                  </a:txBody>
                  <a:tcPr marL="7620" marR="7620" marT="7620" marB="0"/>
                </a:tc>
                <a:tc>
                  <a:txBody>
                    <a:bodyPr/>
                    <a:lstStyle/>
                    <a:p>
                      <a:pPr algn="ctr" fontAlgn="t"/>
                      <a:r>
                        <a:rPr lang="ru-RU" sz="1000" b="0" i="0" u="none" strike="noStrike">
                          <a:latin typeface="Times New Roman"/>
                        </a:rPr>
                        <a:t>17 806 338,68</a:t>
                      </a:r>
                    </a:p>
                  </a:txBody>
                  <a:tcPr marL="7620" marR="7620" marT="7620" marB="0"/>
                </a:tc>
                <a:tc>
                  <a:txBody>
                    <a:bodyPr/>
                    <a:lstStyle/>
                    <a:p>
                      <a:pPr algn="ctr" fontAlgn="t"/>
                      <a:r>
                        <a:rPr lang="ru-RU" sz="1000" b="0" i="0" u="none" strike="noStrike" dirty="0">
                          <a:latin typeface="Times New Roman"/>
                        </a:rPr>
                        <a:t>22700 260,29</a:t>
                      </a:r>
                    </a:p>
                  </a:txBody>
                  <a:tcPr marL="7620" marR="7620" marT="7620" marB="0"/>
                </a:tc>
                <a:tc>
                  <a:txBody>
                    <a:bodyPr/>
                    <a:lstStyle/>
                    <a:p>
                      <a:pPr algn="ctr" fontAlgn="t"/>
                      <a:r>
                        <a:rPr lang="ru-RU" sz="1000" b="0" i="0" u="none" strike="noStrike">
                          <a:latin typeface="Times New Roman"/>
                        </a:rPr>
                        <a:t>23292 557,01</a:t>
                      </a:r>
                    </a:p>
                  </a:txBody>
                  <a:tcPr marL="7620" marR="7620" marT="7620" marB="0"/>
                </a:tc>
                <a:tc>
                  <a:txBody>
                    <a:bodyPr/>
                    <a:lstStyle/>
                    <a:p>
                      <a:pPr algn="ctr" fontAlgn="t"/>
                      <a:r>
                        <a:rPr lang="ru-RU" sz="1000" b="0" i="0" u="none" strike="noStrike">
                          <a:latin typeface="Times New Roman"/>
                        </a:rPr>
                        <a:t>24151 288,05</a:t>
                      </a:r>
                    </a:p>
                  </a:txBody>
                  <a:tcPr marL="7620" marR="7620" marT="7620" marB="0"/>
                </a:tc>
                <a:extLst>
                  <a:ext uri="{0D108BD9-81ED-4DB2-BD59-A6C34878D82A}">
                    <a16:rowId xmlns:a16="http://schemas.microsoft.com/office/drawing/2014/main" xmlns="" val="701419373"/>
                  </a:ext>
                </a:extLst>
              </a:tr>
              <a:tr h="203005">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 на обеспечение реализации полномочий органов опеки и попечительства в отношении несовершеннолетних</a:t>
                      </a:r>
                    </a:p>
                  </a:txBody>
                  <a:tcPr/>
                </a:tc>
                <a:tc>
                  <a:txBody>
                    <a:bodyPr/>
                    <a:lstStyle/>
                    <a:p>
                      <a:pPr algn="ctr" fontAlgn="t"/>
                      <a:r>
                        <a:rPr lang="ru-RU" sz="1000" b="0" i="0" u="none" strike="noStrike">
                          <a:latin typeface="Times New Roman"/>
                        </a:rPr>
                        <a:t>1 950 219,00</a:t>
                      </a:r>
                    </a:p>
                  </a:txBody>
                  <a:tcPr marL="7620" marR="7620" marT="7620" marB="0"/>
                </a:tc>
                <a:tc>
                  <a:txBody>
                    <a:bodyPr/>
                    <a:lstStyle/>
                    <a:p>
                      <a:pPr algn="ctr" fontAlgn="t"/>
                      <a:r>
                        <a:rPr lang="ru-RU" sz="1000" b="0" i="0" u="none" strike="noStrike">
                          <a:latin typeface="Times New Roman"/>
                        </a:rPr>
                        <a:t>2 053 833,00</a:t>
                      </a:r>
                    </a:p>
                  </a:txBody>
                  <a:tcPr marL="7620" marR="7620" marT="7620" marB="0"/>
                </a:tc>
                <a:tc>
                  <a:txBody>
                    <a:bodyPr/>
                    <a:lstStyle/>
                    <a:p>
                      <a:pPr algn="ctr" fontAlgn="t"/>
                      <a:r>
                        <a:rPr lang="ru-RU" sz="1000" b="0" i="0" u="none" strike="noStrike" dirty="0" smtClean="0">
                          <a:latin typeface="Times New Roman"/>
                        </a:rPr>
                        <a:t>2582883,00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2607136,00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2705117,00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3146281399"/>
                  </a:ext>
                </a:extLst>
              </a:tr>
              <a:tr h="224394">
                <a:tc vMerge="1">
                  <a:txBody>
                    <a:bodyPr/>
                    <a:lstStyle/>
                    <a:p>
                      <a:endParaRPr lang="ru-RU" dirty="0"/>
                    </a:p>
                  </a:txBody>
                  <a:tcPr/>
                </a:tc>
                <a:tc>
                  <a:txBody>
                    <a:bodyPr/>
                    <a:lstStyle/>
                    <a:p>
                      <a:r>
                        <a:rPr lang="ru-RU" sz="1100" b="1" dirty="0">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100" b="1" i="0" u="none" strike="noStrike" dirty="0">
                          <a:latin typeface="Times New Roman"/>
                        </a:rPr>
                        <a:t>25 006 140,56</a:t>
                      </a:r>
                    </a:p>
                  </a:txBody>
                  <a:tcPr marL="7620" marR="7620" marT="7620" marB="0"/>
                </a:tc>
                <a:tc>
                  <a:txBody>
                    <a:bodyPr/>
                    <a:lstStyle/>
                    <a:p>
                      <a:pPr algn="ctr" fontAlgn="t"/>
                      <a:r>
                        <a:rPr lang="ru-RU" sz="1100" b="1" i="0" u="none" strike="noStrike">
                          <a:latin typeface="Times New Roman"/>
                        </a:rPr>
                        <a:t>33 311 410,81</a:t>
                      </a:r>
                    </a:p>
                  </a:txBody>
                  <a:tcPr marL="7620" marR="7620" marT="7620" marB="0"/>
                </a:tc>
                <a:tc>
                  <a:txBody>
                    <a:bodyPr/>
                    <a:lstStyle/>
                    <a:p>
                      <a:pPr algn="ctr" fontAlgn="t"/>
                      <a:r>
                        <a:rPr lang="ru-RU" sz="1000" b="1" i="0" u="none" strike="noStrike" dirty="0" smtClean="0">
                          <a:latin typeface="Times New Roman"/>
                        </a:rPr>
                        <a:t>47766112,23</a:t>
                      </a:r>
                      <a:endParaRPr lang="ru-RU" sz="1000" b="1" i="0" u="none" strike="noStrike" dirty="0">
                        <a:latin typeface="Times New Roman"/>
                      </a:endParaRPr>
                    </a:p>
                  </a:txBody>
                  <a:tcPr marL="7620" marR="7620" marT="7620" marB="0"/>
                </a:tc>
                <a:tc>
                  <a:txBody>
                    <a:bodyPr/>
                    <a:lstStyle/>
                    <a:p>
                      <a:pPr algn="ctr" fontAlgn="t"/>
                      <a:r>
                        <a:rPr lang="ru-RU" sz="1000" b="1" i="0" u="none" strike="noStrike" dirty="0" smtClean="0">
                          <a:latin typeface="Times New Roman"/>
                        </a:rPr>
                        <a:t>36062695,95</a:t>
                      </a:r>
                      <a:endParaRPr lang="ru-RU" sz="1000" b="1" i="0" u="none" strike="noStrike" dirty="0">
                        <a:latin typeface="Times New Roman"/>
                      </a:endParaRPr>
                    </a:p>
                  </a:txBody>
                  <a:tcPr marL="7620" marR="7620" marT="7620" marB="0"/>
                </a:tc>
                <a:tc>
                  <a:txBody>
                    <a:bodyPr/>
                    <a:lstStyle/>
                    <a:p>
                      <a:pPr algn="ctr" fontAlgn="t"/>
                      <a:r>
                        <a:rPr lang="ru-RU" sz="1000" b="1" i="0" u="none" strike="noStrike" dirty="0" smtClean="0">
                          <a:latin typeface="Times New Roman"/>
                        </a:rPr>
                        <a:t>41716879,99</a:t>
                      </a:r>
                      <a:endParaRPr lang="ru-RU" sz="1000" b="1" i="0" u="none" strike="noStrike" dirty="0">
                        <a:latin typeface="Times New Roman"/>
                      </a:endParaRPr>
                    </a:p>
                  </a:txBody>
                  <a:tcPr marL="7620" marR="7620" marT="7620" marB="0"/>
                </a:tc>
                <a:extLst>
                  <a:ext uri="{0D108BD9-81ED-4DB2-BD59-A6C34878D82A}">
                    <a16:rowId xmlns:a16="http://schemas.microsoft.com/office/drawing/2014/main" xmlns="" val="328700225"/>
                  </a:ext>
                </a:extLst>
              </a:tr>
            </a:tbl>
          </a:graphicData>
        </a:graphic>
      </p:graphicFrame>
      <p:pic>
        <p:nvPicPr>
          <p:cNvPr id="16" name="Picture 20" descr="Детям-сиротам предложили выдавать сертификаты на покупку квартир в любом  регионе - Парламентская газета"/>
          <p:cNvPicPr>
            <a:picLocks noChangeAspect="1" noChangeArrowheads="1"/>
          </p:cNvPicPr>
          <p:nvPr/>
        </p:nvPicPr>
        <p:blipFill>
          <a:blip r:embed="rId10" cstate="print"/>
          <a:srcRect/>
          <a:stretch>
            <a:fillRect/>
          </a:stretch>
        </p:blipFill>
        <p:spPr bwMode="auto">
          <a:xfrm>
            <a:off x="190081" y="4451231"/>
            <a:ext cx="1000364" cy="664234"/>
          </a:xfrm>
          <a:prstGeom prst="rect">
            <a:avLst/>
          </a:prstGeom>
          <a:noFill/>
        </p:spPr>
      </p:pic>
      <p:pic>
        <p:nvPicPr>
          <p:cNvPr id="17" name="Picture 22" descr="Социальная поддержка детей сирот — обеспечение жильем и питанием детей сирот,  другие гарантии | BanksToday"/>
          <p:cNvPicPr>
            <a:picLocks noChangeAspect="1" noChangeArrowheads="1"/>
          </p:cNvPicPr>
          <p:nvPr/>
        </p:nvPicPr>
        <p:blipFill>
          <a:blip r:embed="rId11" cstate="print"/>
          <a:srcRect/>
          <a:stretch>
            <a:fillRect/>
          </a:stretch>
        </p:blipFill>
        <p:spPr bwMode="auto">
          <a:xfrm>
            <a:off x="1346021" y="4474983"/>
            <a:ext cx="1216024" cy="692240"/>
          </a:xfrm>
          <a:prstGeom prst="rect">
            <a:avLst/>
          </a:prstGeom>
          <a:noFill/>
        </p:spPr>
      </p:pic>
      <p:pic>
        <p:nvPicPr>
          <p:cNvPr id="18" name="Picture 24" descr="УСЗН НР РО. Опека и попечительство совершеннолетних недееспособных граждан."/>
          <p:cNvPicPr>
            <a:picLocks noChangeAspect="1" noChangeArrowheads="1"/>
          </p:cNvPicPr>
          <p:nvPr/>
        </p:nvPicPr>
        <p:blipFill>
          <a:blip r:embed="rId12" cstate="print"/>
          <a:srcRect/>
          <a:stretch>
            <a:fillRect/>
          </a:stretch>
        </p:blipFill>
        <p:spPr bwMode="auto">
          <a:xfrm>
            <a:off x="405741" y="5210355"/>
            <a:ext cx="1543829" cy="681487"/>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скругленные углы 2">
            <a:extLst>
              <a:ext uri="{FF2B5EF4-FFF2-40B4-BE49-F238E27FC236}">
                <a16:creationId xmlns:a16="http://schemas.microsoft.com/office/drawing/2014/main" xmlns="" id="{7B0F9D35-B466-4965-AD05-ABC1F2AFED00}"/>
              </a:ext>
            </a:extLst>
          </p:cNvPr>
          <p:cNvSpPr/>
          <p:nvPr/>
        </p:nvSpPr>
        <p:spPr>
          <a:xfrm>
            <a:off x="3924883" y="181545"/>
            <a:ext cx="3186049" cy="430887"/>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accent1">
                    <a:lumMod val="50000"/>
                  </a:schemeClr>
                </a:solidFill>
                <a:latin typeface="Times New Roman" panose="02020603050405020304" pitchFamily="18" charset="0"/>
                <a:cs typeface="Times New Roman" panose="02020603050405020304" pitchFamily="18" charset="0"/>
              </a:rPr>
              <a:t>Общего характера</a:t>
            </a:r>
          </a:p>
        </p:txBody>
      </p:sp>
      <p:graphicFrame>
        <p:nvGraphicFramePr>
          <p:cNvPr id="4" name="Таблица 6">
            <a:extLst>
              <a:ext uri="{FF2B5EF4-FFF2-40B4-BE49-F238E27FC236}">
                <a16:creationId xmlns:a16="http://schemas.microsoft.com/office/drawing/2014/main" xmlns="" id="{E216BAA6-0612-8399-858E-A4C8559C7EE8}"/>
              </a:ext>
            </a:extLst>
          </p:cNvPr>
          <p:cNvGraphicFramePr>
            <a:graphicFrameLocks noGrp="1"/>
          </p:cNvGraphicFramePr>
          <p:nvPr>
            <p:extLst>
              <p:ext uri="{D42A27DB-BD31-4B8C-83A1-F6EECF244321}">
                <p14:modId xmlns:p14="http://schemas.microsoft.com/office/powerpoint/2010/main" xmlns="" val="2005496378"/>
              </p:ext>
            </p:extLst>
          </p:nvPr>
        </p:nvGraphicFramePr>
        <p:xfrm>
          <a:off x="284459" y="684919"/>
          <a:ext cx="11752449" cy="4314934"/>
        </p:xfrm>
        <a:graphic>
          <a:graphicData uri="http://schemas.openxmlformats.org/drawingml/2006/table">
            <a:tbl>
              <a:tblPr firstRow="1" bandRow="1">
                <a:tableStyleId>{C4B1156A-380E-4F78-BDF5-A606A8083BF9}</a:tableStyleId>
              </a:tblPr>
              <a:tblGrid>
                <a:gridCol w="2454442">
                  <a:extLst>
                    <a:ext uri="{9D8B030D-6E8A-4147-A177-3AD203B41FA5}">
                      <a16:colId xmlns:a16="http://schemas.microsoft.com/office/drawing/2014/main" xmlns="" val="1662183843"/>
                    </a:ext>
                  </a:extLst>
                </a:gridCol>
                <a:gridCol w="3889581">
                  <a:extLst>
                    <a:ext uri="{9D8B030D-6E8A-4147-A177-3AD203B41FA5}">
                      <a16:colId xmlns:a16="http://schemas.microsoft.com/office/drawing/2014/main" xmlns="" val="2324971604"/>
                    </a:ext>
                  </a:extLst>
                </a:gridCol>
                <a:gridCol w="1130410">
                  <a:extLst>
                    <a:ext uri="{9D8B030D-6E8A-4147-A177-3AD203B41FA5}">
                      <a16:colId xmlns:a16="http://schemas.microsoft.com/office/drawing/2014/main" xmlns="" val="849344620"/>
                    </a:ext>
                  </a:extLst>
                </a:gridCol>
                <a:gridCol w="1042705">
                  <a:extLst>
                    <a:ext uri="{9D8B030D-6E8A-4147-A177-3AD203B41FA5}">
                      <a16:colId xmlns:a16="http://schemas.microsoft.com/office/drawing/2014/main" xmlns="" val="2919859222"/>
                    </a:ext>
                  </a:extLst>
                </a:gridCol>
                <a:gridCol w="1052450">
                  <a:extLst>
                    <a:ext uri="{9D8B030D-6E8A-4147-A177-3AD203B41FA5}">
                      <a16:colId xmlns:a16="http://schemas.microsoft.com/office/drawing/2014/main" xmlns="" val="3983962965"/>
                    </a:ext>
                  </a:extLst>
                </a:gridCol>
                <a:gridCol w="1130410">
                  <a:extLst>
                    <a:ext uri="{9D8B030D-6E8A-4147-A177-3AD203B41FA5}">
                      <a16:colId xmlns:a16="http://schemas.microsoft.com/office/drawing/2014/main" xmlns="" val="28612157"/>
                    </a:ext>
                  </a:extLst>
                </a:gridCol>
                <a:gridCol w="1052451">
                  <a:extLst>
                    <a:ext uri="{9D8B030D-6E8A-4147-A177-3AD203B41FA5}">
                      <a16:colId xmlns:a16="http://schemas.microsoft.com/office/drawing/2014/main" xmlns="" val="663624665"/>
                    </a:ext>
                  </a:extLst>
                </a:gridCol>
              </a:tblGrid>
              <a:tr h="370840">
                <a:tc>
                  <a:txBody>
                    <a:bodyPr/>
                    <a:lstStyle/>
                    <a:p>
                      <a:endParaRPr lang="ru-RU" dirty="0"/>
                    </a:p>
                  </a:txBody>
                  <a:tcPr/>
                </a:tc>
                <a:tc>
                  <a:txBody>
                    <a:bodyPr/>
                    <a:lstStyle/>
                    <a:p>
                      <a:endParaRPr lang="ru-RU" dirty="0"/>
                    </a:p>
                  </a:txBody>
                  <a:tcPr/>
                </a:tc>
                <a:tc>
                  <a:txBody>
                    <a:bodyPr/>
                    <a:lstStyle/>
                    <a:p>
                      <a:pPr algn="ctr"/>
                      <a:r>
                        <a:rPr lang="ru-RU" sz="1100" dirty="0" smtClean="0">
                          <a:latin typeface="Times New Roman" panose="02020603050405020304" pitchFamily="18" charset="0"/>
                          <a:cs typeface="Times New Roman" panose="02020603050405020304" pitchFamily="18" charset="0"/>
                        </a:rPr>
                        <a:t>2022г </a:t>
                      </a:r>
                      <a:r>
                        <a:rPr lang="ru-RU" sz="1100" dirty="0">
                          <a:latin typeface="Times New Roman" panose="02020603050405020304" pitchFamily="18" charset="0"/>
                          <a:cs typeface="Times New Roman" panose="02020603050405020304" pitchFamily="18" charset="0"/>
                        </a:rPr>
                        <a:t>(отчет)</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2023г </a:t>
                      </a:r>
                      <a:r>
                        <a:rPr lang="ru-RU" sz="11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(план)</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2025г </a:t>
                      </a:r>
                      <a:r>
                        <a:rPr lang="ru-RU" sz="11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2026г </a:t>
                      </a:r>
                      <a:r>
                        <a:rPr lang="ru-RU" sz="11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xmlns="" val="2640059473"/>
                  </a:ext>
                </a:extLst>
              </a:tr>
              <a:tr h="370840">
                <a:tc rowSpan="9">
                  <a:txBody>
                    <a:bodyPr/>
                    <a:lstStyle/>
                    <a:p>
                      <a:endParaRPr lang="ru-RU" dirty="0"/>
                    </a:p>
                  </a:txBody>
                  <a:tcPr/>
                </a:tc>
                <a:tc>
                  <a:txBody>
                    <a:bodyPr/>
                    <a:lstStyle/>
                    <a:p>
                      <a:pPr algn="just"/>
                      <a:r>
                        <a:rPr lang="ru-RU" sz="1100" dirty="0">
                          <a:latin typeface="Times New Roman" panose="02020603050405020304" pitchFamily="18" charset="0"/>
                          <a:cs typeface="Times New Roman" panose="02020603050405020304" pitchFamily="18" charset="0"/>
                        </a:rPr>
                        <a:t>на осуществление  полномочий по государственному управлению охраной труда </a:t>
                      </a:r>
                    </a:p>
                  </a:txBody>
                  <a:tcPr/>
                </a:tc>
                <a:tc>
                  <a:txBody>
                    <a:bodyPr/>
                    <a:lstStyle/>
                    <a:p>
                      <a:pPr algn="ctr" fontAlgn="t"/>
                      <a:r>
                        <a:rPr lang="ru-RU" sz="1100" b="0" i="0" u="none" strike="noStrike" dirty="0">
                          <a:latin typeface="Times New Roman"/>
                        </a:rPr>
                        <a:t>909 860,00</a:t>
                      </a:r>
                    </a:p>
                  </a:txBody>
                  <a:tcPr marL="7620" marR="7620" marT="7620" marB="0"/>
                </a:tc>
                <a:tc>
                  <a:txBody>
                    <a:bodyPr/>
                    <a:lstStyle/>
                    <a:p>
                      <a:pPr algn="ctr" fontAlgn="t"/>
                      <a:r>
                        <a:rPr lang="ru-RU" sz="1100" b="0" i="0" u="none" strike="noStrike">
                          <a:latin typeface="Times New Roman"/>
                        </a:rPr>
                        <a:t>958 693,00</a:t>
                      </a:r>
                    </a:p>
                  </a:txBody>
                  <a:tcPr marL="7620" marR="7620" marT="7620" marB="0"/>
                </a:tc>
                <a:tc>
                  <a:txBody>
                    <a:bodyPr/>
                    <a:lstStyle/>
                    <a:p>
                      <a:pPr algn="ctr" fontAlgn="t"/>
                      <a:r>
                        <a:rPr lang="ru-RU" sz="1000" b="0" i="0" u="none" strike="noStrike" dirty="0" smtClean="0">
                          <a:latin typeface="Times New Roman"/>
                        </a:rPr>
                        <a:t>1208033,00</a:t>
                      </a:r>
                      <a:endParaRPr lang="ru-RU" sz="1000" b="0" i="0" u="none" strike="noStrike" dirty="0">
                        <a:latin typeface="Times New Roman"/>
                      </a:endParaRPr>
                    </a:p>
                  </a:txBody>
                  <a:tcPr marL="7620" marR="7620" marT="7620" marB="0"/>
                </a:tc>
                <a:tc>
                  <a:txBody>
                    <a:bodyPr/>
                    <a:lstStyle/>
                    <a:p>
                      <a:pPr algn="ctr"/>
                      <a:r>
                        <a:rPr lang="ru-RU" sz="1100" dirty="0" smtClean="0">
                          <a:latin typeface="Times New Roman" panose="02020603050405020304" pitchFamily="18" charset="0"/>
                          <a:cs typeface="Times New Roman" panose="02020603050405020304" pitchFamily="18" charset="0"/>
                        </a:rPr>
                        <a:t>1219463,00</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1265642,00</a:t>
                      </a:r>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488873894"/>
                  </a:ext>
                </a:extLst>
              </a:tr>
              <a:tr h="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реализацию полномочия по установлению регулируемых тарифов на регулярные перевозки пассажиров и багажа </a:t>
                      </a:r>
                    </a:p>
                  </a:txBody>
                  <a:tcPr/>
                </a:tc>
                <a:tc>
                  <a:txBody>
                    <a:bodyPr/>
                    <a:lstStyle/>
                    <a:p>
                      <a:pPr algn="ctr" fontAlgn="t"/>
                      <a:r>
                        <a:rPr lang="ru-RU" sz="1100" b="0" i="0" u="none" strike="noStrike" dirty="0">
                          <a:latin typeface="Times New Roman"/>
                        </a:rPr>
                        <a:t> </a:t>
                      </a:r>
                    </a:p>
                  </a:txBody>
                  <a:tcPr marL="7620" marR="7620" marT="7620" marB="0"/>
                </a:tc>
                <a:tc>
                  <a:txBody>
                    <a:bodyPr/>
                    <a:lstStyle/>
                    <a:p>
                      <a:pPr algn="ctr" fontAlgn="t"/>
                      <a:r>
                        <a:rPr lang="ru-RU" sz="1100" b="0" i="0" u="none" strike="noStrike">
                          <a:latin typeface="Times New Roman"/>
                        </a:rPr>
                        <a:t>3 387,08</a:t>
                      </a:r>
                    </a:p>
                  </a:txBody>
                  <a:tcPr marL="7620" marR="7620" marT="7620" marB="0"/>
                </a:tc>
                <a:tc>
                  <a:txBody>
                    <a:bodyPr/>
                    <a:lstStyle/>
                    <a:p>
                      <a:pPr algn="ctr" fontAlgn="t"/>
                      <a:r>
                        <a:rPr lang="ru-RU" sz="1000" b="0" i="0" u="none" strike="noStrike" dirty="0">
                          <a:latin typeface="Times New Roman"/>
                        </a:rPr>
                        <a:t>3 387,08</a:t>
                      </a:r>
                    </a:p>
                  </a:txBody>
                  <a:tcPr marL="7620" marR="7620" marT="7620" marB="0"/>
                </a:tc>
                <a:tc>
                  <a:txBody>
                    <a:bodyPr/>
                    <a:lstStyle/>
                    <a:p>
                      <a:pPr algn="ctr" fontAlgn="t"/>
                      <a:r>
                        <a:rPr lang="ru-RU" sz="1000" b="0" i="0" u="none" strike="noStrike" dirty="0">
                          <a:latin typeface="Times New Roman"/>
                        </a:rPr>
                        <a:t>3 387,08</a:t>
                      </a:r>
                    </a:p>
                  </a:txBody>
                  <a:tcPr marL="7620" marR="7620" marT="7620" marB="0"/>
                </a:tc>
                <a:tc>
                  <a:txBody>
                    <a:bodyPr/>
                    <a:lstStyle/>
                    <a:p>
                      <a:pPr algn="ctr" fontAlgn="t"/>
                      <a:r>
                        <a:rPr lang="ru-RU" sz="1000" b="0" i="0" u="none" strike="noStrike" dirty="0">
                          <a:latin typeface="Times New Roman"/>
                        </a:rPr>
                        <a:t>3 387,08</a:t>
                      </a:r>
                    </a:p>
                  </a:txBody>
                  <a:tcPr marL="7620" marR="7620" marT="7620" marB="0"/>
                </a:tc>
                <a:extLst>
                  <a:ext uri="{0D108BD9-81ED-4DB2-BD59-A6C34878D82A}">
                    <a16:rowId xmlns:a16="http://schemas.microsoft.com/office/drawing/2014/main" xmlns="" val="701419373"/>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осуществление полномочия по возмещению специализированным службам по вопросам похоронного дела стоимости услуг по погребению умерших</a:t>
                      </a:r>
                    </a:p>
                  </a:txBody>
                  <a:tcPr/>
                </a:tc>
                <a:tc>
                  <a:txBody>
                    <a:bodyPr/>
                    <a:lstStyle/>
                    <a:p>
                      <a:pPr algn="ctr" fontAlgn="t"/>
                      <a:r>
                        <a:rPr lang="ru-RU" sz="1100" b="0" i="0" u="none" strike="noStrike" dirty="0">
                          <a:latin typeface="Times New Roman"/>
                        </a:rPr>
                        <a:t> </a:t>
                      </a:r>
                    </a:p>
                  </a:txBody>
                  <a:tcPr marL="7620" marR="7620" marT="7620" marB="0"/>
                </a:tc>
                <a:tc>
                  <a:txBody>
                    <a:bodyPr/>
                    <a:lstStyle/>
                    <a:p>
                      <a:pPr algn="ctr" fontAlgn="t"/>
                      <a:r>
                        <a:rPr lang="ru-RU" sz="1100" b="0" i="0" u="none" strike="noStrike">
                          <a:latin typeface="Times New Roman"/>
                        </a:rPr>
                        <a:t>17 678,00</a:t>
                      </a:r>
                    </a:p>
                  </a:txBody>
                  <a:tcPr marL="7620" marR="7620" marT="7620" marB="0"/>
                </a:tc>
                <a:tc>
                  <a:txBody>
                    <a:bodyPr/>
                    <a:lstStyle/>
                    <a:p>
                      <a:pPr algn="ctr" fontAlgn="t"/>
                      <a:r>
                        <a:rPr lang="ru-RU" sz="1000" b="0" i="0" u="none" strike="noStrike" dirty="0">
                          <a:latin typeface="Times New Roman"/>
                        </a:rPr>
                        <a:t> </a:t>
                      </a:r>
                    </a:p>
                  </a:txBody>
                  <a:tcPr marL="7620" marR="7620" marT="7620" marB="0"/>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146281399"/>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осуществление первичного воинского учета на территориях, где отсутствуют военные комиссариаты</a:t>
                      </a:r>
                    </a:p>
                  </a:txBody>
                  <a:tcPr/>
                </a:tc>
                <a:tc>
                  <a:txBody>
                    <a:bodyPr/>
                    <a:lstStyle/>
                    <a:p>
                      <a:pPr algn="ctr" fontAlgn="t"/>
                      <a:r>
                        <a:rPr lang="ru-RU" sz="1100" b="0" i="0" u="none" strike="noStrike" dirty="0">
                          <a:latin typeface="Times New Roman"/>
                        </a:rPr>
                        <a:t>1 100 382,00</a:t>
                      </a:r>
                    </a:p>
                  </a:txBody>
                  <a:tcPr marL="7620" marR="7620" marT="7620" marB="0"/>
                </a:tc>
                <a:tc>
                  <a:txBody>
                    <a:bodyPr/>
                    <a:lstStyle/>
                    <a:p>
                      <a:pPr algn="ctr" fontAlgn="t"/>
                      <a:r>
                        <a:rPr lang="ru-RU" sz="1100" b="0" i="0" u="none" strike="noStrike">
                          <a:latin typeface="Times New Roman"/>
                        </a:rPr>
                        <a:t>1 293 510,00</a:t>
                      </a:r>
                    </a:p>
                  </a:txBody>
                  <a:tcPr marL="7620" marR="7620" marT="7620" marB="0"/>
                </a:tc>
                <a:tc>
                  <a:txBody>
                    <a:bodyPr/>
                    <a:lstStyle/>
                    <a:p>
                      <a:pPr algn="ctr" fontAlgn="t"/>
                      <a:r>
                        <a:rPr lang="ru-RU" sz="1000" b="0" i="0" u="none" strike="noStrike" dirty="0" smtClean="0">
                          <a:latin typeface="Times New Roman"/>
                        </a:rPr>
                        <a:t>1195888,00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1318708,00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1443568,00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1476734881"/>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осуществление полномочий по составлению (изменению) списков кандидатов в присяжные заседатели </a:t>
                      </a:r>
                    </a:p>
                  </a:txBody>
                  <a:tcPr/>
                </a:tc>
                <a:tc>
                  <a:txBody>
                    <a:bodyPr/>
                    <a:lstStyle/>
                    <a:p>
                      <a:pPr algn="ctr" fontAlgn="t"/>
                      <a:r>
                        <a:rPr lang="ru-RU" sz="1100" b="0" i="0" u="none" strike="noStrike" dirty="0">
                          <a:latin typeface="Times New Roman"/>
                        </a:rPr>
                        <a:t>123 474,00</a:t>
                      </a:r>
                    </a:p>
                  </a:txBody>
                  <a:tcPr marL="7620" marR="7620" marT="7620" marB="0"/>
                </a:tc>
                <a:tc>
                  <a:txBody>
                    <a:bodyPr/>
                    <a:lstStyle/>
                    <a:p>
                      <a:pPr algn="ctr" fontAlgn="t"/>
                      <a:r>
                        <a:rPr lang="ru-RU" sz="1100" b="0" i="0" u="none" strike="noStrike">
                          <a:latin typeface="Times New Roman"/>
                        </a:rPr>
                        <a:t>2 240,00</a:t>
                      </a:r>
                    </a:p>
                  </a:txBody>
                  <a:tcPr marL="7620" marR="7620" marT="7620" marB="0"/>
                </a:tc>
                <a:tc>
                  <a:txBody>
                    <a:bodyPr/>
                    <a:lstStyle/>
                    <a:p>
                      <a:pPr algn="ctr" fontAlgn="t"/>
                      <a:r>
                        <a:rPr lang="ru-RU" sz="1000" b="0" i="0" u="none" strike="noStrike" dirty="0" smtClean="0">
                          <a:latin typeface="Times New Roman"/>
                        </a:rPr>
                        <a:t>8503,00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8819,00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109280,00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1996379826"/>
                  </a:ext>
                </a:extLst>
              </a:tr>
              <a:tr h="276334">
                <a:tc vMerge="1">
                  <a:txBody>
                    <a:bodyPr/>
                    <a:lstStyle/>
                    <a:p>
                      <a:endParaRPr lang="ru-RU" dirty="0"/>
                    </a:p>
                  </a:txBody>
                  <a:tcPr/>
                </a:tc>
                <a:tc>
                  <a:txBody>
                    <a:bodyPr/>
                    <a:lstStyle/>
                    <a:p>
                      <a:r>
                        <a:rPr lang="ru-RU" sz="1100" b="1" dirty="0">
                          <a:latin typeface="Times New Roman" panose="02020603050405020304" pitchFamily="18" charset="0"/>
                          <a:cs typeface="Times New Roman" panose="02020603050405020304" pitchFamily="18" charset="0"/>
                        </a:rPr>
                        <a:t> </a:t>
                      </a:r>
                      <a:r>
                        <a:rPr lang="ru-RU" sz="1100" b="0" dirty="0">
                          <a:latin typeface="Times New Roman" panose="02020603050405020304" pitchFamily="18" charset="0"/>
                          <a:cs typeface="Times New Roman" panose="02020603050405020304" pitchFamily="18" charset="0"/>
                        </a:rPr>
                        <a:t>на проведение Всероссийской переписи населения 2020 года</a:t>
                      </a:r>
                    </a:p>
                  </a:txBody>
                  <a:tcPr/>
                </a:tc>
                <a:tc>
                  <a:txBody>
                    <a:bodyPr/>
                    <a:lstStyle/>
                    <a:p>
                      <a:pPr algn="ctr"/>
                      <a:endParaRPr lang="ru-RU" sz="1100" b="0" dirty="0">
                        <a:latin typeface="Times New Roman" panose="02020603050405020304" pitchFamily="18" charset="0"/>
                        <a:cs typeface="Times New Roman" panose="02020603050405020304" pitchFamily="18" charset="0"/>
                      </a:endParaRPr>
                    </a:p>
                  </a:txBody>
                  <a:tcPr/>
                </a:tc>
                <a:tc>
                  <a:txBody>
                    <a:bodyPr/>
                    <a:lstStyle/>
                    <a:p>
                      <a:pPr algn="ctr"/>
                      <a:endParaRPr lang="ru-RU" sz="1100" b="0" dirty="0">
                        <a:latin typeface="Times New Roman" panose="02020603050405020304" pitchFamily="18" charset="0"/>
                        <a:cs typeface="Times New Roman" panose="02020603050405020304" pitchFamily="18" charset="0"/>
                      </a:endParaRPr>
                    </a:p>
                  </a:txBody>
                  <a:tcPr/>
                </a:tc>
                <a:tc>
                  <a:txBody>
                    <a:bodyPr/>
                    <a:lstStyle/>
                    <a:p>
                      <a:pPr algn="ctr"/>
                      <a:endParaRPr lang="ru-RU" sz="1100" b="1" dirty="0">
                        <a:latin typeface="Times New Roman" panose="02020603050405020304" pitchFamily="18" charset="0"/>
                        <a:cs typeface="Times New Roman" panose="02020603050405020304" pitchFamily="18" charset="0"/>
                      </a:endParaRPr>
                    </a:p>
                  </a:txBody>
                  <a:tcPr/>
                </a:tc>
                <a:tc>
                  <a:txBody>
                    <a:bodyPr/>
                    <a:lstStyle/>
                    <a:p>
                      <a:pPr algn="ctr"/>
                      <a:endParaRPr lang="ru-RU" sz="1100" b="1" dirty="0">
                        <a:latin typeface="Times New Roman" panose="02020603050405020304" pitchFamily="18" charset="0"/>
                        <a:cs typeface="Times New Roman" panose="02020603050405020304" pitchFamily="18" charset="0"/>
                      </a:endParaRPr>
                    </a:p>
                  </a:txBody>
                  <a:tcPr/>
                </a:tc>
                <a:tc>
                  <a:txBody>
                    <a:bodyPr/>
                    <a:lstStyle/>
                    <a:p>
                      <a:pPr algn="ctr"/>
                      <a:endParaRPr lang="ru-RU" sz="11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28700225"/>
                  </a:ext>
                </a:extLst>
              </a:tr>
              <a:tr h="163630">
                <a:tc vMerge="1">
                  <a:txBody>
                    <a:bodyPr/>
                    <a:lstStyle/>
                    <a:p>
                      <a:endParaRPr lang="ru-RU" dirty="0"/>
                    </a:p>
                  </a:txBody>
                  <a:tcPr/>
                </a:tc>
                <a:tc>
                  <a:txBody>
                    <a:bodyPr/>
                    <a:lstStyle/>
                    <a:p>
                      <a:r>
                        <a:rPr lang="ru-RU" sz="1100" b="0" dirty="0">
                          <a:latin typeface="Times New Roman" panose="02020603050405020304" pitchFamily="18" charset="0"/>
                          <a:cs typeface="Times New Roman" panose="02020603050405020304" pitchFamily="18" charset="0"/>
                        </a:rPr>
                        <a:t>единая субвенция</a:t>
                      </a:r>
                    </a:p>
                  </a:txBody>
                  <a:tcPr/>
                </a:tc>
                <a:tc>
                  <a:txBody>
                    <a:bodyPr/>
                    <a:lstStyle/>
                    <a:p>
                      <a:pPr algn="ctr" fontAlgn="t"/>
                      <a:r>
                        <a:rPr lang="ru-RU" sz="1100" b="0" i="0" u="none" strike="noStrike" dirty="0">
                          <a:latin typeface="Times New Roman"/>
                        </a:rPr>
                        <a:t>2 043 385,00</a:t>
                      </a:r>
                    </a:p>
                  </a:txBody>
                  <a:tcPr marL="7620" marR="7620" marT="7620" marB="0"/>
                </a:tc>
                <a:tc>
                  <a:txBody>
                    <a:bodyPr/>
                    <a:lstStyle/>
                    <a:p>
                      <a:pPr algn="ctr" fontAlgn="t"/>
                      <a:r>
                        <a:rPr lang="ru-RU" sz="1100" b="0" i="0" u="none" strike="noStrike">
                          <a:latin typeface="Times New Roman"/>
                        </a:rPr>
                        <a:t>2 245 174,00</a:t>
                      </a:r>
                    </a:p>
                  </a:txBody>
                  <a:tcPr marL="7620" marR="7620" marT="7620" marB="0"/>
                </a:tc>
                <a:tc>
                  <a:txBody>
                    <a:bodyPr/>
                    <a:lstStyle/>
                    <a:p>
                      <a:pPr algn="ctr" fontAlgn="t"/>
                      <a:r>
                        <a:rPr lang="ru-RU" sz="1000" b="0" i="0" u="none" strike="noStrike" dirty="0" smtClean="0">
                          <a:latin typeface="Times New Roman"/>
                        </a:rPr>
                        <a:t>2838247,00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2870980,00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2985819,00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3818377663"/>
                  </a:ext>
                </a:extLst>
              </a:tr>
              <a:tr h="370840">
                <a:tc vMerge="1">
                  <a:txBody>
                    <a:bodyPr/>
                    <a:lstStyle/>
                    <a:p>
                      <a:endParaRPr lang="ru-RU" dirty="0"/>
                    </a:p>
                  </a:txBody>
                  <a:tcPr/>
                </a:tc>
                <a:tc>
                  <a:txBody>
                    <a:bodyPr/>
                    <a:lstStyle/>
                    <a:p>
                      <a:r>
                        <a:rPr lang="ru-RU" sz="1100" b="0" dirty="0">
                          <a:latin typeface="Times New Roman" panose="02020603050405020304" pitchFamily="18" charset="0"/>
                          <a:cs typeface="Times New Roman" panose="02020603050405020304" pitchFamily="18" charset="0"/>
                        </a:rPr>
                        <a:t> на государственную регистрацию актов гражданского состояния</a:t>
                      </a:r>
                    </a:p>
                  </a:txBody>
                  <a:tcPr/>
                </a:tc>
                <a:tc>
                  <a:txBody>
                    <a:bodyPr/>
                    <a:lstStyle/>
                    <a:p>
                      <a:pPr algn="ctr" fontAlgn="t"/>
                      <a:r>
                        <a:rPr lang="ru-RU" sz="1100" b="0" i="0" u="none" strike="noStrike" dirty="0">
                          <a:latin typeface="Times New Roman"/>
                        </a:rPr>
                        <a:t>1 132 223,00</a:t>
                      </a:r>
                    </a:p>
                  </a:txBody>
                  <a:tcPr marL="7620" marR="7620" marT="7620" marB="0"/>
                </a:tc>
                <a:tc>
                  <a:txBody>
                    <a:bodyPr/>
                    <a:lstStyle/>
                    <a:p>
                      <a:pPr algn="ctr" fontAlgn="t"/>
                      <a:r>
                        <a:rPr lang="ru-RU" sz="1100" b="0" i="0" u="none" strike="noStrike">
                          <a:latin typeface="Times New Roman"/>
                        </a:rPr>
                        <a:t>1 117 965,00</a:t>
                      </a:r>
                    </a:p>
                  </a:txBody>
                  <a:tcPr marL="7620" marR="7620" marT="7620" marB="0"/>
                </a:tc>
                <a:tc>
                  <a:txBody>
                    <a:bodyPr/>
                    <a:lstStyle/>
                    <a:p>
                      <a:pPr algn="ctr" fontAlgn="t"/>
                      <a:r>
                        <a:rPr lang="ru-RU" sz="1000" b="0" i="0" u="none" strike="noStrike" dirty="0" smtClean="0">
                          <a:latin typeface="Times New Roman"/>
                        </a:rPr>
                        <a:t>1085773,00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1158314,00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1196699,00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1330517310"/>
                  </a:ext>
                </a:extLst>
              </a:tr>
              <a:tr h="256674">
                <a:tc vMerge="1">
                  <a:txBody>
                    <a:bodyPr/>
                    <a:lstStyle/>
                    <a:p>
                      <a:endParaRPr lang="ru-RU" dirty="0"/>
                    </a:p>
                  </a:txBody>
                  <a:tcPr/>
                </a:tc>
                <a:tc>
                  <a:txBody>
                    <a:bodyPr/>
                    <a:lstStyle/>
                    <a:p>
                      <a:r>
                        <a:rPr lang="ru-RU" sz="1100" b="0" dirty="0">
                          <a:latin typeface="Times New Roman" panose="02020603050405020304" pitchFamily="18" charset="0"/>
                          <a:cs typeface="Times New Roman" panose="02020603050405020304" pitchFamily="18" charset="0"/>
                        </a:rPr>
                        <a:t>прочие субвенции</a:t>
                      </a:r>
                    </a:p>
                  </a:txBody>
                  <a:tcPr/>
                </a:tc>
                <a:tc>
                  <a:txBody>
                    <a:bodyPr/>
                    <a:lstStyle/>
                    <a:p>
                      <a:pPr algn="ctr" fontAlgn="t"/>
                      <a:r>
                        <a:rPr lang="ru-RU" sz="1100" b="0" i="0" u="none" strike="noStrike" dirty="0">
                          <a:latin typeface="Times New Roman"/>
                        </a:rPr>
                        <a:t>265 185,00</a:t>
                      </a:r>
                    </a:p>
                  </a:txBody>
                  <a:tcPr marL="7620" marR="7620" marT="7620" marB="0"/>
                </a:tc>
                <a:tc>
                  <a:txBody>
                    <a:bodyPr/>
                    <a:lstStyle/>
                    <a:p>
                      <a:pPr algn="ctr" fontAlgn="t"/>
                      <a:r>
                        <a:rPr lang="ru-RU" sz="1100" b="0" i="0" u="none" strike="noStrike">
                          <a:latin typeface="Times New Roman"/>
                        </a:rPr>
                        <a:t>268 277,00</a:t>
                      </a:r>
                    </a:p>
                  </a:txBody>
                  <a:tcPr marL="7620" marR="7620" marT="7620" marB="0"/>
                </a:tc>
                <a:tc>
                  <a:txBody>
                    <a:bodyPr/>
                    <a:lstStyle/>
                    <a:p>
                      <a:pPr algn="ctr" fontAlgn="t"/>
                      <a:r>
                        <a:rPr lang="ru-RU" sz="1000" b="0" i="0" u="none" strike="noStrike" dirty="0" smtClean="0">
                          <a:latin typeface="Times New Roman"/>
                        </a:rPr>
                        <a:t>333922,00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336931,00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349089,00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3836889222"/>
                  </a:ext>
                </a:extLst>
              </a:tr>
              <a:tr h="122436">
                <a:tc>
                  <a:txBody>
                    <a:bodyPr/>
                    <a:lstStyle/>
                    <a:p>
                      <a:endParaRPr lang="ru-RU" dirty="0"/>
                    </a:p>
                  </a:txBody>
                  <a:tcPr/>
                </a:tc>
                <a:tc>
                  <a:txBody>
                    <a:bodyPr/>
                    <a:lstStyle/>
                    <a:p>
                      <a:r>
                        <a:rPr lang="ru-RU" sz="1100" b="1" dirty="0">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100" b="1" i="0" u="none" strike="noStrike" dirty="0">
                          <a:latin typeface="Times New Roman"/>
                        </a:rPr>
                        <a:t>5 574 509,00</a:t>
                      </a:r>
                    </a:p>
                  </a:txBody>
                  <a:tcPr marL="7620" marR="7620" marT="7620" marB="0"/>
                </a:tc>
                <a:tc>
                  <a:txBody>
                    <a:bodyPr/>
                    <a:lstStyle/>
                    <a:p>
                      <a:pPr algn="ctr" fontAlgn="t"/>
                      <a:r>
                        <a:rPr lang="ru-RU" sz="1100" b="1" i="0" u="none" strike="noStrike">
                          <a:latin typeface="Times New Roman"/>
                        </a:rPr>
                        <a:t>5 906 924,08</a:t>
                      </a:r>
                    </a:p>
                  </a:txBody>
                  <a:tcPr marL="7620" marR="7620" marT="7620" marB="0"/>
                </a:tc>
                <a:tc>
                  <a:txBody>
                    <a:bodyPr/>
                    <a:lstStyle/>
                    <a:p>
                      <a:pPr algn="ctr" fontAlgn="t"/>
                      <a:r>
                        <a:rPr lang="ru-RU" sz="1100" b="1" i="0" u="none" strike="noStrike" dirty="0" smtClean="0">
                          <a:latin typeface="Times New Roman"/>
                        </a:rPr>
                        <a:t>6673753,08</a:t>
                      </a:r>
                      <a:endParaRPr lang="ru-RU" sz="1100" b="1" i="0" u="none" strike="noStrike" dirty="0">
                        <a:latin typeface="Times New Roman"/>
                      </a:endParaRPr>
                    </a:p>
                  </a:txBody>
                  <a:tcPr marL="7620" marR="7620" marT="7620" marB="0"/>
                </a:tc>
                <a:tc>
                  <a:txBody>
                    <a:bodyPr/>
                    <a:lstStyle/>
                    <a:p>
                      <a:pPr algn="ctr" fontAlgn="t"/>
                      <a:r>
                        <a:rPr lang="ru-RU" sz="1100" b="1" i="0" u="none" strike="noStrike" dirty="0" smtClean="0">
                          <a:latin typeface="Times New Roman"/>
                        </a:rPr>
                        <a:t>6916602,08</a:t>
                      </a:r>
                      <a:endParaRPr lang="ru-RU" sz="1100" b="1" i="0" u="none" strike="noStrike" dirty="0">
                        <a:latin typeface="Times New Roman"/>
                      </a:endParaRPr>
                    </a:p>
                  </a:txBody>
                  <a:tcPr marL="7620" marR="7620" marT="7620" marB="0"/>
                </a:tc>
                <a:tc>
                  <a:txBody>
                    <a:bodyPr/>
                    <a:lstStyle/>
                    <a:p>
                      <a:pPr algn="ctr" fontAlgn="t"/>
                      <a:r>
                        <a:rPr lang="ru-RU" sz="1100" b="1" i="0" u="none" strike="noStrike" dirty="0" smtClean="0">
                          <a:latin typeface="Times New Roman"/>
                        </a:rPr>
                        <a:t>7353484,08</a:t>
                      </a:r>
                      <a:endParaRPr lang="ru-RU" sz="1100" b="1" i="0" u="none" strike="noStrike" dirty="0">
                        <a:latin typeface="Times New Roman"/>
                      </a:endParaRPr>
                    </a:p>
                  </a:txBody>
                  <a:tcPr marL="7620" marR="7620" marT="7620" marB="0"/>
                </a:tc>
                <a:extLst>
                  <a:ext uri="{0D108BD9-81ED-4DB2-BD59-A6C34878D82A}">
                    <a16:rowId xmlns:a16="http://schemas.microsoft.com/office/drawing/2014/main" xmlns="" val="266688955"/>
                  </a:ext>
                </a:extLst>
              </a:tr>
            </a:tbl>
          </a:graphicData>
        </a:graphic>
      </p:graphicFrame>
      <p:pic>
        <p:nvPicPr>
          <p:cNvPr id="5" name="Picture 2" descr="Работодатели и специалисты в сфере охраны труда приглашаются на Съезд  специалистов по охране труда"/>
          <p:cNvPicPr>
            <a:picLocks noChangeAspect="1" noChangeArrowheads="1"/>
          </p:cNvPicPr>
          <p:nvPr/>
        </p:nvPicPr>
        <p:blipFill>
          <a:blip r:embed="rId3" cstate="print"/>
          <a:srcRect/>
          <a:stretch>
            <a:fillRect/>
          </a:stretch>
        </p:blipFill>
        <p:spPr bwMode="auto">
          <a:xfrm>
            <a:off x="405742" y="1173192"/>
            <a:ext cx="983112" cy="681488"/>
          </a:xfrm>
          <a:prstGeom prst="rect">
            <a:avLst/>
          </a:prstGeom>
          <a:noFill/>
        </p:spPr>
      </p:pic>
      <p:pic>
        <p:nvPicPr>
          <p:cNvPr id="6" name="Picture 4" descr="СПЕЦЗАКАЗ | Аренда и услуги автобуса и микроавтобуса в Крымске в  Краснодарском крае"/>
          <p:cNvPicPr>
            <a:picLocks noChangeAspect="1" noChangeArrowheads="1"/>
          </p:cNvPicPr>
          <p:nvPr/>
        </p:nvPicPr>
        <p:blipFill>
          <a:blip r:embed="rId4" cstate="print"/>
          <a:srcRect/>
          <a:stretch>
            <a:fillRect/>
          </a:stretch>
        </p:blipFill>
        <p:spPr bwMode="auto">
          <a:xfrm>
            <a:off x="1466791" y="1146624"/>
            <a:ext cx="1181519" cy="742562"/>
          </a:xfrm>
          <a:prstGeom prst="rect">
            <a:avLst/>
          </a:prstGeom>
          <a:noFill/>
        </p:spPr>
      </p:pic>
      <p:pic>
        <p:nvPicPr>
          <p:cNvPr id="7" name="Picture 6" descr="Ритуальные услуги - цены в Москве • МосРитуал"/>
          <p:cNvPicPr>
            <a:picLocks noChangeAspect="1" noChangeArrowheads="1"/>
          </p:cNvPicPr>
          <p:nvPr/>
        </p:nvPicPr>
        <p:blipFill>
          <a:blip r:embed="rId5" cstate="print"/>
          <a:srcRect/>
          <a:stretch>
            <a:fillRect/>
          </a:stretch>
        </p:blipFill>
        <p:spPr bwMode="auto">
          <a:xfrm>
            <a:off x="353983" y="1975450"/>
            <a:ext cx="1060750" cy="655608"/>
          </a:xfrm>
          <a:prstGeom prst="rect">
            <a:avLst/>
          </a:prstGeom>
          <a:noFill/>
        </p:spPr>
      </p:pic>
      <p:pic>
        <p:nvPicPr>
          <p:cNvPr id="8" name="Picture 8" descr="Штрафы за воинский учет увеличились втрое"/>
          <p:cNvPicPr>
            <a:picLocks noChangeAspect="1" noChangeArrowheads="1"/>
          </p:cNvPicPr>
          <p:nvPr/>
        </p:nvPicPr>
        <p:blipFill>
          <a:blip r:embed="rId6" cstate="print"/>
          <a:srcRect/>
          <a:stretch>
            <a:fillRect/>
          </a:stretch>
        </p:blipFill>
        <p:spPr bwMode="auto">
          <a:xfrm>
            <a:off x="1509923" y="1940943"/>
            <a:ext cx="1155639" cy="681487"/>
          </a:xfrm>
          <a:prstGeom prst="rect">
            <a:avLst/>
          </a:prstGeom>
          <a:noFill/>
        </p:spPr>
      </p:pic>
      <p:pic>
        <p:nvPicPr>
          <p:cNvPr id="9" name="Picture 10" descr="В суд как на работу"/>
          <p:cNvPicPr>
            <a:picLocks noChangeAspect="1" noChangeArrowheads="1"/>
          </p:cNvPicPr>
          <p:nvPr/>
        </p:nvPicPr>
        <p:blipFill>
          <a:blip r:embed="rId7" cstate="print"/>
          <a:srcRect/>
          <a:stretch>
            <a:fillRect/>
          </a:stretch>
        </p:blipFill>
        <p:spPr bwMode="auto">
          <a:xfrm>
            <a:off x="353983" y="2709503"/>
            <a:ext cx="1069376" cy="741063"/>
          </a:xfrm>
          <a:prstGeom prst="rect">
            <a:avLst/>
          </a:prstGeom>
          <a:noFill/>
        </p:spPr>
      </p:pic>
      <p:pic>
        <p:nvPicPr>
          <p:cNvPr id="10" name="Picture 12" descr="Они регистрируют рождения и смерти: 18 декабря поздравляют Российских  работников ЗАГС - Новости Тулы и области - 1tulatv"/>
          <p:cNvPicPr>
            <a:picLocks noChangeAspect="1" noChangeArrowheads="1"/>
          </p:cNvPicPr>
          <p:nvPr/>
        </p:nvPicPr>
        <p:blipFill>
          <a:blip r:embed="rId8" cstate="print"/>
          <a:srcRect/>
          <a:stretch>
            <a:fillRect/>
          </a:stretch>
        </p:blipFill>
        <p:spPr bwMode="auto">
          <a:xfrm>
            <a:off x="1518249" y="2696443"/>
            <a:ext cx="1181819" cy="797256"/>
          </a:xfrm>
          <a:prstGeom prst="rect">
            <a:avLst/>
          </a:prstGeom>
          <a:noFill/>
        </p:spPr>
      </p:pic>
      <p:pic>
        <p:nvPicPr>
          <p:cNvPr id="11" name="Picture 14" descr="В городском округе Рошаль начала работу Административная комиссия,  созданная при Администрации городского округа Рошаль / Новости /  Официальный сайт администрации Городского округа Шатура"/>
          <p:cNvPicPr>
            <a:picLocks noChangeAspect="1" noChangeArrowheads="1"/>
          </p:cNvPicPr>
          <p:nvPr/>
        </p:nvPicPr>
        <p:blipFill>
          <a:blip r:embed="rId9" cstate="print"/>
          <a:srcRect l="17270" t="21012" r="18023" b="21607"/>
          <a:stretch>
            <a:fillRect/>
          </a:stretch>
        </p:blipFill>
        <p:spPr bwMode="auto">
          <a:xfrm>
            <a:off x="353014" y="3629461"/>
            <a:ext cx="1104850" cy="816746"/>
          </a:xfrm>
          <a:prstGeom prst="rect">
            <a:avLst/>
          </a:prstGeom>
          <a:noFill/>
        </p:spPr>
      </p:pic>
      <p:pic>
        <p:nvPicPr>
          <p:cNvPr id="12" name="Picture 16" descr="Итоги работы комиссии по делам несовершеннолетних и защите их прав  администрации Лысогорского муниципального района за 2020 год и основные  задачи на 2021 год — Официальный сайт администрации Лысогорского  муниципального района"/>
          <p:cNvPicPr>
            <a:picLocks noChangeAspect="1" noChangeArrowheads="1"/>
          </p:cNvPicPr>
          <p:nvPr/>
        </p:nvPicPr>
        <p:blipFill>
          <a:blip r:embed="rId10" cstate="print"/>
          <a:srcRect/>
          <a:stretch>
            <a:fillRect/>
          </a:stretch>
        </p:blipFill>
        <p:spPr bwMode="auto">
          <a:xfrm>
            <a:off x="1498366" y="3659611"/>
            <a:ext cx="1124064" cy="912390"/>
          </a:xfrm>
          <a:prstGeom prst="rect">
            <a:avLst/>
          </a:prstGeom>
          <a:noFill/>
        </p:spPr>
      </p:pic>
      <p:sp>
        <p:nvSpPr>
          <p:cNvPr id="13" name="Прямоугольник: скругленные углы 17">
            <a:extLst>
              <a:ext uri="{FF2B5EF4-FFF2-40B4-BE49-F238E27FC236}">
                <a16:creationId xmlns:a16="http://schemas.microsoft.com/office/drawing/2014/main" xmlns="" id="{1A67F97F-A4A3-B8EB-6B99-43DEB89E5491}"/>
              </a:ext>
            </a:extLst>
          </p:cNvPr>
          <p:cNvSpPr/>
          <p:nvPr/>
        </p:nvSpPr>
        <p:spPr>
          <a:xfrm>
            <a:off x="3565555" y="5085428"/>
            <a:ext cx="3186049" cy="340587"/>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accent1">
                    <a:lumMod val="50000"/>
                  </a:schemeClr>
                </a:solidFill>
                <a:latin typeface="Times New Roman" panose="02020603050405020304" pitchFamily="18" charset="0"/>
                <a:cs typeface="Times New Roman" panose="02020603050405020304" pitchFamily="18" charset="0"/>
              </a:rPr>
              <a:t>Безопасность жизнедеятельности</a:t>
            </a:r>
          </a:p>
        </p:txBody>
      </p:sp>
      <p:graphicFrame>
        <p:nvGraphicFramePr>
          <p:cNvPr id="14" name="Таблица 19">
            <a:extLst>
              <a:ext uri="{FF2B5EF4-FFF2-40B4-BE49-F238E27FC236}">
                <a16:creationId xmlns:a16="http://schemas.microsoft.com/office/drawing/2014/main" xmlns="" id="{EDBC983C-8017-38C2-578D-4460748ADD13}"/>
              </a:ext>
            </a:extLst>
          </p:cNvPr>
          <p:cNvGraphicFramePr>
            <a:graphicFrameLocks noGrp="1"/>
          </p:cNvGraphicFramePr>
          <p:nvPr>
            <p:extLst>
              <p:ext uri="{D42A27DB-BD31-4B8C-83A1-F6EECF244321}">
                <p14:modId xmlns:p14="http://schemas.microsoft.com/office/powerpoint/2010/main" xmlns="" val="2172541359"/>
              </p:ext>
            </p:extLst>
          </p:nvPr>
        </p:nvGraphicFramePr>
        <p:xfrm>
          <a:off x="284459" y="5486400"/>
          <a:ext cx="11752447" cy="1273055"/>
        </p:xfrm>
        <a:graphic>
          <a:graphicData uri="http://schemas.openxmlformats.org/drawingml/2006/table">
            <a:tbl>
              <a:tblPr firstRow="1" bandRow="1">
                <a:tableStyleId>{8A107856-5554-42FB-B03E-39F5DBC370BA}</a:tableStyleId>
              </a:tblPr>
              <a:tblGrid>
                <a:gridCol w="2441963">
                  <a:extLst>
                    <a:ext uri="{9D8B030D-6E8A-4147-A177-3AD203B41FA5}">
                      <a16:colId xmlns:a16="http://schemas.microsoft.com/office/drawing/2014/main" xmlns="" val="4044198729"/>
                    </a:ext>
                  </a:extLst>
                </a:gridCol>
                <a:gridCol w="3884103">
                  <a:extLst>
                    <a:ext uri="{9D8B030D-6E8A-4147-A177-3AD203B41FA5}">
                      <a16:colId xmlns:a16="http://schemas.microsoft.com/office/drawing/2014/main" xmlns="" val="1484437758"/>
                    </a:ext>
                  </a:extLst>
                </a:gridCol>
                <a:gridCol w="1174458">
                  <a:extLst>
                    <a:ext uri="{9D8B030D-6E8A-4147-A177-3AD203B41FA5}">
                      <a16:colId xmlns:a16="http://schemas.microsoft.com/office/drawing/2014/main" xmlns="" val="2571168934"/>
                    </a:ext>
                  </a:extLst>
                </a:gridCol>
                <a:gridCol w="989901">
                  <a:extLst>
                    <a:ext uri="{9D8B030D-6E8A-4147-A177-3AD203B41FA5}">
                      <a16:colId xmlns:a16="http://schemas.microsoft.com/office/drawing/2014/main" xmlns="" val="2959263435"/>
                    </a:ext>
                  </a:extLst>
                </a:gridCol>
                <a:gridCol w="1149292">
                  <a:extLst>
                    <a:ext uri="{9D8B030D-6E8A-4147-A177-3AD203B41FA5}">
                      <a16:colId xmlns:a16="http://schemas.microsoft.com/office/drawing/2014/main" xmlns="" val="1653370376"/>
                    </a:ext>
                  </a:extLst>
                </a:gridCol>
                <a:gridCol w="1057013">
                  <a:extLst>
                    <a:ext uri="{9D8B030D-6E8A-4147-A177-3AD203B41FA5}">
                      <a16:colId xmlns:a16="http://schemas.microsoft.com/office/drawing/2014/main" xmlns="" val="1264664062"/>
                    </a:ext>
                  </a:extLst>
                </a:gridCol>
                <a:gridCol w="1055717">
                  <a:extLst>
                    <a:ext uri="{9D8B030D-6E8A-4147-A177-3AD203B41FA5}">
                      <a16:colId xmlns:a16="http://schemas.microsoft.com/office/drawing/2014/main" xmlns="" val="3427268779"/>
                    </a:ext>
                  </a:extLst>
                </a:gridCol>
              </a:tblGrid>
              <a:tr h="543464">
                <a:tc>
                  <a:txBody>
                    <a:bodyPr/>
                    <a:lstStyle/>
                    <a:p>
                      <a:endParaRPr lang="ru-RU" dirty="0"/>
                    </a:p>
                  </a:txBody>
                  <a:tcPr/>
                </a:tc>
                <a:tc>
                  <a:txBody>
                    <a:bodyPr/>
                    <a:lstStyle/>
                    <a:p>
                      <a:endParaRPr lang="ru-RU" dirty="0"/>
                    </a:p>
                  </a:txBody>
                  <a:tcPr/>
                </a:tc>
                <a:tc>
                  <a:txBody>
                    <a:bodyPr/>
                    <a:lstStyle/>
                    <a:p>
                      <a:pPr algn="ctr"/>
                      <a:r>
                        <a:rPr lang="ru-RU" sz="1100" dirty="0" smtClean="0">
                          <a:latin typeface="Times New Roman" panose="02020603050405020304" pitchFamily="18" charset="0"/>
                          <a:cs typeface="Times New Roman" panose="02020603050405020304" pitchFamily="18" charset="0"/>
                        </a:rPr>
                        <a:t>2022г </a:t>
                      </a:r>
                      <a:r>
                        <a:rPr lang="ru-RU" sz="1100" dirty="0">
                          <a:latin typeface="Times New Roman" panose="02020603050405020304" pitchFamily="18" charset="0"/>
                          <a:cs typeface="Times New Roman" panose="02020603050405020304" pitchFamily="18" charset="0"/>
                        </a:rPr>
                        <a:t>(отчет)</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2023г </a:t>
                      </a:r>
                      <a:r>
                        <a:rPr lang="ru-RU" sz="11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(план)</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2025г </a:t>
                      </a:r>
                      <a:r>
                        <a:rPr lang="ru-RU" sz="11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2026г </a:t>
                      </a:r>
                      <a:r>
                        <a:rPr lang="ru-RU" sz="11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xmlns="" val="2789245580"/>
                  </a:ext>
                </a:extLst>
              </a:tr>
              <a:tr h="729591">
                <a:tc>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реализацию  полномочий по организации проведения мероприятий по предупреждению и ликвидации болезней животных</a:t>
                      </a:r>
                    </a:p>
                  </a:txBody>
                  <a:tcPr/>
                </a:tc>
                <a:tc>
                  <a:txBody>
                    <a:bodyPr/>
                    <a:lstStyle/>
                    <a:p>
                      <a:pPr algn="ctr" fontAlgn="t"/>
                      <a:r>
                        <a:rPr lang="ru-RU" sz="1100" b="0" i="0" u="none" strike="noStrike" dirty="0">
                          <a:latin typeface="Times New Roman"/>
                        </a:rPr>
                        <a:t>586 714,65</a:t>
                      </a:r>
                    </a:p>
                  </a:txBody>
                  <a:tcPr marL="7620" marR="7620" marT="7620" marB="0"/>
                </a:tc>
                <a:tc>
                  <a:txBody>
                    <a:bodyPr/>
                    <a:lstStyle/>
                    <a:p>
                      <a:pPr algn="ctr" fontAlgn="t"/>
                      <a:r>
                        <a:rPr lang="ru-RU" sz="1100" b="0" i="0" u="none" strike="noStrike">
                          <a:latin typeface="Times New Roman"/>
                        </a:rPr>
                        <a:t>908 890,31</a:t>
                      </a:r>
                    </a:p>
                  </a:txBody>
                  <a:tcPr marL="7620" marR="7620" marT="7620" marB="0"/>
                </a:tc>
                <a:tc>
                  <a:txBody>
                    <a:bodyPr/>
                    <a:lstStyle/>
                    <a:p>
                      <a:pPr algn="ctr" fontAlgn="t"/>
                      <a:r>
                        <a:rPr lang="ru-RU" sz="1000" b="0" i="0" u="none" strike="noStrike" dirty="0" smtClean="0">
                          <a:latin typeface="Times New Roman"/>
                        </a:rPr>
                        <a:t>1428455,44</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1428455,44</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1428455,44</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1645936477"/>
                  </a:ext>
                </a:extLst>
              </a:tr>
            </a:tbl>
          </a:graphicData>
        </a:graphic>
      </p:graphicFrame>
      <p:pic>
        <p:nvPicPr>
          <p:cNvPr id="15" name="Picture 18" descr="Приюты и передержки для животных, группы волонтеров - зоозащитников в  г.Москва - Petfinder - Россия"/>
          <p:cNvPicPr>
            <a:picLocks noChangeAspect="1" noChangeArrowheads="1"/>
          </p:cNvPicPr>
          <p:nvPr/>
        </p:nvPicPr>
        <p:blipFill>
          <a:blip r:embed="rId11" cstate="print"/>
          <a:srcRect/>
          <a:stretch>
            <a:fillRect/>
          </a:stretch>
        </p:blipFill>
        <p:spPr bwMode="auto">
          <a:xfrm>
            <a:off x="828436" y="6064369"/>
            <a:ext cx="1328168" cy="646981"/>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усеченные верхние углы 2">
            <a:extLst>
              <a:ext uri="{FF2B5EF4-FFF2-40B4-BE49-F238E27FC236}">
                <a16:creationId xmlns:a16="http://schemas.microsoft.com/office/drawing/2014/main" xmlns="" id="{9D4283D7-998A-97FB-973B-A43E4521CA72}"/>
              </a:ext>
            </a:extLst>
          </p:cNvPr>
          <p:cNvSpPr/>
          <p:nvPr/>
        </p:nvSpPr>
        <p:spPr>
          <a:xfrm>
            <a:off x="2541511" y="171745"/>
            <a:ext cx="6957977" cy="331595"/>
          </a:xfrm>
          <a:prstGeom prst="snip2SameRect">
            <a:avLst/>
          </a:prstGeom>
          <a:solidFill>
            <a:schemeClr val="accent2">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0000CC"/>
                </a:solidFill>
                <a:latin typeface="Times New Roman" panose="02020603050405020304" pitchFamily="18" charset="0"/>
                <a:cs typeface="Times New Roman" panose="02020603050405020304" pitchFamily="18" charset="0"/>
              </a:rPr>
              <a:t>Расходы</a:t>
            </a: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бюджета округа</a:t>
            </a:r>
            <a:endParaRPr lang="ru-RU" sz="1200" b="1" dirty="0">
              <a:solidFill>
                <a:srgbClr val="0000CC"/>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27162" y="578252"/>
            <a:ext cx="11151079" cy="769441"/>
          </a:xfrm>
          <a:prstGeom prst="rect">
            <a:avLst/>
          </a:prstGeom>
        </p:spPr>
        <p:txBody>
          <a:bodyPr wrap="square">
            <a:spAutoFit/>
          </a:bodyPr>
          <a:lstStyle/>
          <a:p>
            <a:r>
              <a:rPr lang="ru-RU" sz="1100" b="1" dirty="0" smtClean="0">
                <a:solidFill>
                  <a:srgbClr val="0000CC"/>
                </a:solidFill>
                <a:latin typeface="Times New Roman" pitchFamily="18" charset="0"/>
                <a:cs typeface="Times New Roman" pitchFamily="18" charset="0"/>
              </a:rPr>
              <a:t>Расходы бюджета - денежные средства выплачиваемые из бюджета в целях обеспечения задач и функций государства и местного самоуправления.</a:t>
            </a:r>
          </a:p>
          <a:p>
            <a:pPr algn="just"/>
            <a:r>
              <a:rPr lang="ru-RU" sz="1100" dirty="0" smtClean="0">
                <a:latin typeface="Times New Roman" pitchFamily="18" charset="0"/>
                <a:cs typeface="Times New Roman" pitchFamily="18" charset="0"/>
              </a:rPr>
              <a:t>На основе  расчета планового объема бюджетных ассигнований  бюджета  в целях сохранения сбалансированности  бюджета обеспечено соответствие объема действующих расходных обязательств реальным доходным источникам и источникам финансирования дефицита бюджета, а также комплексный взвешенный подход при рассмотрении возможности принятия новых расходных обязательств. </a:t>
            </a:r>
            <a:endParaRPr lang="ru-RU" sz="1100" b="1" dirty="0" smtClean="0">
              <a:solidFill>
                <a:srgbClr val="0000CC"/>
              </a:solidFill>
              <a:latin typeface="Times New Roman" pitchFamily="18" charset="0"/>
              <a:cs typeface="Times New Roman" pitchFamily="18" charset="0"/>
            </a:endParaRPr>
          </a:p>
        </p:txBody>
      </p:sp>
      <p:sp>
        <p:nvSpPr>
          <p:cNvPr id="5" name="Прямоугольник 4"/>
          <p:cNvSpPr/>
          <p:nvPr/>
        </p:nvSpPr>
        <p:spPr>
          <a:xfrm>
            <a:off x="250166" y="1303390"/>
            <a:ext cx="3818166" cy="261610"/>
          </a:xfrm>
          <a:prstGeom prst="rect">
            <a:avLst/>
          </a:prstGeom>
        </p:spPr>
        <p:txBody>
          <a:bodyPr wrap="square">
            <a:spAutoFit/>
          </a:bodyPr>
          <a:lstStyle/>
          <a:p>
            <a:r>
              <a:rPr lang="ru-RU" sz="1100" b="1" dirty="0" smtClean="0">
                <a:solidFill>
                  <a:schemeClr val="tx1">
                    <a:lumMod val="95000"/>
                    <a:lumOff val="5000"/>
                  </a:schemeClr>
                </a:solidFill>
                <a:latin typeface="Times New Roman" panose="02020603050405020304" pitchFamily="18" charset="0"/>
                <a:cs typeface="Times New Roman" panose="02020603050405020304" pitchFamily="18" charset="0"/>
              </a:rPr>
              <a:t>Направления формирования расходов бюджета округа:</a:t>
            </a:r>
            <a:endParaRPr lang="ru-RU" sz="11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70293" y="1504747"/>
            <a:ext cx="11539269" cy="2400657"/>
          </a:xfrm>
          <a:prstGeom prst="rect">
            <a:avLst/>
          </a:prstGeom>
        </p:spPr>
        <p:txBody>
          <a:bodyPr wrap="square">
            <a:spAutoFit/>
          </a:bodyPr>
          <a:lstStyle/>
          <a:p>
            <a:pPr algn="just"/>
            <a:r>
              <a:rPr lang="ru-RU" b="1" dirty="0" smtClean="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обеспечение  финансированием действующих расходных обязательств. Принятие новых расходных обязательств должно проводиться с учетом их эффективности и возможных сроков и механизмов реализации в пределах имеющихся ресурсов.;</a:t>
            </a:r>
          </a:p>
          <a:p>
            <a:pPr marL="171450" indent="-171450" algn="just">
              <a:buFontTx/>
              <a:buChar cha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совершенствование муниципального управления, в том числе за счет расширения спектра задач, для решения которых применяются принципы проектного управления;</a:t>
            </a:r>
          </a:p>
          <a:p>
            <a:pPr marL="171450" indent="-171450" algn="just">
              <a:buFontTx/>
              <a:buChar cha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выполнение планов мероприятий «дорожных карт» по реализации национальных проектов;</a:t>
            </a:r>
          </a:p>
          <a:p>
            <a:pPr marL="171450" indent="-171450" algn="just">
              <a:buFontTx/>
              <a:buChar cha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оптимизации расходов на содержание муниципальных учреждений района за счет сохранения дифференцированного подхода к оплате труда по категориям работников, передачи несвойственных функций на </a:t>
            </a:r>
            <a:r>
              <a:rPr lang="ru-RU" sz="1100" dirty="0" err="1" smtClean="0">
                <a:solidFill>
                  <a:schemeClr val="tx1">
                    <a:lumMod val="95000"/>
                    <a:lumOff val="5000"/>
                  </a:schemeClr>
                </a:solidFill>
                <a:latin typeface="Times New Roman" panose="02020603050405020304" pitchFamily="18" charset="0"/>
                <a:cs typeface="Times New Roman" panose="02020603050405020304" pitchFamily="18" charset="0"/>
              </a:rPr>
              <a:t>аутосорсинг</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 привлечения средств от приносящей доход деятельности;</a:t>
            </a:r>
          </a:p>
          <a:p>
            <a:pPr marL="171450" indent="-171450" algn="just">
              <a:buFontTx/>
              <a:buChar cha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продолжение процессов централизации бюджетного (бухгалтерского) учета муниципальных учреждений с учетом совершенствования методологии, оптимизации и унификации учетных процедур;</a:t>
            </a:r>
          </a:p>
          <a:p>
            <a:pPr marL="171450" indent="-171450" algn="just">
              <a:buFontTx/>
              <a:buChar cha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совершенствование системы закупок товаров, работ, услуг для обеспечения муниципальных нужд, в том числе обеспечения их дальнейшей централизации;</a:t>
            </a:r>
          </a:p>
          <a:p>
            <a:pPr marL="171450" indent="-171450" algn="just">
              <a:buFontTx/>
              <a:buChar cha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развитие механизмов взаимодействия органов местного самоуправления округа и жителей округа за счет их участия в решении вопросов местного значения в рамках практики инициативного </a:t>
            </a:r>
            <a:r>
              <a:rPr lang="ru-RU" sz="1100" dirty="0" err="1" smtClean="0">
                <a:solidFill>
                  <a:schemeClr val="tx1">
                    <a:lumMod val="95000"/>
                    <a:lumOff val="5000"/>
                  </a:schemeClr>
                </a:solidFill>
                <a:latin typeface="Times New Roman" panose="02020603050405020304" pitchFamily="18" charset="0"/>
                <a:cs typeface="Times New Roman" panose="02020603050405020304" pitchFamily="18" charset="0"/>
              </a:rPr>
              <a:t>бюджетирования</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a:t>
            </a:r>
          </a:p>
          <a:p>
            <a:pPr marL="171450" indent="-171450" algn="just">
              <a:buFontTx/>
              <a:buChar cha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продолжение работы по снижению (недопущению образования) просроченной кредиторской задолженности;</a:t>
            </a:r>
          </a:p>
          <a:p>
            <a:pPr marL="171450" indent="-171450" algn="just">
              <a:buFontTx/>
              <a:buChar cha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 сохранение практики формирования  «программного» бюджета.</a:t>
            </a:r>
            <a:endParaRPr lang="ru-RU" sz="1100" dirty="0">
              <a:solidFill>
                <a:schemeClr val="tx1">
                  <a:lumMod val="95000"/>
                  <a:lumOff val="5000"/>
                </a:schemeClr>
              </a:solidFill>
              <a:latin typeface="Times New Roman" panose="02020603050405020304" pitchFamily="18" charset="0"/>
              <a:cs typeface="Times New Roman" pitchFamily="18" charset="0"/>
            </a:endParaRPr>
          </a:p>
        </p:txBody>
      </p:sp>
      <p:sp>
        <p:nvSpPr>
          <p:cNvPr id="7" name="Прямоугольник 6"/>
          <p:cNvSpPr/>
          <p:nvPr/>
        </p:nvSpPr>
        <p:spPr>
          <a:xfrm>
            <a:off x="347932" y="3847707"/>
            <a:ext cx="11539268" cy="261610"/>
          </a:xfrm>
          <a:prstGeom prst="rect">
            <a:avLst/>
          </a:prstGeom>
        </p:spPr>
        <p:txBody>
          <a:bodyPr wrap="square">
            <a:spAutoFit/>
          </a:bodyPr>
          <a:lstStyle/>
          <a:p>
            <a:pPr algn="just"/>
            <a:r>
              <a:rPr lang="ru-RU" sz="1100" b="1" dirty="0" smtClean="0">
                <a:solidFill>
                  <a:srgbClr val="0000CC"/>
                </a:solidFill>
                <a:latin typeface="Times New Roman" panose="02020603050405020304" pitchFamily="18" charset="0"/>
                <a:cs typeface="Times New Roman" panose="02020603050405020304" pitchFamily="18" charset="0"/>
              </a:rPr>
              <a:t>Принципы формирования расходов бюджета</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  по разделам (подразделам) функциональной структуры</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aphicFrame>
        <p:nvGraphicFramePr>
          <p:cNvPr id="8" name="Схема 7">
            <a:extLst>
              <a:ext uri="{FF2B5EF4-FFF2-40B4-BE49-F238E27FC236}">
                <a16:creationId xmlns:a16="http://schemas.microsoft.com/office/drawing/2014/main" xmlns="" id="{BFA94F8D-E9BC-4BC9-6490-6BC313EAE870}"/>
              </a:ext>
            </a:extLst>
          </p:cNvPr>
          <p:cNvGraphicFramePr/>
          <p:nvPr>
            <p:extLst>
              <p:ext uri="{D42A27DB-BD31-4B8C-83A1-F6EECF244321}">
                <p14:modId xmlns:p14="http://schemas.microsoft.com/office/powerpoint/2010/main" xmlns="" val="3741533305"/>
              </p:ext>
            </p:extLst>
          </p:nvPr>
        </p:nvGraphicFramePr>
        <p:xfrm>
          <a:off x="309906" y="4157932"/>
          <a:ext cx="4934954" cy="24757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Схема 9">
            <a:extLst>
              <a:ext uri="{FF2B5EF4-FFF2-40B4-BE49-F238E27FC236}">
                <a16:creationId xmlns:a16="http://schemas.microsoft.com/office/drawing/2014/main" xmlns="" id="{A5C9FC1D-6039-CEDD-A84D-93E08448757B}"/>
              </a:ext>
            </a:extLst>
          </p:cNvPr>
          <p:cNvGraphicFramePr/>
          <p:nvPr>
            <p:extLst>
              <p:ext uri="{D42A27DB-BD31-4B8C-83A1-F6EECF244321}">
                <p14:modId xmlns:p14="http://schemas.microsoft.com/office/powerpoint/2010/main" xmlns="" val="3761564246"/>
              </p:ext>
            </p:extLst>
          </p:nvPr>
        </p:nvGraphicFramePr>
        <p:xfrm>
          <a:off x="7194430" y="3489476"/>
          <a:ext cx="4779035" cy="279918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graphicFrame>
        <p:nvGraphicFramePr>
          <p:cNvPr id="3" name="Схема 2">
            <a:extLst>
              <a:ext uri="{FF2B5EF4-FFF2-40B4-BE49-F238E27FC236}">
                <a16:creationId xmlns:a16="http://schemas.microsoft.com/office/drawing/2014/main" xmlns="" id="{0DAD2E8F-DE33-C422-D1CF-809365B372C8}"/>
              </a:ext>
            </a:extLst>
          </p:cNvPr>
          <p:cNvGraphicFramePr/>
          <p:nvPr>
            <p:extLst>
              <p:ext uri="{D42A27DB-BD31-4B8C-83A1-F6EECF244321}">
                <p14:modId xmlns:p14="http://schemas.microsoft.com/office/powerpoint/2010/main" xmlns="" val="661216256"/>
              </p:ext>
            </p:extLst>
          </p:nvPr>
        </p:nvGraphicFramePr>
        <p:xfrm>
          <a:off x="143772" y="160418"/>
          <a:ext cx="5558288" cy="23498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Прямоугольник 3"/>
          <p:cNvSpPr/>
          <p:nvPr/>
        </p:nvSpPr>
        <p:spPr>
          <a:xfrm>
            <a:off x="270295" y="2665888"/>
            <a:ext cx="11539268" cy="261610"/>
          </a:xfrm>
          <a:prstGeom prst="rect">
            <a:avLst/>
          </a:prstGeom>
        </p:spPr>
        <p:txBody>
          <a:bodyPr wrap="square">
            <a:spAutoFit/>
          </a:bodyPr>
          <a:lstStyle/>
          <a:p>
            <a:pPr algn="just"/>
            <a:r>
              <a:rPr lang="ru-RU" sz="1100" b="1" dirty="0" smtClean="0">
                <a:solidFill>
                  <a:srgbClr val="0000CC"/>
                </a:solidFill>
                <a:latin typeface="Times New Roman" panose="02020603050405020304" pitchFamily="18" charset="0"/>
                <a:cs typeface="Times New Roman" panose="02020603050405020304" pitchFamily="18" charset="0"/>
              </a:rPr>
              <a:t>Принципы формирования расходов бюджета</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  в ведомственной структуре</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aphicFrame>
        <p:nvGraphicFramePr>
          <p:cNvPr id="5" name="Схема 4">
            <a:extLst>
              <a:ext uri="{FF2B5EF4-FFF2-40B4-BE49-F238E27FC236}">
                <a16:creationId xmlns:a16="http://schemas.microsoft.com/office/drawing/2014/main" xmlns="" id="{449AE9C4-ABCA-A687-29DE-0F64FA3CF71D}"/>
              </a:ext>
            </a:extLst>
          </p:cNvPr>
          <p:cNvGraphicFramePr/>
          <p:nvPr>
            <p:extLst>
              <p:ext uri="{D42A27DB-BD31-4B8C-83A1-F6EECF244321}">
                <p14:modId xmlns:p14="http://schemas.microsoft.com/office/powerpoint/2010/main" xmlns="" val="2043636521"/>
              </p:ext>
            </p:extLst>
          </p:nvPr>
        </p:nvGraphicFramePr>
        <p:xfrm>
          <a:off x="218479" y="3051406"/>
          <a:ext cx="10769601" cy="206143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TextBox 5">
            <a:extLst>
              <a:ext uri="{FF2B5EF4-FFF2-40B4-BE49-F238E27FC236}">
                <a16:creationId xmlns:a16="http://schemas.microsoft.com/office/drawing/2014/main" xmlns="" id="{CDA4CDC0-0010-4036-186F-BCF5F5CB5EA3}"/>
              </a:ext>
            </a:extLst>
          </p:cNvPr>
          <p:cNvSpPr txBox="1"/>
          <p:nvPr/>
        </p:nvSpPr>
        <p:spPr>
          <a:xfrm>
            <a:off x="341154" y="5627410"/>
            <a:ext cx="5531140" cy="261610"/>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Принципы формирования расходов </a:t>
            </a:r>
            <a:r>
              <a:rPr lang="ru-RU" sz="1100" b="1" i="0" u="none" strike="noStrike" baseline="0" dirty="0" smtClean="0">
                <a:solidFill>
                  <a:srgbClr val="0000CC"/>
                </a:solidFill>
                <a:latin typeface="Times New Roman" panose="02020603050405020304" pitchFamily="18" charset="0"/>
                <a:cs typeface="Times New Roman" panose="02020603050405020304" pitchFamily="18" charset="0"/>
              </a:rPr>
              <a:t>бюджета </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 по 24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муниципальным программам.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graphicFrame>
        <p:nvGraphicFramePr>
          <p:cNvPr id="3" name="Диаграмма 2">
            <a:extLst>
              <a:ext uri="{FF2B5EF4-FFF2-40B4-BE49-F238E27FC236}">
                <a16:creationId xmlns:a16="http://schemas.microsoft.com/office/drawing/2014/main" xmlns="" id="{D1394F36-57F6-8D0C-BC67-134BA8E4E839}"/>
              </a:ext>
            </a:extLst>
          </p:cNvPr>
          <p:cNvGraphicFramePr/>
          <p:nvPr>
            <p:extLst>
              <p:ext uri="{D42A27DB-BD31-4B8C-83A1-F6EECF244321}">
                <p14:modId xmlns:p14="http://schemas.microsoft.com/office/powerpoint/2010/main" xmlns="" val="2776734268"/>
              </p:ext>
            </p:extLst>
          </p:nvPr>
        </p:nvGraphicFramePr>
        <p:xfrm>
          <a:off x="836762" y="454375"/>
          <a:ext cx="10092905" cy="52563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усеченные верхние углы 2">
            <a:extLst>
              <a:ext uri="{FF2B5EF4-FFF2-40B4-BE49-F238E27FC236}">
                <a16:creationId xmlns:a16="http://schemas.microsoft.com/office/drawing/2014/main" xmlns="" id="{A6104148-955F-7352-5990-7404AECE4D6A}"/>
              </a:ext>
            </a:extLst>
          </p:cNvPr>
          <p:cNvSpPr/>
          <p:nvPr/>
        </p:nvSpPr>
        <p:spPr>
          <a:xfrm>
            <a:off x="2617011" y="104633"/>
            <a:ext cx="6957977" cy="331595"/>
          </a:xfrm>
          <a:prstGeom prst="snip2SameRect">
            <a:avLst/>
          </a:prstGeom>
          <a:solidFill>
            <a:srgbClr val="FFFF99">
              <a:alpha val="50000"/>
            </a:srgbClr>
          </a:solidFill>
          <a:ln>
            <a:noFill/>
          </a:ln>
          <a:scene3d>
            <a:camera prst="orthographicFront"/>
            <a:lightRig rig="threePt" dir="t"/>
          </a:scene3d>
          <a:sp3d>
            <a:bevelT prst="convex"/>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Сведения о расходах(руб.)</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4" name="Таблица 6">
            <a:extLst>
              <a:ext uri="{FF2B5EF4-FFF2-40B4-BE49-F238E27FC236}">
                <a16:creationId xmlns:a16="http://schemas.microsoft.com/office/drawing/2014/main" xmlns="" id="{35709FCA-BA25-CECF-B6C2-771403FD43ED}"/>
              </a:ext>
            </a:extLst>
          </p:cNvPr>
          <p:cNvGraphicFramePr>
            <a:graphicFrameLocks noGrp="1"/>
          </p:cNvGraphicFramePr>
          <p:nvPr>
            <p:extLst>
              <p:ext uri="{D42A27DB-BD31-4B8C-83A1-F6EECF244321}">
                <p14:modId xmlns:p14="http://schemas.microsoft.com/office/powerpoint/2010/main" xmlns="" val="3578165894"/>
              </p:ext>
            </p:extLst>
          </p:nvPr>
        </p:nvGraphicFramePr>
        <p:xfrm>
          <a:off x="95073" y="540861"/>
          <a:ext cx="11824976" cy="6087234"/>
        </p:xfrm>
        <a:graphic>
          <a:graphicData uri="http://schemas.openxmlformats.org/drawingml/2006/table">
            <a:tbl>
              <a:tblPr firstRow="1" bandRow="1">
                <a:tableStyleId>{16D9F66E-5EB9-4882-86FB-DCBF35E3C3E4}</a:tableStyleId>
              </a:tblPr>
              <a:tblGrid>
                <a:gridCol w="855742">
                  <a:extLst>
                    <a:ext uri="{9D8B030D-6E8A-4147-A177-3AD203B41FA5}">
                      <a16:colId xmlns:a16="http://schemas.microsoft.com/office/drawing/2014/main" xmlns="" val="1201667936"/>
                    </a:ext>
                  </a:extLst>
                </a:gridCol>
                <a:gridCol w="3731037">
                  <a:extLst>
                    <a:ext uri="{9D8B030D-6E8A-4147-A177-3AD203B41FA5}">
                      <a16:colId xmlns:a16="http://schemas.microsoft.com/office/drawing/2014/main" xmlns="" val="3448297871"/>
                    </a:ext>
                  </a:extLst>
                </a:gridCol>
                <a:gridCol w="1183907">
                  <a:extLst>
                    <a:ext uri="{9D8B030D-6E8A-4147-A177-3AD203B41FA5}">
                      <a16:colId xmlns:a16="http://schemas.microsoft.com/office/drawing/2014/main" xmlns="" val="1865636448"/>
                    </a:ext>
                  </a:extLst>
                </a:gridCol>
                <a:gridCol w="1087655">
                  <a:extLst>
                    <a:ext uri="{9D8B030D-6E8A-4147-A177-3AD203B41FA5}">
                      <a16:colId xmlns:a16="http://schemas.microsoft.com/office/drawing/2014/main" xmlns="" val="2854175519"/>
                    </a:ext>
                  </a:extLst>
                </a:gridCol>
                <a:gridCol w="1068404">
                  <a:extLst>
                    <a:ext uri="{9D8B030D-6E8A-4147-A177-3AD203B41FA5}">
                      <a16:colId xmlns:a16="http://schemas.microsoft.com/office/drawing/2014/main" xmlns="" val="2174965571"/>
                    </a:ext>
                  </a:extLst>
                </a:gridCol>
                <a:gridCol w="770021">
                  <a:extLst>
                    <a:ext uri="{9D8B030D-6E8A-4147-A177-3AD203B41FA5}">
                      <a16:colId xmlns:a16="http://schemas.microsoft.com/office/drawing/2014/main" xmlns="" val="19664591"/>
                    </a:ext>
                  </a:extLst>
                </a:gridCol>
                <a:gridCol w="851340">
                  <a:extLst>
                    <a:ext uri="{9D8B030D-6E8A-4147-A177-3AD203B41FA5}">
                      <a16:colId xmlns:a16="http://schemas.microsoft.com/office/drawing/2014/main" xmlns="" val="1520574171"/>
                    </a:ext>
                  </a:extLst>
                </a:gridCol>
                <a:gridCol w="1186671">
                  <a:extLst>
                    <a:ext uri="{9D8B030D-6E8A-4147-A177-3AD203B41FA5}">
                      <a16:colId xmlns:a16="http://schemas.microsoft.com/office/drawing/2014/main" xmlns="" val="3267095644"/>
                    </a:ext>
                  </a:extLst>
                </a:gridCol>
                <a:gridCol w="1090199">
                  <a:extLst>
                    <a:ext uri="{9D8B030D-6E8A-4147-A177-3AD203B41FA5}">
                      <a16:colId xmlns:a16="http://schemas.microsoft.com/office/drawing/2014/main" xmlns="" val="1093503490"/>
                    </a:ext>
                  </a:extLst>
                </a:gridCol>
              </a:tblGrid>
              <a:tr h="266360">
                <a:tc>
                  <a:txBody>
                    <a:bodyPr/>
                    <a:lstStyle/>
                    <a:p>
                      <a:pPr algn="ctr"/>
                      <a:r>
                        <a:rPr lang="ru-RU" sz="1000" dirty="0">
                          <a:latin typeface="Times New Roman" pitchFamily="18" charset="0"/>
                          <a:cs typeface="Times New Roman" pitchFamily="18" charset="0"/>
                        </a:rPr>
                        <a:t>Раздел, подраздел</a:t>
                      </a:r>
                    </a:p>
                  </a:txBody>
                  <a:tcPr/>
                </a:tc>
                <a:tc>
                  <a:txBody>
                    <a:bodyPr/>
                    <a:lstStyle/>
                    <a:p>
                      <a:pPr algn="ctr"/>
                      <a:r>
                        <a:rPr lang="ru-RU" sz="1000" dirty="0">
                          <a:latin typeface="Times New Roman" pitchFamily="18" charset="0"/>
                          <a:cs typeface="Times New Roman" pitchFamily="18" charset="0"/>
                        </a:rPr>
                        <a:t>Наименование</a:t>
                      </a:r>
                    </a:p>
                  </a:txBody>
                  <a:tcPr/>
                </a:tc>
                <a:tc>
                  <a:txBody>
                    <a:bodyPr/>
                    <a:lstStyle/>
                    <a:p>
                      <a:pPr algn="ctr"/>
                      <a:r>
                        <a:rPr lang="ru-RU" sz="1000" dirty="0" smtClean="0">
                          <a:latin typeface="Times New Roman" pitchFamily="18" charset="0"/>
                          <a:cs typeface="Times New Roman" pitchFamily="18" charset="0"/>
                        </a:rPr>
                        <a:t>2022г </a:t>
                      </a:r>
                      <a:r>
                        <a:rPr lang="ru-RU" sz="1000" dirty="0">
                          <a:latin typeface="Times New Roman" pitchFamily="18" charset="0"/>
                          <a:cs typeface="Times New Roman" pitchFamily="18" charset="0"/>
                        </a:rPr>
                        <a:t>(отчет)</a:t>
                      </a:r>
                    </a:p>
                  </a:txBody>
                  <a:tcPr/>
                </a:tc>
                <a:tc>
                  <a:txBody>
                    <a:bodyPr/>
                    <a:lstStyle/>
                    <a:p>
                      <a:pPr algn="ctr"/>
                      <a:r>
                        <a:rPr lang="ru-RU" sz="1000" dirty="0" smtClean="0">
                          <a:latin typeface="Times New Roman" pitchFamily="18" charset="0"/>
                          <a:cs typeface="Times New Roman" pitchFamily="18" charset="0"/>
                        </a:rPr>
                        <a:t>2023 </a:t>
                      </a:r>
                      <a:r>
                        <a:rPr lang="ru-RU" sz="1000" dirty="0">
                          <a:latin typeface="Times New Roman" pitchFamily="18" charset="0"/>
                          <a:cs typeface="Times New Roman" pitchFamily="18" charset="0"/>
                        </a:rPr>
                        <a:t>(оценка)</a:t>
                      </a:r>
                    </a:p>
                  </a:txBody>
                  <a:tcPr/>
                </a:tc>
                <a:tc>
                  <a:txBody>
                    <a:bodyPr/>
                    <a:lstStyle/>
                    <a:p>
                      <a:pPr algn="ctr"/>
                      <a:r>
                        <a:rPr lang="ru-RU" sz="1000" dirty="0" smtClean="0">
                          <a:latin typeface="Times New Roman" pitchFamily="18" charset="0"/>
                          <a:cs typeface="Times New Roman" pitchFamily="18" charset="0"/>
                        </a:rPr>
                        <a:t>2024г </a:t>
                      </a:r>
                      <a:r>
                        <a:rPr lang="ru-RU" sz="1000" dirty="0">
                          <a:latin typeface="Times New Roman" pitchFamily="18" charset="0"/>
                          <a:cs typeface="Times New Roman" pitchFamily="18" charset="0"/>
                        </a:rPr>
                        <a:t>(план)</a:t>
                      </a:r>
                    </a:p>
                  </a:txBody>
                  <a:tcPr/>
                </a:tc>
                <a:tc>
                  <a:txBody>
                    <a:bodyPr/>
                    <a:lstStyle/>
                    <a:p>
                      <a:pPr algn="ctr"/>
                      <a:r>
                        <a:rPr lang="ru-RU" sz="1000" dirty="0">
                          <a:latin typeface="Times New Roman" pitchFamily="18" charset="0"/>
                          <a:cs typeface="Times New Roman" pitchFamily="18" charset="0"/>
                        </a:rPr>
                        <a:t>% </a:t>
                      </a:r>
                      <a:r>
                        <a:rPr lang="ru-RU" sz="1000" dirty="0" smtClean="0">
                          <a:latin typeface="Times New Roman" pitchFamily="18" charset="0"/>
                          <a:cs typeface="Times New Roman" pitchFamily="18" charset="0"/>
                        </a:rPr>
                        <a:t>2024г </a:t>
                      </a:r>
                      <a:r>
                        <a:rPr lang="ru-RU" sz="1000" dirty="0">
                          <a:latin typeface="Times New Roman" pitchFamily="18" charset="0"/>
                          <a:cs typeface="Times New Roman" pitchFamily="18" charset="0"/>
                        </a:rPr>
                        <a:t>к </a:t>
                      </a:r>
                      <a:r>
                        <a:rPr lang="ru-RU" sz="1000" dirty="0" smtClean="0">
                          <a:latin typeface="Times New Roman" pitchFamily="18" charset="0"/>
                          <a:cs typeface="Times New Roman" pitchFamily="18" charset="0"/>
                        </a:rPr>
                        <a:t>2022г</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a:t>
                      </a:r>
                      <a:r>
                        <a:rPr lang="ru-RU" sz="1000" dirty="0" smtClean="0">
                          <a:latin typeface="Times New Roman" pitchFamily="18" charset="0"/>
                          <a:cs typeface="Times New Roman" pitchFamily="18" charset="0"/>
                        </a:rPr>
                        <a:t>2024г </a:t>
                      </a:r>
                      <a:r>
                        <a:rPr lang="ru-RU" sz="1000" dirty="0">
                          <a:latin typeface="Times New Roman" pitchFamily="18" charset="0"/>
                          <a:cs typeface="Times New Roman" pitchFamily="18" charset="0"/>
                        </a:rPr>
                        <a:t>к </a:t>
                      </a:r>
                      <a:r>
                        <a:rPr lang="ru-RU" sz="1000" dirty="0" smtClean="0">
                          <a:latin typeface="Times New Roman" pitchFamily="18" charset="0"/>
                          <a:cs typeface="Times New Roman" pitchFamily="18" charset="0"/>
                        </a:rPr>
                        <a:t>2023г</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2025г </a:t>
                      </a:r>
                      <a:r>
                        <a:rPr lang="ru-RU" sz="1000" dirty="0">
                          <a:latin typeface="Times New Roman" pitchFamily="18" charset="0"/>
                          <a:cs typeface="Times New Roman" pitchFamily="18" charset="0"/>
                        </a:rPr>
                        <a:t>(прогноз)</a:t>
                      </a:r>
                    </a:p>
                  </a:txBody>
                  <a:tcPr/>
                </a:tc>
                <a:tc>
                  <a:txBody>
                    <a:bodyPr/>
                    <a:lstStyle/>
                    <a:p>
                      <a:pPr algn="ctr"/>
                      <a:r>
                        <a:rPr lang="ru-RU" sz="1000" dirty="0" smtClean="0">
                          <a:latin typeface="Times New Roman" pitchFamily="18" charset="0"/>
                          <a:cs typeface="Times New Roman" pitchFamily="18" charset="0"/>
                        </a:rPr>
                        <a:t>2026г </a:t>
                      </a:r>
                      <a:r>
                        <a:rPr lang="ru-RU" sz="1000" dirty="0">
                          <a:latin typeface="Times New Roman" pitchFamily="18" charset="0"/>
                          <a:cs typeface="Times New Roman" pitchFamily="18" charset="0"/>
                        </a:rPr>
                        <a:t>(прогноз)</a:t>
                      </a:r>
                    </a:p>
                  </a:txBody>
                  <a:tcPr/>
                </a:tc>
                <a:extLst>
                  <a:ext uri="{0D108BD9-81ED-4DB2-BD59-A6C34878D82A}">
                    <a16:rowId xmlns:a16="http://schemas.microsoft.com/office/drawing/2014/main" xmlns="" val="1535082943"/>
                  </a:ext>
                </a:extLst>
              </a:tr>
              <a:tr h="193308">
                <a:tc>
                  <a:txBody>
                    <a:bodyPr/>
                    <a:lstStyle/>
                    <a:p>
                      <a:pPr algn="ctr"/>
                      <a:r>
                        <a:rPr lang="ru-RU" sz="1050" b="1" dirty="0">
                          <a:latin typeface="Times New Roman" pitchFamily="18" charset="0"/>
                          <a:cs typeface="Times New Roman" pitchFamily="18" charset="0"/>
                        </a:rPr>
                        <a:t>0100</a:t>
                      </a:r>
                    </a:p>
                  </a:txBody>
                  <a:tcPr/>
                </a:tc>
                <a:tc>
                  <a:txBody>
                    <a:bodyPr/>
                    <a:lstStyle/>
                    <a:p>
                      <a:pPr algn="just"/>
                      <a:r>
                        <a:rPr lang="ru-RU" sz="1050" b="1" dirty="0">
                          <a:latin typeface="Times New Roman" pitchFamily="18" charset="0"/>
                          <a:cs typeface="Times New Roman" pitchFamily="18" charset="0"/>
                        </a:rPr>
                        <a:t>Общегосударственные расходы</a:t>
                      </a:r>
                    </a:p>
                  </a:txBody>
                  <a:tcPr/>
                </a:tc>
                <a:tc>
                  <a:txBody>
                    <a:bodyPr/>
                    <a:lstStyle/>
                    <a:p>
                      <a:pPr algn="ctr" fontAlgn="t"/>
                      <a:r>
                        <a:rPr lang="ru-RU" sz="1000" b="1" i="0" u="none" strike="noStrike" dirty="0">
                          <a:solidFill>
                            <a:srgbClr val="000000"/>
                          </a:solidFill>
                          <a:latin typeface="Times New Roman"/>
                        </a:rPr>
                        <a:t>85715761,29</a:t>
                      </a:r>
                    </a:p>
                  </a:txBody>
                  <a:tcPr marL="7620" marR="7620" marT="7620" marB="0"/>
                </a:tc>
                <a:tc>
                  <a:txBody>
                    <a:bodyPr/>
                    <a:lstStyle/>
                    <a:p>
                      <a:pPr algn="ctr" fontAlgn="t"/>
                      <a:r>
                        <a:rPr lang="ru-RU" sz="1000" b="1" i="0" u="none" strike="noStrike">
                          <a:solidFill>
                            <a:srgbClr val="000000"/>
                          </a:solidFill>
                          <a:latin typeface="Times New Roman"/>
                        </a:rPr>
                        <a:t>114374384,93</a:t>
                      </a:r>
                    </a:p>
                  </a:txBody>
                  <a:tcPr marL="7620" marR="7620" marT="7620" marB="0"/>
                </a:tc>
                <a:tc>
                  <a:txBody>
                    <a:bodyPr/>
                    <a:lstStyle/>
                    <a:p>
                      <a:pPr algn="ctr" fontAlgn="t"/>
                      <a:r>
                        <a:rPr lang="ru-RU" sz="1000" b="1" i="0" u="none" strike="noStrike" dirty="0" smtClean="0">
                          <a:solidFill>
                            <a:srgbClr val="000000"/>
                          </a:solidFill>
                          <a:latin typeface="Times New Roman"/>
                        </a:rPr>
                        <a:t>120197814,00</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140,2</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105,1</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106794753,00</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108306756,00</a:t>
                      </a:r>
                      <a:endParaRPr lang="ru-RU" sz="1000" b="1"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332852864"/>
                  </a:ext>
                </a:extLst>
              </a:tr>
              <a:tr h="276837">
                <a:tc>
                  <a:txBody>
                    <a:bodyPr/>
                    <a:lstStyle/>
                    <a:p>
                      <a:pPr algn="ctr"/>
                      <a:r>
                        <a:rPr lang="ru-RU" sz="1050" dirty="0">
                          <a:latin typeface="Times New Roman" pitchFamily="18" charset="0"/>
                          <a:cs typeface="Times New Roman" pitchFamily="18" charset="0"/>
                        </a:rPr>
                        <a:t>0102</a:t>
                      </a:r>
                    </a:p>
                  </a:txBody>
                  <a:tcPr/>
                </a:tc>
                <a:tc>
                  <a:txBody>
                    <a:bodyPr/>
                    <a:lstStyle/>
                    <a:p>
                      <a:pPr algn="just"/>
                      <a:r>
                        <a:rPr lang="ru-RU" sz="1050" dirty="0">
                          <a:latin typeface="Times New Roman" pitchFamily="18" charset="0"/>
                          <a:cs typeface="Times New Roman" pitchFamily="18" charset="0"/>
                        </a:rPr>
                        <a:t>Функционирование высшего должностного лица субъекта Российской Федерации и муниципального образования</a:t>
                      </a:r>
                    </a:p>
                  </a:txBody>
                  <a:tcPr/>
                </a:tc>
                <a:tc>
                  <a:txBody>
                    <a:bodyPr/>
                    <a:lstStyle/>
                    <a:p>
                      <a:pPr algn="ctr" fontAlgn="t"/>
                      <a:r>
                        <a:rPr lang="ru-RU" sz="1000" b="0" i="0" u="none" strike="noStrike" dirty="0">
                          <a:solidFill>
                            <a:srgbClr val="000000"/>
                          </a:solidFill>
                          <a:latin typeface="Times New Roman"/>
                        </a:rPr>
                        <a:t>2657499,83</a:t>
                      </a:r>
                    </a:p>
                  </a:txBody>
                  <a:tcPr marL="7620" marR="7620" marT="7620" marB="0"/>
                </a:tc>
                <a:tc>
                  <a:txBody>
                    <a:bodyPr/>
                    <a:lstStyle/>
                    <a:p>
                      <a:pPr algn="ctr" fontAlgn="t"/>
                      <a:r>
                        <a:rPr lang="ru-RU" sz="1000" b="0" i="0" u="none" strike="noStrike">
                          <a:latin typeface="Times New Roman"/>
                        </a:rPr>
                        <a:t>2757000,00</a:t>
                      </a:r>
                    </a:p>
                  </a:txBody>
                  <a:tcPr marL="7620" marR="7620" marT="7620" marB="0"/>
                </a:tc>
                <a:tc>
                  <a:txBody>
                    <a:bodyPr/>
                    <a:lstStyle/>
                    <a:p>
                      <a:pPr algn="ctr" fontAlgn="ctr"/>
                      <a:r>
                        <a:rPr lang="ru-RU" sz="1000" b="0" i="0" u="none" strike="noStrike" dirty="0">
                          <a:solidFill>
                            <a:srgbClr val="000000"/>
                          </a:solidFill>
                          <a:latin typeface="Times New Roman"/>
                        </a:rPr>
                        <a:t>3531000,00</a:t>
                      </a:r>
                    </a:p>
                  </a:txBody>
                  <a:tcPr marL="7620" marR="7620" marT="7620" marB="0"/>
                </a:tc>
                <a:tc>
                  <a:txBody>
                    <a:bodyPr/>
                    <a:lstStyle/>
                    <a:p>
                      <a:pPr algn="ctr" fontAlgn="t"/>
                      <a:r>
                        <a:rPr lang="ru-RU" sz="1000" b="0" i="0" u="none" strike="noStrike" dirty="0" smtClean="0">
                          <a:solidFill>
                            <a:srgbClr val="000000"/>
                          </a:solidFill>
                          <a:latin typeface="Times New Roman"/>
                        </a:rPr>
                        <a:t>132,9</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smtClean="0">
                          <a:solidFill>
                            <a:srgbClr val="000000"/>
                          </a:solidFill>
                          <a:latin typeface="Times New Roman"/>
                        </a:rPr>
                        <a:t>128,1</a:t>
                      </a:r>
                      <a:endParaRPr lang="ru-RU" sz="1000" b="0" i="0" u="none" strike="noStrike">
                        <a:solidFill>
                          <a:srgbClr val="000000"/>
                        </a:solidFill>
                        <a:latin typeface="Times New Roman"/>
                      </a:endParaRPr>
                    </a:p>
                  </a:txBody>
                  <a:tcPr marL="7620" marR="7620" marT="7620" marB="0"/>
                </a:tc>
                <a:tc>
                  <a:txBody>
                    <a:bodyPr/>
                    <a:lstStyle/>
                    <a:p>
                      <a:pPr algn="ctr" fontAlgn="ctr"/>
                      <a:r>
                        <a:rPr lang="ru-RU" sz="1000" b="0" i="0" u="none" strike="noStrike" dirty="0">
                          <a:solidFill>
                            <a:srgbClr val="000000"/>
                          </a:solidFill>
                          <a:latin typeface="Times New Roman"/>
                        </a:rPr>
                        <a:t>3531000,00</a:t>
                      </a:r>
                    </a:p>
                  </a:txBody>
                  <a:tcPr marL="7620" marR="7620" marT="7620" marB="0"/>
                </a:tc>
                <a:tc>
                  <a:txBody>
                    <a:bodyPr/>
                    <a:lstStyle/>
                    <a:p>
                      <a:pPr algn="ctr" fontAlgn="ctr"/>
                      <a:r>
                        <a:rPr lang="ru-RU" sz="1000" b="0" i="0" u="none" strike="noStrike" dirty="0">
                          <a:solidFill>
                            <a:srgbClr val="000000"/>
                          </a:solidFill>
                          <a:latin typeface="Times New Roman"/>
                        </a:rPr>
                        <a:t>3531000,00</a:t>
                      </a:r>
                    </a:p>
                  </a:txBody>
                  <a:tcPr marL="7620" marR="7620" marT="7620" marB="0"/>
                </a:tc>
                <a:extLst>
                  <a:ext uri="{0D108BD9-81ED-4DB2-BD59-A6C34878D82A}">
                    <a16:rowId xmlns:a16="http://schemas.microsoft.com/office/drawing/2014/main" xmlns="" val="1724327478"/>
                  </a:ext>
                </a:extLst>
              </a:tr>
              <a:tr h="214854">
                <a:tc>
                  <a:txBody>
                    <a:bodyPr/>
                    <a:lstStyle/>
                    <a:p>
                      <a:pPr algn="ctr" fontAlgn="t"/>
                      <a:r>
                        <a:rPr lang="ru-RU" sz="1050" u="none" strike="noStrike" dirty="0">
                          <a:effectLst/>
                          <a:latin typeface="Times New Roman" pitchFamily="18" charset="0"/>
                          <a:cs typeface="Times New Roman" pitchFamily="18" charset="0"/>
                        </a:rPr>
                        <a:t>0103</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u="none" strike="noStrike" dirty="0">
                          <a:effectLst/>
                          <a:latin typeface="Times New Roman" pitchFamily="18" charset="0"/>
                          <a:cs typeface="Times New Roman"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3219040,07</a:t>
                      </a:r>
                    </a:p>
                  </a:txBody>
                  <a:tcPr marL="7620" marR="7620" marT="7620" marB="0"/>
                </a:tc>
                <a:tc>
                  <a:txBody>
                    <a:bodyPr/>
                    <a:lstStyle/>
                    <a:p>
                      <a:pPr algn="ctr" fontAlgn="t"/>
                      <a:r>
                        <a:rPr lang="ru-RU" sz="1000" b="0" i="0" u="none" strike="noStrike" dirty="0">
                          <a:latin typeface="Times New Roman"/>
                        </a:rPr>
                        <a:t>3265010,00</a:t>
                      </a:r>
                    </a:p>
                  </a:txBody>
                  <a:tcPr marL="7620" marR="7620" marT="7620" marB="0"/>
                </a:tc>
                <a:tc>
                  <a:txBody>
                    <a:bodyPr/>
                    <a:lstStyle/>
                    <a:p>
                      <a:pPr algn="ctr" fontAlgn="t"/>
                      <a:r>
                        <a:rPr lang="ru-RU" sz="1000" b="0" i="0" u="none" strike="noStrike" dirty="0" smtClean="0">
                          <a:latin typeface="Times New Roman"/>
                        </a:rPr>
                        <a:t>4411210,00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137</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135</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4411210,00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4411210,00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4115921296"/>
                  </a:ext>
                </a:extLst>
              </a:tr>
              <a:tr h="340784">
                <a:tc>
                  <a:txBody>
                    <a:bodyPr/>
                    <a:lstStyle/>
                    <a:p>
                      <a:pPr algn="ctr" fontAlgn="t"/>
                      <a:r>
                        <a:rPr lang="ru-RU" sz="1050" u="none" strike="noStrike" dirty="0">
                          <a:effectLst/>
                          <a:latin typeface="Times New Roman" pitchFamily="18" charset="0"/>
                          <a:cs typeface="Times New Roman" pitchFamily="18" charset="0"/>
                        </a:rPr>
                        <a:t>0104</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u="none" strike="noStrike" dirty="0">
                          <a:effectLst/>
                          <a:latin typeface="Times New Roman" pitchFamily="18" charset="0"/>
                          <a:cs typeface="Times New Roman" pitchFamily="18" charset="0"/>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10566018,13</a:t>
                      </a:r>
                    </a:p>
                  </a:txBody>
                  <a:tcPr marL="7620" marR="7620" marT="7620" marB="0"/>
                </a:tc>
                <a:tc>
                  <a:txBody>
                    <a:bodyPr/>
                    <a:lstStyle/>
                    <a:p>
                      <a:pPr algn="ctr" fontAlgn="t"/>
                      <a:r>
                        <a:rPr lang="ru-RU" sz="1000" b="0" i="0" u="none" strike="noStrike" dirty="0">
                          <a:latin typeface="Times New Roman"/>
                        </a:rPr>
                        <a:t>11592900,00</a:t>
                      </a:r>
                    </a:p>
                  </a:txBody>
                  <a:tcPr marL="7620" marR="7620" marT="7620" marB="0"/>
                </a:tc>
                <a:tc>
                  <a:txBody>
                    <a:bodyPr/>
                    <a:lstStyle/>
                    <a:p>
                      <a:pPr algn="ctr" fontAlgn="t"/>
                      <a:r>
                        <a:rPr lang="ru-RU" sz="1000" b="0" i="0" u="none" strike="noStrike" dirty="0" smtClean="0">
                          <a:latin typeface="Times New Roman"/>
                        </a:rPr>
                        <a:t>13315510,00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126</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114,9</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13315510,00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133315510,00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1492379717"/>
                  </a:ext>
                </a:extLst>
              </a:tr>
              <a:tr h="227258">
                <a:tc>
                  <a:txBody>
                    <a:bodyPr/>
                    <a:lstStyle/>
                    <a:p>
                      <a:pPr algn="ctr" fontAlgn="t"/>
                      <a:r>
                        <a:rPr lang="ru-RU" sz="1050" u="none" strike="noStrike" dirty="0">
                          <a:effectLst/>
                          <a:latin typeface="Times New Roman" pitchFamily="18" charset="0"/>
                          <a:cs typeface="Times New Roman" pitchFamily="18" charset="0"/>
                        </a:rPr>
                        <a:t>0105</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u="none" strike="noStrike" dirty="0">
                          <a:effectLst/>
                          <a:latin typeface="Times New Roman" pitchFamily="18" charset="0"/>
                          <a:cs typeface="Times New Roman" pitchFamily="18" charset="0"/>
                        </a:rPr>
                        <a:t>Судебная система</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123474,00</a:t>
                      </a:r>
                    </a:p>
                  </a:txBody>
                  <a:tcPr marL="7620" marR="7620" marT="7620" marB="0"/>
                </a:tc>
                <a:tc>
                  <a:txBody>
                    <a:bodyPr/>
                    <a:lstStyle/>
                    <a:p>
                      <a:pPr algn="ctr" fontAlgn="t"/>
                      <a:r>
                        <a:rPr lang="ru-RU" sz="1000" b="0" i="0" u="none" strike="noStrike" dirty="0">
                          <a:latin typeface="Times New Roman"/>
                        </a:rPr>
                        <a:t>2240,00</a:t>
                      </a:r>
                    </a:p>
                  </a:txBody>
                  <a:tcPr marL="7620" marR="7620" marT="7620" marB="0"/>
                </a:tc>
                <a:tc>
                  <a:txBody>
                    <a:bodyPr/>
                    <a:lstStyle/>
                    <a:p>
                      <a:pPr algn="ctr" fontAlgn="t"/>
                      <a:r>
                        <a:rPr lang="ru-RU" sz="1000" b="0" i="0" u="none" strike="noStrike" dirty="0" smtClean="0">
                          <a:latin typeface="Times New Roman"/>
                        </a:rPr>
                        <a:t>8503,00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6,9</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379,6</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8819,00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109280,00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3131284182"/>
                  </a:ext>
                </a:extLst>
              </a:tr>
              <a:tr h="490499">
                <a:tc>
                  <a:txBody>
                    <a:bodyPr/>
                    <a:lstStyle/>
                    <a:p>
                      <a:pPr algn="ctr" fontAlgn="t"/>
                      <a:r>
                        <a:rPr lang="ru-RU" sz="1050" u="none" strike="noStrike" dirty="0">
                          <a:effectLst/>
                          <a:latin typeface="Times New Roman" pitchFamily="18" charset="0"/>
                          <a:cs typeface="Times New Roman" pitchFamily="18" charset="0"/>
                        </a:rPr>
                        <a:t>0106</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u="none" strike="noStrike" dirty="0">
                          <a:effectLst/>
                          <a:latin typeface="Times New Roman" pitchFamily="18" charset="0"/>
                          <a:cs typeface="Times New Roman" pitchFamily="18" charset="0"/>
                        </a:rPr>
                        <a:t>Обеспечение деятельности финансовых, налоговых и таможенных органов и органов финансового (финансово-бюджетного) надзора</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15344054,01</a:t>
                      </a:r>
                    </a:p>
                  </a:txBody>
                  <a:tcPr marL="7620" marR="7620" marT="7620" marB="0"/>
                </a:tc>
                <a:tc>
                  <a:txBody>
                    <a:bodyPr/>
                    <a:lstStyle/>
                    <a:p>
                      <a:pPr algn="ctr" fontAlgn="t"/>
                      <a:r>
                        <a:rPr lang="ru-RU" sz="1000" b="0" i="0" u="none" strike="noStrike" dirty="0">
                          <a:latin typeface="Times New Roman"/>
                        </a:rPr>
                        <a:t>18684700,00</a:t>
                      </a:r>
                    </a:p>
                  </a:txBody>
                  <a:tcPr marL="7620" marR="7620" marT="7620" marB="0"/>
                </a:tc>
                <a:tc>
                  <a:txBody>
                    <a:bodyPr/>
                    <a:lstStyle/>
                    <a:p>
                      <a:pPr algn="ctr" fontAlgn="t"/>
                      <a:r>
                        <a:rPr lang="ru-RU" sz="1000" b="0" i="0" u="none" strike="noStrike" dirty="0" smtClean="0">
                          <a:latin typeface="Times New Roman"/>
                        </a:rPr>
                        <a:t>25972900,00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169,3</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139</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26116700,00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27218700,00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395364963"/>
                  </a:ext>
                </a:extLst>
              </a:tr>
              <a:tr h="196730">
                <a:tc>
                  <a:txBody>
                    <a:bodyPr/>
                    <a:lstStyle/>
                    <a:p>
                      <a:pPr algn="ctr" fontAlgn="t"/>
                      <a:r>
                        <a:rPr lang="ru-RU" sz="1050" u="none" strike="noStrike" dirty="0">
                          <a:effectLst/>
                          <a:latin typeface="Times New Roman" pitchFamily="18" charset="0"/>
                          <a:cs typeface="Times New Roman" pitchFamily="18" charset="0"/>
                        </a:rPr>
                        <a:t>0107</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u="none" strike="noStrike" dirty="0">
                          <a:effectLst/>
                          <a:latin typeface="Times New Roman" pitchFamily="18" charset="0"/>
                          <a:cs typeface="Times New Roman" pitchFamily="18" charset="0"/>
                        </a:rPr>
                        <a:t>Обеспечение проведение выборов и референдумов</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400000,00</a:t>
                      </a:r>
                    </a:p>
                  </a:txBody>
                  <a:tcPr marL="7620" marR="7620" marT="7620" marB="0"/>
                </a:tc>
                <a:tc>
                  <a:txBody>
                    <a:bodyPr/>
                    <a:lstStyle/>
                    <a:p>
                      <a:pPr algn="ctr" fontAlgn="t"/>
                      <a:r>
                        <a:rPr lang="ru-RU" sz="1000" b="0" i="0" u="none" strike="noStrike">
                          <a:latin typeface="Times New Roman"/>
                        </a:rPr>
                        <a:t> </a:t>
                      </a:r>
                    </a:p>
                  </a:txBody>
                  <a:tcPr marL="7620" marR="7620" marT="7620" marB="0"/>
                </a:tc>
                <a:tc>
                  <a:txBody>
                    <a:bodyPr/>
                    <a:lstStyle/>
                    <a:p>
                      <a:pPr algn="ctr" fontAlgn="t"/>
                      <a:r>
                        <a:rPr lang="ru-RU" sz="1000" b="0" i="0" u="none" strike="noStrike" dirty="0">
                          <a:latin typeface="Times New Roman"/>
                        </a:rPr>
                        <a:t> </a:t>
                      </a:r>
                    </a:p>
                  </a:txBody>
                  <a:tcPr marL="7620" marR="7620" marT="7620" marB="0"/>
                </a:tc>
                <a:tc>
                  <a:txBody>
                    <a:bodyPr/>
                    <a:lstStyle/>
                    <a:p>
                      <a:pPr algn="ctr" fontAlgn="t"/>
                      <a:r>
                        <a:rPr lang="ru-RU" sz="1000" b="0" i="0" u="none" strike="noStrike" dirty="0">
                          <a:solidFill>
                            <a:srgbClr val="000000"/>
                          </a:solidFill>
                          <a:latin typeface="Times New Roman"/>
                        </a:rPr>
                        <a:t>0,00</a:t>
                      </a: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a:latin typeface="Times New Roman"/>
                        </a:rPr>
                        <a:t> </a:t>
                      </a:r>
                    </a:p>
                  </a:txBody>
                  <a:tcPr marL="7620" marR="7620" marT="7620" marB="0"/>
                </a:tc>
                <a:tc>
                  <a:txBody>
                    <a:bodyPr/>
                    <a:lstStyle/>
                    <a:p>
                      <a:pPr algn="ctr" fontAlgn="t"/>
                      <a:r>
                        <a:rPr lang="ru-RU" sz="1000" b="0" i="0" u="none" strike="noStrike" dirty="0">
                          <a:latin typeface="Times New Roman"/>
                        </a:rPr>
                        <a:t> </a:t>
                      </a:r>
                    </a:p>
                  </a:txBody>
                  <a:tcPr marL="7620" marR="7620" marT="7620" marB="0"/>
                </a:tc>
                <a:extLst>
                  <a:ext uri="{0D108BD9-81ED-4DB2-BD59-A6C34878D82A}">
                    <a16:rowId xmlns:a16="http://schemas.microsoft.com/office/drawing/2014/main" xmlns="" val="3401471448"/>
                  </a:ext>
                </a:extLst>
              </a:tr>
              <a:tr h="192005">
                <a:tc>
                  <a:txBody>
                    <a:bodyPr/>
                    <a:lstStyle/>
                    <a:p>
                      <a:pPr algn="ctr" fontAlgn="t"/>
                      <a:r>
                        <a:rPr lang="ru-RU" sz="1050" u="none" strike="noStrike" dirty="0">
                          <a:effectLst/>
                          <a:latin typeface="Times New Roman" pitchFamily="18" charset="0"/>
                          <a:cs typeface="Times New Roman" pitchFamily="18" charset="0"/>
                        </a:rPr>
                        <a:t>0111</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u="none" strike="noStrike" dirty="0">
                          <a:effectLst/>
                          <a:latin typeface="Times New Roman" pitchFamily="18" charset="0"/>
                          <a:cs typeface="Times New Roman" pitchFamily="18" charset="0"/>
                        </a:rPr>
                        <a:t>Резервные фонды</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 </a:t>
                      </a:r>
                    </a:p>
                  </a:txBody>
                  <a:tcPr marL="7620" marR="7620" marT="7620" marB="0"/>
                </a:tc>
                <a:tc>
                  <a:txBody>
                    <a:bodyPr/>
                    <a:lstStyle/>
                    <a:p>
                      <a:pPr algn="ctr" fontAlgn="ctr"/>
                      <a:r>
                        <a:rPr lang="ru-RU" sz="1000" b="0" i="0" u="none" strike="noStrike">
                          <a:latin typeface="Times New Roman"/>
                        </a:rPr>
                        <a:t>4803519,80</a:t>
                      </a:r>
                    </a:p>
                  </a:txBody>
                  <a:tcPr marL="7620" marR="7620" marT="7620" marB="0" anchor="ctr"/>
                </a:tc>
                <a:tc>
                  <a:txBody>
                    <a:bodyPr/>
                    <a:lstStyle/>
                    <a:p>
                      <a:pPr algn="ctr" fontAlgn="t"/>
                      <a:r>
                        <a:rPr lang="ru-RU" sz="1000" b="0" i="0" u="none" strike="noStrike" dirty="0" smtClean="0">
                          <a:latin typeface="Times New Roman"/>
                        </a:rPr>
                        <a:t>2787313,00</a:t>
                      </a:r>
                      <a:endParaRPr lang="ru-RU" sz="1000" b="0" i="0" u="none" strike="noStrike" dirty="0">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58</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100000,00</a:t>
                      </a:r>
                      <a:r>
                        <a:rPr lang="ru-RU" sz="1000" b="0" i="0" u="none" strike="noStrike" dirty="0">
                          <a:latin typeface="Times New Roman"/>
                        </a:rPr>
                        <a:t> </a:t>
                      </a:r>
                    </a:p>
                  </a:txBody>
                  <a:tcPr marL="7620" marR="7620" marT="7620" marB="0"/>
                </a:tc>
                <a:tc>
                  <a:txBody>
                    <a:bodyPr/>
                    <a:lstStyle/>
                    <a:p>
                      <a:pPr algn="ctr" fontAlgn="t"/>
                      <a:r>
                        <a:rPr lang="ru-RU" sz="1000" b="0" i="0" u="none" strike="noStrike" dirty="0" smtClean="0">
                          <a:latin typeface="Times New Roman"/>
                        </a:rPr>
                        <a:t>100000,00</a:t>
                      </a:r>
                      <a:r>
                        <a:rPr lang="ru-RU" sz="1000" b="0" i="0" u="none" strike="noStrike" dirty="0">
                          <a:latin typeface="Times New Roman"/>
                        </a:rPr>
                        <a:t> </a:t>
                      </a:r>
                    </a:p>
                  </a:txBody>
                  <a:tcPr marL="7620" marR="7620" marT="7620" marB="0"/>
                </a:tc>
                <a:extLst>
                  <a:ext uri="{0D108BD9-81ED-4DB2-BD59-A6C34878D82A}">
                    <a16:rowId xmlns:a16="http://schemas.microsoft.com/office/drawing/2014/main" xmlns="" val="3075627193"/>
                  </a:ext>
                </a:extLst>
              </a:tr>
              <a:tr h="201372">
                <a:tc>
                  <a:txBody>
                    <a:bodyPr/>
                    <a:lstStyle/>
                    <a:p>
                      <a:pPr algn="ctr" fontAlgn="t"/>
                      <a:r>
                        <a:rPr lang="ru-RU" sz="1050" u="none" strike="noStrike" dirty="0">
                          <a:effectLst/>
                          <a:latin typeface="Times New Roman" pitchFamily="18" charset="0"/>
                          <a:cs typeface="Times New Roman" pitchFamily="18" charset="0"/>
                        </a:rPr>
                        <a:t>0113</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u="none" strike="noStrike" dirty="0">
                          <a:effectLst/>
                          <a:latin typeface="Times New Roman" pitchFamily="18" charset="0"/>
                          <a:cs typeface="Times New Roman" pitchFamily="18" charset="0"/>
                        </a:rPr>
                        <a:t>Другие общегосударственные вопросы</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53405675,25</a:t>
                      </a:r>
                    </a:p>
                  </a:txBody>
                  <a:tcPr marL="7620" marR="7620" marT="7620" marB="0"/>
                </a:tc>
                <a:tc>
                  <a:txBody>
                    <a:bodyPr/>
                    <a:lstStyle/>
                    <a:p>
                      <a:pPr algn="ctr" fontAlgn="t"/>
                      <a:r>
                        <a:rPr lang="ru-RU" sz="1000" b="0" i="0" u="none" strike="noStrike">
                          <a:latin typeface="Times New Roman"/>
                        </a:rPr>
                        <a:t>73269015,13</a:t>
                      </a:r>
                    </a:p>
                  </a:txBody>
                  <a:tcPr marL="7620" marR="7620" marT="7620" marB="0"/>
                </a:tc>
                <a:tc>
                  <a:txBody>
                    <a:bodyPr/>
                    <a:lstStyle/>
                    <a:p>
                      <a:pPr algn="ctr" fontAlgn="t"/>
                      <a:r>
                        <a:rPr lang="ru-RU" sz="1000" b="0" i="0" u="none" strike="noStrike" dirty="0" smtClean="0">
                          <a:latin typeface="Times New Roman"/>
                        </a:rPr>
                        <a:t>70171278</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131,4</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95,8</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59311514,00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59621056,00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152806221"/>
                  </a:ext>
                </a:extLst>
              </a:tr>
              <a:tr h="186552">
                <a:tc>
                  <a:txBody>
                    <a:bodyPr/>
                    <a:lstStyle/>
                    <a:p>
                      <a:pPr algn="ctr" fontAlgn="t"/>
                      <a:r>
                        <a:rPr lang="ru-RU" sz="1050" b="1" u="none" strike="noStrike" dirty="0">
                          <a:effectLst/>
                          <a:latin typeface="Times New Roman" pitchFamily="18" charset="0"/>
                          <a:cs typeface="Times New Roman" pitchFamily="18" charset="0"/>
                        </a:rPr>
                        <a:t>0200</a:t>
                      </a:r>
                      <a:endParaRPr lang="ru-RU" sz="105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b="1" u="none" strike="noStrike" dirty="0">
                          <a:effectLst/>
                          <a:latin typeface="Times New Roman" pitchFamily="18" charset="0"/>
                          <a:cs typeface="Times New Roman" pitchFamily="18" charset="0"/>
                        </a:rPr>
                        <a:t>Национальная оборона</a:t>
                      </a:r>
                      <a:endParaRPr lang="ru-RU" sz="105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1134119,74</a:t>
                      </a:r>
                    </a:p>
                  </a:txBody>
                  <a:tcPr marL="7620" marR="7620" marT="7620" marB="0"/>
                </a:tc>
                <a:tc>
                  <a:txBody>
                    <a:bodyPr/>
                    <a:lstStyle/>
                    <a:p>
                      <a:pPr algn="ctr" fontAlgn="t"/>
                      <a:r>
                        <a:rPr lang="ru-RU" sz="1000" b="1" i="0" u="none" strike="noStrike">
                          <a:solidFill>
                            <a:srgbClr val="000000"/>
                          </a:solidFill>
                          <a:latin typeface="Times New Roman"/>
                        </a:rPr>
                        <a:t>1293510,00</a:t>
                      </a:r>
                    </a:p>
                  </a:txBody>
                  <a:tcPr marL="7620" marR="7620" marT="7620" marB="0"/>
                </a:tc>
                <a:tc>
                  <a:txBody>
                    <a:bodyPr/>
                    <a:lstStyle/>
                    <a:p>
                      <a:pPr algn="ctr" fontAlgn="t"/>
                      <a:r>
                        <a:rPr lang="ru-RU" sz="1000" b="1" i="0" u="none" strike="noStrike" dirty="0" smtClean="0">
                          <a:solidFill>
                            <a:srgbClr val="000000"/>
                          </a:solidFill>
                          <a:latin typeface="Times New Roman"/>
                        </a:rPr>
                        <a:t>1415888,00</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124,8</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109,5</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1318708,00</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1443568,00</a:t>
                      </a:r>
                      <a:endParaRPr lang="ru-RU" sz="1000" b="1"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2183195311"/>
                  </a:ext>
                </a:extLst>
              </a:tr>
              <a:tr h="251670">
                <a:tc>
                  <a:txBody>
                    <a:bodyPr/>
                    <a:lstStyle/>
                    <a:p>
                      <a:pPr algn="ctr" fontAlgn="t"/>
                      <a:r>
                        <a:rPr lang="ru-RU" sz="1050" u="none" strike="noStrike" dirty="0">
                          <a:effectLst/>
                          <a:latin typeface="Times New Roman" pitchFamily="18" charset="0"/>
                          <a:cs typeface="Times New Roman" pitchFamily="18" charset="0"/>
                        </a:rPr>
                        <a:t>0203</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u="none" strike="noStrike" dirty="0">
                          <a:effectLst/>
                          <a:latin typeface="Times New Roman" pitchFamily="18" charset="0"/>
                          <a:cs typeface="Times New Roman" pitchFamily="18" charset="0"/>
                        </a:rPr>
                        <a:t>Мобилизационная и вневойсковая подготовка</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1134119,74</a:t>
                      </a:r>
                    </a:p>
                  </a:txBody>
                  <a:tcPr marL="7620" marR="7620" marT="7620" marB="0"/>
                </a:tc>
                <a:tc>
                  <a:txBody>
                    <a:bodyPr/>
                    <a:lstStyle/>
                    <a:p>
                      <a:pPr algn="ctr" fontAlgn="t"/>
                      <a:r>
                        <a:rPr lang="ru-RU" sz="1000" b="0" i="0" u="none" strike="noStrike">
                          <a:latin typeface="Times New Roman"/>
                        </a:rPr>
                        <a:t>1293510,00</a:t>
                      </a:r>
                    </a:p>
                  </a:txBody>
                  <a:tcPr marL="7620" marR="7620" marT="7620" marB="0"/>
                </a:tc>
                <a:tc>
                  <a:txBody>
                    <a:bodyPr/>
                    <a:lstStyle/>
                    <a:p>
                      <a:pPr algn="ctr" fontAlgn="t"/>
                      <a:r>
                        <a:rPr lang="ru-RU" sz="1000" b="0" i="0" u="none" strike="noStrike" dirty="0" smtClean="0">
                          <a:solidFill>
                            <a:srgbClr val="000000"/>
                          </a:solidFill>
                          <a:latin typeface="Times New Roman"/>
                        </a:rPr>
                        <a:t>1415888,00</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124,8</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109,5</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1318708,00</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1443568,00</a:t>
                      </a:r>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3315250289"/>
                  </a:ext>
                </a:extLst>
              </a:tr>
              <a:tr h="251670">
                <a:tc>
                  <a:txBody>
                    <a:bodyPr/>
                    <a:lstStyle/>
                    <a:p>
                      <a:pPr algn="ctr" fontAlgn="t"/>
                      <a:r>
                        <a:rPr lang="ru-RU" sz="1050" b="1" u="none" strike="noStrike" dirty="0">
                          <a:effectLst/>
                          <a:latin typeface="Times New Roman" pitchFamily="18" charset="0"/>
                          <a:cs typeface="Times New Roman" pitchFamily="18" charset="0"/>
                        </a:rPr>
                        <a:t>0300</a:t>
                      </a:r>
                      <a:endParaRPr lang="ru-RU" sz="105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b="1" u="none" strike="noStrike" dirty="0">
                          <a:effectLst/>
                          <a:latin typeface="Times New Roman" pitchFamily="18" charset="0"/>
                          <a:cs typeface="Times New Roman" pitchFamily="18" charset="0"/>
                        </a:rPr>
                        <a:t>Национальная безопасность и правоохранительная деятельность</a:t>
                      </a:r>
                      <a:endParaRPr lang="ru-RU" sz="105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1678654,06</a:t>
                      </a:r>
                    </a:p>
                  </a:txBody>
                  <a:tcPr marL="7620" marR="7620" marT="7620" marB="0"/>
                </a:tc>
                <a:tc>
                  <a:txBody>
                    <a:bodyPr/>
                    <a:lstStyle/>
                    <a:p>
                      <a:pPr algn="ctr" fontAlgn="t"/>
                      <a:r>
                        <a:rPr lang="ru-RU" sz="1000" b="1" i="0" u="none" strike="noStrike">
                          <a:solidFill>
                            <a:srgbClr val="000000"/>
                          </a:solidFill>
                          <a:latin typeface="Times New Roman"/>
                        </a:rPr>
                        <a:t>4827870,20</a:t>
                      </a:r>
                    </a:p>
                  </a:txBody>
                  <a:tcPr marL="7620" marR="7620" marT="7620" marB="0"/>
                </a:tc>
                <a:tc>
                  <a:txBody>
                    <a:bodyPr/>
                    <a:lstStyle/>
                    <a:p>
                      <a:pPr algn="ctr" fontAlgn="t"/>
                      <a:r>
                        <a:rPr lang="ru-RU" sz="1000" b="1" i="0" u="none" strike="noStrike" dirty="0">
                          <a:solidFill>
                            <a:srgbClr val="000000"/>
                          </a:solidFill>
                          <a:latin typeface="Times New Roman"/>
                        </a:rPr>
                        <a:t>1200000,00</a:t>
                      </a:r>
                    </a:p>
                  </a:txBody>
                  <a:tcPr marL="7620" marR="7620" marT="7620" marB="0"/>
                </a:tc>
                <a:tc>
                  <a:txBody>
                    <a:bodyPr/>
                    <a:lstStyle/>
                    <a:p>
                      <a:pPr algn="ctr" fontAlgn="t"/>
                      <a:r>
                        <a:rPr lang="ru-RU" sz="1000" b="1" i="0" u="none" strike="noStrike" dirty="0">
                          <a:solidFill>
                            <a:srgbClr val="000000"/>
                          </a:solidFill>
                          <a:latin typeface="Times New Roman"/>
                        </a:rPr>
                        <a:t>71,49</a:t>
                      </a:r>
                    </a:p>
                  </a:txBody>
                  <a:tcPr marL="7620" marR="7620" marT="7620" marB="0"/>
                </a:tc>
                <a:tc>
                  <a:txBody>
                    <a:bodyPr/>
                    <a:lstStyle/>
                    <a:p>
                      <a:pPr algn="ctr" fontAlgn="t"/>
                      <a:r>
                        <a:rPr lang="ru-RU" sz="1000" b="1" i="0" u="none" strike="noStrike" dirty="0">
                          <a:solidFill>
                            <a:srgbClr val="000000"/>
                          </a:solidFill>
                          <a:latin typeface="Times New Roman"/>
                        </a:rPr>
                        <a:t>24,86</a:t>
                      </a:r>
                    </a:p>
                  </a:txBody>
                  <a:tcPr marL="7620" marR="7620" marT="7620" marB="0"/>
                </a:tc>
                <a:tc>
                  <a:txBody>
                    <a:bodyPr/>
                    <a:lstStyle/>
                    <a:p>
                      <a:pPr algn="ctr" fontAlgn="t"/>
                      <a:r>
                        <a:rPr lang="ru-RU" sz="1000" b="1" i="0" u="none" strike="noStrike">
                          <a:solidFill>
                            <a:srgbClr val="000000"/>
                          </a:solidFill>
                          <a:latin typeface="Times New Roman"/>
                        </a:rPr>
                        <a:t>1200000,00</a:t>
                      </a:r>
                    </a:p>
                  </a:txBody>
                  <a:tcPr marL="7620" marR="7620" marT="7620" marB="0"/>
                </a:tc>
                <a:tc>
                  <a:txBody>
                    <a:bodyPr/>
                    <a:lstStyle/>
                    <a:p>
                      <a:pPr algn="ctr" fontAlgn="t"/>
                      <a:r>
                        <a:rPr lang="ru-RU" sz="1000" b="1" i="0" u="none" strike="noStrike">
                          <a:solidFill>
                            <a:srgbClr val="000000"/>
                          </a:solidFill>
                          <a:latin typeface="Times New Roman"/>
                        </a:rPr>
                        <a:t>1200000,00</a:t>
                      </a:r>
                    </a:p>
                  </a:txBody>
                  <a:tcPr marL="7620" marR="7620" marT="7620" marB="0"/>
                </a:tc>
                <a:extLst>
                  <a:ext uri="{0D108BD9-81ED-4DB2-BD59-A6C34878D82A}">
                    <a16:rowId xmlns:a16="http://schemas.microsoft.com/office/drawing/2014/main" xmlns="" val="58788128"/>
                  </a:ext>
                </a:extLst>
              </a:tr>
              <a:tr h="251670">
                <a:tc>
                  <a:txBody>
                    <a:bodyPr/>
                    <a:lstStyle/>
                    <a:p>
                      <a:pPr algn="ctr" fontAlgn="t"/>
                      <a:r>
                        <a:rPr lang="ru-RU" sz="1050" u="none" strike="noStrike" dirty="0">
                          <a:effectLst/>
                          <a:latin typeface="Times New Roman" pitchFamily="18" charset="0"/>
                          <a:cs typeface="Times New Roman" pitchFamily="18" charset="0"/>
                        </a:rPr>
                        <a:t>0310</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u="none" strike="noStrike" dirty="0">
                          <a:effectLst/>
                          <a:latin typeface="Times New Roman" pitchFamily="18" charset="0"/>
                          <a:cs typeface="Times New Roman" pitchFamily="18" charset="0"/>
                        </a:rPr>
                        <a:t>Защита населения и территории от чрезвычайных ситуаций природного и техногенного характера, гражданская оборона</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1678654,06</a:t>
                      </a:r>
                    </a:p>
                  </a:txBody>
                  <a:tcPr marL="7620" marR="7620" marT="7620" marB="0"/>
                </a:tc>
                <a:tc>
                  <a:txBody>
                    <a:bodyPr/>
                    <a:lstStyle/>
                    <a:p>
                      <a:pPr algn="ctr" fontAlgn="t"/>
                      <a:r>
                        <a:rPr lang="ru-RU" sz="1000" b="0" i="0" u="none" strike="noStrike">
                          <a:latin typeface="Times New Roman"/>
                        </a:rPr>
                        <a:t>4827870,20</a:t>
                      </a:r>
                    </a:p>
                  </a:txBody>
                  <a:tcPr marL="7620" marR="7620" marT="7620" marB="0"/>
                </a:tc>
                <a:tc>
                  <a:txBody>
                    <a:bodyPr/>
                    <a:lstStyle/>
                    <a:p>
                      <a:pPr algn="ctr" fontAlgn="t"/>
                      <a:r>
                        <a:rPr lang="ru-RU" sz="1000" b="0" i="0" u="none" strike="noStrike">
                          <a:latin typeface="Times New Roman"/>
                        </a:rPr>
                        <a:t>1200000,00</a:t>
                      </a:r>
                    </a:p>
                  </a:txBody>
                  <a:tcPr marL="7620" marR="7620" marT="7620" marB="0"/>
                </a:tc>
                <a:tc>
                  <a:txBody>
                    <a:bodyPr/>
                    <a:lstStyle/>
                    <a:p>
                      <a:pPr algn="ctr" fontAlgn="t"/>
                      <a:r>
                        <a:rPr lang="ru-RU" sz="1000" b="0" i="0" u="none" strike="noStrike">
                          <a:solidFill>
                            <a:srgbClr val="000000"/>
                          </a:solidFill>
                          <a:latin typeface="Times New Roman"/>
                        </a:rPr>
                        <a:t>71,49</a:t>
                      </a:r>
                    </a:p>
                  </a:txBody>
                  <a:tcPr marL="7620" marR="7620" marT="7620" marB="0"/>
                </a:tc>
                <a:tc>
                  <a:txBody>
                    <a:bodyPr/>
                    <a:lstStyle/>
                    <a:p>
                      <a:pPr algn="ctr" fontAlgn="t"/>
                      <a:r>
                        <a:rPr lang="ru-RU" sz="1000" b="0" i="0" u="none" strike="noStrike" dirty="0">
                          <a:solidFill>
                            <a:srgbClr val="000000"/>
                          </a:solidFill>
                          <a:latin typeface="Times New Roman"/>
                        </a:rPr>
                        <a:t>24,86</a:t>
                      </a:r>
                    </a:p>
                  </a:txBody>
                  <a:tcPr marL="7620" marR="7620" marT="7620" marB="0"/>
                </a:tc>
                <a:tc>
                  <a:txBody>
                    <a:bodyPr/>
                    <a:lstStyle/>
                    <a:p>
                      <a:pPr algn="ctr" fontAlgn="t"/>
                      <a:r>
                        <a:rPr lang="ru-RU" sz="1000" b="0" i="0" u="none" strike="noStrike">
                          <a:latin typeface="Times New Roman"/>
                        </a:rPr>
                        <a:t>1200000,00</a:t>
                      </a:r>
                    </a:p>
                  </a:txBody>
                  <a:tcPr marL="7620" marR="7620" marT="7620" marB="0"/>
                </a:tc>
                <a:tc>
                  <a:txBody>
                    <a:bodyPr/>
                    <a:lstStyle/>
                    <a:p>
                      <a:pPr algn="ctr" fontAlgn="t"/>
                      <a:r>
                        <a:rPr lang="ru-RU" sz="1000" b="0" i="0" u="none" strike="noStrike" dirty="0">
                          <a:latin typeface="Times New Roman"/>
                        </a:rPr>
                        <a:t>1200000,00</a:t>
                      </a:r>
                    </a:p>
                  </a:txBody>
                  <a:tcPr marL="7620" marR="7620" marT="7620" marB="0"/>
                </a:tc>
                <a:extLst>
                  <a:ext uri="{0D108BD9-81ED-4DB2-BD59-A6C34878D82A}">
                    <a16:rowId xmlns:a16="http://schemas.microsoft.com/office/drawing/2014/main" xmlns="" val="3503308885"/>
                  </a:ext>
                </a:extLst>
              </a:tr>
              <a:tr h="251670">
                <a:tc>
                  <a:txBody>
                    <a:bodyPr/>
                    <a:lstStyle/>
                    <a:p>
                      <a:pPr algn="ctr" fontAlgn="t"/>
                      <a:r>
                        <a:rPr lang="ru-RU" sz="1050" b="1" u="none" strike="noStrike" dirty="0">
                          <a:effectLst/>
                          <a:latin typeface="Times New Roman" pitchFamily="18" charset="0"/>
                          <a:cs typeface="Times New Roman" pitchFamily="18" charset="0"/>
                        </a:rPr>
                        <a:t>0400</a:t>
                      </a:r>
                      <a:endParaRPr lang="ru-RU" sz="105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b="1" u="none" strike="noStrike" dirty="0">
                          <a:effectLst/>
                          <a:latin typeface="Times New Roman" pitchFamily="18" charset="0"/>
                          <a:cs typeface="Times New Roman" pitchFamily="18" charset="0"/>
                        </a:rPr>
                        <a:t>Национальная экономика</a:t>
                      </a:r>
                      <a:endParaRPr lang="ru-RU" sz="105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65215579,31</a:t>
                      </a:r>
                    </a:p>
                  </a:txBody>
                  <a:tcPr marL="7620" marR="7620" marT="7620" marB="0"/>
                </a:tc>
                <a:tc>
                  <a:txBody>
                    <a:bodyPr/>
                    <a:lstStyle/>
                    <a:p>
                      <a:pPr algn="ctr" fontAlgn="t"/>
                      <a:r>
                        <a:rPr lang="ru-RU" sz="1000" b="1" i="0" u="none" strike="noStrike">
                          <a:solidFill>
                            <a:srgbClr val="000000"/>
                          </a:solidFill>
                          <a:latin typeface="Times New Roman"/>
                        </a:rPr>
                        <a:t>58280347,68</a:t>
                      </a:r>
                    </a:p>
                  </a:txBody>
                  <a:tcPr marL="7620" marR="7620" marT="7620" marB="0"/>
                </a:tc>
                <a:tc>
                  <a:txBody>
                    <a:bodyPr/>
                    <a:lstStyle/>
                    <a:p>
                      <a:pPr algn="ctr"/>
                      <a:r>
                        <a:rPr lang="ru-RU" sz="1000" b="1" dirty="0" smtClean="0">
                          <a:latin typeface="Times New Roman" pitchFamily="18" charset="0"/>
                          <a:cs typeface="Times New Roman" pitchFamily="18" charset="0"/>
                        </a:rPr>
                        <a:t>166137412,94</a:t>
                      </a:r>
                      <a:endParaRPr lang="ru-RU" sz="1000" b="1" dirty="0">
                        <a:latin typeface="Times New Roman" pitchFamily="18" charset="0"/>
                        <a:cs typeface="Times New Roman" pitchFamily="18" charset="0"/>
                      </a:endParaRPr>
                    </a:p>
                  </a:txBody>
                  <a:tcPr marL="7620" marR="7620" marT="7620" marB="0"/>
                </a:tc>
                <a:tc>
                  <a:txBody>
                    <a:bodyPr/>
                    <a:lstStyle/>
                    <a:p>
                      <a:pPr algn="ctr"/>
                      <a:r>
                        <a:rPr lang="ru-RU" sz="1000" b="1" dirty="0" smtClean="0">
                          <a:latin typeface="Times New Roman" pitchFamily="18" charset="0"/>
                          <a:cs typeface="Times New Roman" pitchFamily="18" charset="0"/>
                        </a:rPr>
                        <a:t>254,8</a:t>
                      </a:r>
                      <a:endParaRPr lang="ru-RU" sz="1000" b="1" dirty="0">
                        <a:latin typeface="Times New Roman" pitchFamily="18" charset="0"/>
                        <a:cs typeface="Times New Roman" pitchFamily="18" charset="0"/>
                      </a:endParaRPr>
                    </a:p>
                  </a:txBody>
                  <a:tcPr marL="7620" marR="7620" marT="7620" marB="0"/>
                </a:tc>
                <a:tc>
                  <a:txBody>
                    <a:bodyPr/>
                    <a:lstStyle/>
                    <a:p>
                      <a:pPr algn="ctr"/>
                      <a:r>
                        <a:rPr lang="ru-RU" sz="1000" b="1" dirty="0" smtClean="0">
                          <a:latin typeface="Times New Roman" pitchFamily="18" charset="0"/>
                          <a:cs typeface="Times New Roman" pitchFamily="18" charset="0"/>
                        </a:rPr>
                        <a:t>285,1</a:t>
                      </a:r>
                      <a:endParaRPr lang="ru-RU" sz="1000" b="1" dirty="0">
                        <a:latin typeface="Times New Roman" pitchFamily="18" charset="0"/>
                        <a:cs typeface="Times New Roman" pitchFamily="18" charset="0"/>
                      </a:endParaRPr>
                    </a:p>
                  </a:txBody>
                  <a:tcPr marL="7620" marR="7620" marT="7620" marB="0"/>
                </a:tc>
                <a:tc>
                  <a:txBody>
                    <a:bodyPr/>
                    <a:lstStyle/>
                    <a:p>
                      <a:pPr algn="ctr"/>
                      <a:r>
                        <a:rPr lang="ru-RU" sz="1000" b="1" dirty="0" smtClean="0">
                          <a:latin typeface="Times New Roman" pitchFamily="18" charset="0"/>
                          <a:cs typeface="Times New Roman" pitchFamily="18" charset="0"/>
                        </a:rPr>
                        <a:t>37299842,52</a:t>
                      </a:r>
                      <a:endParaRPr lang="ru-RU" sz="1000" b="1" dirty="0">
                        <a:latin typeface="Times New Roman" pitchFamily="18" charset="0"/>
                        <a:cs typeface="Times New Roman" pitchFamily="18" charset="0"/>
                      </a:endParaRPr>
                    </a:p>
                  </a:txBody>
                  <a:tcPr marL="7620" marR="7620" marT="7620" marB="0"/>
                </a:tc>
                <a:tc>
                  <a:txBody>
                    <a:bodyPr/>
                    <a:lstStyle/>
                    <a:p>
                      <a:pPr algn="ctr"/>
                      <a:r>
                        <a:rPr lang="ru-RU" sz="1000" b="1" dirty="0" smtClean="0">
                          <a:latin typeface="Times New Roman" pitchFamily="18" charset="0"/>
                          <a:cs typeface="Times New Roman" pitchFamily="18" charset="0"/>
                        </a:rPr>
                        <a:t>38747842,52</a:t>
                      </a:r>
                      <a:endParaRPr lang="ru-RU" sz="1000" b="1" dirty="0">
                        <a:latin typeface="Times New Roman" pitchFamily="18" charset="0"/>
                        <a:cs typeface="Times New Roman" pitchFamily="18" charset="0"/>
                      </a:endParaRPr>
                    </a:p>
                  </a:txBody>
                  <a:tcPr marL="7620" marR="7620" marT="7620" marB="0"/>
                </a:tc>
                <a:extLst>
                  <a:ext uri="{0D108BD9-81ED-4DB2-BD59-A6C34878D82A}">
                    <a16:rowId xmlns:a16="http://schemas.microsoft.com/office/drawing/2014/main" xmlns="" val="1770470624"/>
                  </a:ext>
                </a:extLst>
              </a:tr>
              <a:tr h="251670">
                <a:tc>
                  <a:txBody>
                    <a:bodyPr/>
                    <a:lstStyle/>
                    <a:p>
                      <a:pPr algn="ctr" fontAlgn="t"/>
                      <a:r>
                        <a:rPr lang="ru-RU" sz="1050" u="none" strike="noStrike" dirty="0">
                          <a:effectLst/>
                          <a:latin typeface="Times New Roman" pitchFamily="18" charset="0"/>
                          <a:cs typeface="Times New Roman" pitchFamily="18" charset="0"/>
                        </a:rPr>
                        <a:t>0405</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u="none" strike="noStrike" dirty="0">
                          <a:effectLst/>
                          <a:latin typeface="Times New Roman" pitchFamily="18" charset="0"/>
                          <a:cs typeface="Times New Roman" pitchFamily="18" charset="0"/>
                        </a:rPr>
                        <a:t>Сельское хозяйство и рыболовство</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980086,70</a:t>
                      </a:r>
                    </a:p>
                  </a:txBody>
                  <a:tcPr marL="7620" marR="7620" marT="7620" marB="0"/>
                </a:tc>
                <a:tc>
                  <a:txBody>
                    <a:bodyPr/>
                    <a:lstStyle/>
                    <a:p>
                      <a:pPr algn="ctr" fontAlgn="t"/>
                      <a:r>
                        <a:rPr lang="ru-RU" sz="1000" b="0" i="0" u="none" strike="noStrike">
                          <a:latin typeface="Times New Roman"/>
                        </a:rPr>
                        <a:t>2548290,31</a:t>
                      </a:r>
                    </a:p>
                  </a:txBody>
                  <a:tcPr marL="7620" marR="7620" marT="7620" marB="0"/>
                </a:tc>
                <a:tc>
                  <a:txBody>
                    <a:bodyPr/>
                    <a:lstStyle/>
                    <a:p>
                      <a:pPr algn="ctr" fontAlgn="t"/>
                      <a:r>
                        <a:rPr lang="ru-RU" sz="1000" b="0" i="0" u="none" strike="noStrike" dirty="0" smtClean="0">
                          <a:latin typeface="Times New Roman"/>
                        </a:rPr>
                        <a:t>1428455,44</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145,7</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56,1</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1428455,44</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1428455,44</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3024994311"/>
                  </a:ext>
                </a:extLst>
              </a:tr>
              <a:tr h="197143">
                <a:tc>
                  <a:txBody>
                    <a:bodyPr/>
                    <a:lstStyle/>
                    <a:p>
                      <a:pPr algn="ctr" fontAlgn="t"/>
                      <a:r>
                        <a:rPr lang="ru-RU" sz="1050" u="none" strike="noStrike" dirty="0">
                          <a:effectLst/>
                          <a:latin typeface="Times New Roman" pitchFamily="18" charset="0"/>
                          <a:cs typeface="Times New Roman" pitchFamily="18" charset="0"/>
                        </a:rPr>
                        <a:t>0406</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u="none" strike="noStrike" dirty="0">
                          <a:effectLst/>
                          <a:latin typeface="Times New Roman" pitchFamily="18" charset="0"/>
                          <a:cs typeface="Times New Roman" pitchFamily="18" charset="0"/>
                        </a:rPr>
                        <a:t>Водное хозяйство</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8195167,00</a:t>
                      </a:r>
                    </a:p>
                  </a:txBody>
                  <a:tcPr marL="7620" marR="7620" marT="7620" marB="0"/>
                </a:tc>
                <a:tc>
                  <a:txBody>
                    <a:bodyPr/>
                    <a:lstStyle/>
                    <a:p>
                      <a:pPr algn="ctr" fontAlgn="t"/>
                      <a:r>
                        <a:rPr lang="ru-RU" sz="1000" b="0" i="0" u="none" strike="noStrike">
                          <a:latin typeface="Times New Roman"/>
                        </a:rPr>
                        <a:t>1382177,00</a:t>
                      </a:r>
                    </a:p>
                  </a:txBody>
                  <a:tcPr marL="7620" marR="7620" marT="7620" marB="0"/>
                </a:tc>
                <a:tc>
                  <a:txBody>
                    <a:bodyPr/>
                    <a:lstStyle/>
                    <a:p>
                      <a:pPr algn="ctr" fontAlgn="t"/>
                      <a:r>
                        <a:rPr lang="ru-RU" sz="1000" b="0" i="0" u="none" strike="noStrike">
                          <a:latin typeface="Times New Roman"/>
                        </a:rPr>
                        <a:t> </a:t>
                      </a:r>
                    </a:p>
                  </a:txBody>
                  <a:tcPr marL="7620" marR="7620" marT="7620" marB="0"/>
                </a:tc>
                <a:tc>
                  <a:txBody>
                    <a:bodyPr/>
                    <a:lstStyle/>
                    <a:p>
                      <a:pPr algn="ctr" fontAlgn="t"/>
                      <a:r>
                        <a:rPr lang="ru-RU" sz="1000" b="0" i="0" u="none" strike="noStrike">
                          <a:solidFill>
                            <a:srgbClr val="000000"/>
                          </a:solidFill>
                          <a:latin typeface="Times New Roman"/>
                        </a:rPr>
                        <a:t>0,00</a:t>
                      </a:r>
                    </a:p>
                  </a:txBody>
                  <a:tcPr marL="7620" marR="7620" marT="7620" marB="0"/>
                </a:tc>
                <a:tc>
                  <a:txBody>
                    <a:bodyPr/>
                    <a:lstStyle/>
                    <a:p>
                      <a:pPr algn="ctr" fontAlgn="t"/>
                      <a:r>
                        <a:rPr lang="ru-RU" sz="1000" b="0" i="0" u="none" strike="noStrike">
                          <a:solidFill>
                            <a:srgbClr val="000000"/>
                          </a:solidFill>
                          <a:latin typeface="Times New Roman"/>
                        </a:rPr>
                        <a:t>0,00</a:t>
                      </a:r>
                    </a:p>
                  </a:txBody>
                  <a:tcPr marL="7620" marR="7620" marT="7620" marB="0"/>
                </a:tc>
                <a:tc>
                  <a:txBody>
                    <a:bodyPr/>
                    <a:lstStyle/>
                    <a:p>
                      <a:pPr algn="ctr" fontAlgn="t"/>
                      <a:r>
                        <a:rPr lang="ru-RU" sz="1000" b="0" i="0" u="none" strike="noStrike" dirty="0">
                          <a:latin typeface="Times New Roman"/>
                        </a:rPr>
                        <a:t> </a:t>
                      </a:r>
                    </a:p>
                  </a:txBody>
                  <a:tcPr marL="7620" marR="7620" marT="7620" marB="0"/>
                </a:tc>
                <a:tc>
                  <a:txBody>
                    <a:bodyPr/>
                    <a:lstStyle/>
                    <a:p>
                      <a:pPr algn="ctr" fontAlgn="t"/>
                      <a:r>
                        <a:rPr lang="ru-RU" sz="1000" b="0" i="0" u="none" strike="noStrike" dirty="0">
                          <a:latin typeface="Times New Roman"/>
                        </a:rPr>
                        <a:t> </a:t>
                      </a:r>
                    </a:p>
                  </a:txBody>
                  <a:tcPr marL="7620" marR="7620" marT="7620" marB="0"/>
                </a:tc>
                <a:extLst>
                  <a:ext uri="{0D108BD9-81ED-4DB2-BD59-A6C34878D82A}">
                    <a16:rowId xmlns:a16="http://schemas.microsoft.com/office/drawing/2014/main" xmlns="" val="2481720257"/>
                  </a:ext>
                </a:extLst>
              </a:tr>
              <a:tr h="251670">
                <a:tc>
                  <a:txBody>
                    <a:bodyPr/>
                    <a:lstStyle/>
                    <a:p>
                      <a:pPr algn="ctr" fontAlgn="t"/>
                      <a:r>
                        <a:rPr lang="ru-RU" sz="1050" u="none" strike="noStrike" dirty="0">
                          <a:effectLst/>
                          <a:latin typeface="Times New Roman" pitchFamily="18" charset="0"/>
                          <a:cs typeface="Times New Roman" pitchFamily="18" charset="0"/>
                        </a:rPr>
                        <a:t>0408</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u="none" strike="noStrike" dirty="0">
                          <a:effectLst/>
                          <a:latin typeface="Times New Roman" pitchFamily="18" charset="0"/>
                          <a:cs typeface="Times New Roman" pitchFamily="18" charset="0"/>
                        </a:rPr>
                        <a:t>Транспорт</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712657,61</a:t>
                      </a:r>
                    </a:p>
                  </a:txBody>
                  <a:tcPr marL="7620" marR="7620" marT="7620" marB="0"/>
                </a:tc>
                <a:tc>
                  <a:txBody>
                    <a:bodyPr/>
                    <a:lstStyle/>
                    <a:p>
                      <a:pPr algn="ctr" fontAlgn="t"/>
                      <a:r>
                        <a:rPr lang="ru-RU" sz="1000" b="0" i="0" u="none" strike="noStrike">
                          <a:latin typeface="Times New Roman"/>
                        </a:rPr>
                        <a:t>1503387,08</a:t>
                      </a:r>
                    </a:p>
                  </a:txBody>
                  <a:tcPr marL="7620" marR="7620" marT="7620" marB="0"/>
                </a:tc>
                <a:tc>
                  <a:txBody>
                    <a:bodyPr/>
                    <a:lstStyle/>
                    <a:p>
                      <a:pPr algn="ctr" fontAlgn="t"/>
                      <a:r>
                        <a:rPr lang="ru-RU" sz="1000" b="0" i="0" u="none" strike="noStrike" dirty="0" smtClean="0">
                          <a:latin typeface="Times New Roman"/>
                        </a:rPr>
                        <a:t>3412993,4</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478,9</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227</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a:latin typeface="Times New Roman"/>
                        </a:rPr>
                        <a:t>3387,08</a:t>
                      </a:r>
                    </a:p>
                  </a:txBody>
                  <a:tcPr marL="7620" marR="7620" marT="7620" marB="0"/>
                </a:tc>
                <a:tc>
                  <a:txBody>
                    <a:bodyPr/>
                    <a:lstStyle/>
                    <a:p>
                      <a:pPr algn="ctr" fontAlgn="t"/>
                      <a:r>
                        <a:rPr lang="ru-RU" sz="1000" b="0" i="0" u="none" strike="noStrike" dirty="0">
                          <a:latin typeface="Times New Roman"/>
                        </a:rPr>
                        <a:t>3387,08</a:t>
                      </a:r>
                    </a:p>
                  </a:txBody>
                  <a:tcPr marL="7620" marR="7620" marT="7620" marB="0"/>
                </a:tc>
                <a:extLst>
                  <a:ext uri="{0D108BD9-81ED-4DB2-BD59-A6C34878D82A}">
                    <a16:rowId xmlns:a16="http://schemas.microsoft.com/office/drawing/2014/main" xmlns="" val="1432768865"/>
                  </a:ext>
                </a:extLst>
              </a:tr>
              <a:tr h="188175">
                <a:tc>
                  <a:txBody>
                    <a:bodyPr/>
                    <a:lstStyle/>
                    <a:p>
                      <a:pPr algn="ctr" fontAlgn="t"/>
                      <a:r>
                        <a:rPr lang="ru-RU" sz="1050" u="none" strike="noStrike" dirty="0">
                          <a:effectLst/>
                          <a:latin typeface="Times New Roman" pitchFamily="18" charset="0"/>
                          <a:cs typeface="Times New Roman" pitchFamily="18" charset="0"/>
                        </a:rPr>
                        <a:t>0409</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50" u="none" strike="noStrike" dirty="0">
                          <a:effectLst/>
                          <a:latin typeface="Times New Roman" pitchFamily="18" charset="0"/>
                          <a:cs typeface="Times New Roman" pitchFamily="18" charset="0"/>
                        </a:rPr>
                        <a:t>Дорожное хозяйство (дорожные фонды)</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52353674,00</a:t>
                      </a:r>
                    </a:p>
                  </a:txBody>
                  <a:tcPr marL="7620" marR="7620" marT="7620" marB="0"/>
                </a:tc>
                <a:tc>
                  <a:txBody>
                    <a:bodyPr/>
                    <a:lstStyle/>
                    <a:p>
                      <a:pPr algn="ctr" fontAlgn="t"/>
                      <a:r>
                        <a:rPr lang="ru-RU" sz="1000" b="0" i="0" u="none" strike="noStrike">
                          <a:latin typeface="Times New Roman"/>
                        </a:rPr>
                        <a:t>48198684,17</a:t>
                      </a:r>
                    </a:p>
                  </a:txBody>
                  <a:tcPr marL="7620" marR="7620" marT="7620" marB="0"/>
                </a:tc>
                <a:tc>
                  <a:txBody>
                    <a:bodyPr/>
                    <a:lstStyle/>
                    <a:p>
                      <a:pPr algn="ctr" fontAlgn="t"/>
                      <a:r>
                        <a:rPr lang="ru-RU" sz="1000" b="0" i="0" u="none" strike="noStrike" dirty="0">
                          <a:latin typeface="Times New Roman"/>
                        </a:rPr>
                        <a:t>159940964,10</a:t>
                      </a:r>
                    </a:p>
                  </a:txBody>
                  <a:tcPr marL="7620" marR="7620" marT="7620" marB="0"/>
                </a:tc>
                <a:tc>
                  <a:txBody>
                    <a:bodyPr/>
                    <a:lstStyle/>
                    <a:p>
                      <a:pPr algn="ctr" fontAlgn="t"/>
                      <a:r>
                        <a:rPr lang="ru-RU" sz="1000" b="0" i="0" u="none" strike="noStrike">
                          <a:solidFill>
                            <a:srgbClr val="000000"/>
                          </a:solidFill>
                          <a:latin typeface="Times New Roman"/>
                        </a:rPr>
                        <a:t>305,50</a:t>
                      </a:r>
                    </a:p>
                  </a:txBody>
                  <a:tcPr marL="7620" marR="7620" marT="7620" marB="0"/>
                </a:tc>
                <a:tc>
                  <a:txBody>
                    <a:bodyPr/>
                    <a:lstStyle/>
                    <a:p>
                      <a:pPr algn="ctr" fontAlgn="t"/>
                      <a:r>
                        <a:rPr lang="ru-RU" sz="1000" b="0" i="0" u="none" strike="noStrike">
                          <a:solidFill>
                            <a:srgbClr val="000000"/>
                          </a:solidFill>
                          <a:latin typeface="Times New Roman"/>
                        </a:rPr>
                        <a:t>331,84</a:t>
                      </a:r>
                    </a:p>
                  </a:txBody>
                  <a:tcPr marL="7620" marR="7620" marT="7620" marB="0"/>
                </a:tc>
                <a:tc>
                  <a:txBody>
                    <a:bodyPr/>
                    <a:lstStyle/>
                    <a:p>
                      <a:pPr algn="ctr" fontAlgn="t"/>
                      <a:r>
                        <a:rPr lang="ru-RU" sz="1000" b="0" i="0" u="none" strike="noStrike">
                          <a:latin typeface="Times New Roman"/>
                        </a:rPr>
                        <a:t>35413000,00</a:t>
                      </a:r>
                    </a:p>
                  </a:txBody>
                  <a:tcPr marL="7620" marR="7620" marT="7620" marB="0"/>
                </a:tc>
                <a:tc>
                  <a:txBody>
                    <a:bodyPr/>
                    <a:lstStyle/>
                    <a:p>
                      <a:pPr algn="ctr" fontAlgn="t"/>
                      <a:r>
                        <a:rPr lang="ru-RU" sz="1000" b="0" i="0" u="none" strike="noStrike" dirty="0">
                          <a:latin typeface="Times New Roman"/>
                        </a:rPr>
                        <a:t>36861000,00</a:t>
                      </a:r>
                    </a:p>
                  </a:txBody>
                  <a:tcPr marL="7620" marR="7620" marT="7620" marB="0"/>
                </a:tc>
                <a:extLst>
                  <a:ext uri="{0D108BD9-81ED-4DB2-BD59-A6C34878D82A}">
                    <a16:rowId xmlns:a16="http://schemas.microsoft.com/office/drawing/2014/main" xmlns="" val="2201665933"/>
                  </a:ext>
                </a:extLst>
              </a:tr>
              <a:tr h="251670">
                <a:tc>
                  <a:txBody>
                    <a:bodyPr/>
                    <a:lstStyle/>
                    <a:p>
                      <a:pPr algn="ctr" fontAlgn="t"/>
                      <a:r>
                        <a:rPr lang="ru-RU" sz="1050" b="0" i="0" u="none" strike="noStrike" dirty="0" smtClean="0">
                          <a:effectLst/>
                          <a:latin typeface="Times New Roman" pitchFamily="18" charset="0"/>
                          <a:cs typeface="Times New Roman" pitchFamily="18" charset="0"/>
                        </a:rPr>
                        <a:t>0410</a:t>
                      </a:r>
                      <a:endParaRPr lang="ru-RU" sz="1050" b="0" i="0" u="none" strike="noStrike" dirty="0">
                        <a:effectLst/>
                        <a:latin typeface="Times New Roman" pitchFamily="18" charset="0"/>
                        <a:cs typeface="Times New Roman" pitchFamily="18" charset="0"/>
                      </a:endParaRPr>
                    </a:p>
                  </a:txBody>
                  <a:tcPr marL="9525" marR="9525" marT="9525" marB="0"/>
                </a:tc>
                <a:tc>
                  <a:txBody>
                    <a:bodyPr/>
                    <a:lstStyle/>
                    <a:p>
                      <a:pPr algn="l" fontAlgn="t"/>
                      <a:r>
                        <a:rPr lang="ru-RU" sz="1100" b="0" i="0" u="none" strike="noStrike" dirty="0">
                          <a:solidFill>
                            <a:srgbClr val="000000"/>
                          </a:solidFill>
                          <a:latin typeface="Times New Roman"/>
                        </a:rPr>
                        <a:t>Связь и информатика</a:t>
                      </a:r>
                    </a:p>
                  </a:txBody>
                  <a:tcPr marL="7620" marR="7620" marT="7620" marB="0"/>
                </a:tc>
                <a:tc>
                  <a:txBody>
                    <a:bodyPr/>
                    <a:lstStyle/>
                    <a:p>
                      <a:pPr algn="ctr" fontAlgn="t"/>
                      <a:r>
                        <a:rPr lang="ru-RU" sz="1000" b="0" i="0" u="none" strike="noStrike" dirty="0">
                          <a:solidFill>
                            <a:srgbClr val="000000"/>
                          </a:solidFill>
                          <a:latin typeface="Times New Roman"/>
                        </a:rPr>
                        <a:t> </a:t>
                      </a:r>
                    </a:p>
                  </a:txBody>
                  <a:tcPr marL="7620" marR="7620" marT="7620" marB="0"/>
                </a:tc>
                <a:tc>
                  <a:txBody>
                    <a:bodyPr/>
                    <a:lstStyle/>
                    <a:p>
                      <a:pPr algn="ctr" fontAlgn="t"/>
                      <a:r>
                        <a:rPr lang="ru-RU" sz="1000" b="0" i="0" u="none" strike="noStrike" dirty="0">
                          <a:latin typeface="Times New Roman"/>
                        </a:rPr>
                        <a:t>3042086,12</a:t>
                      </a: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fontAlgn="t"/>
                      <a:endParaRPr lang="ru-RU" sz="1000" b="0" i="0" u="none" strike="noStrike">
                        <a:solidFill>
                          <a:srgbClr val="000000"/>
                        </a:solidFill>
                        <a:latin typeface="Times New Roman"/>
                      </a:endParaRPr>
                    </a:p>
                  </a:txBody>
                  <a:tcPr marL="7620" marR="7620" marT="7620" marB="0"/>
                </a:tc>
                <a:tc>
                  <a:txBody>
                    <a:bodyPr/>
                    <a:lstStyle/>
                    <a:p>
                      <a:pPr algn="ctr" fontAlgn="t"/>
                      <a:endParaRPr lang="ru-RU" sz="1000" b="0" i="0" u="none" strike="noStrike">
                        <a:solidFill>
                          <a:srgbClr val="000000"/>
                        </a:solidFill>
                        <a:latin typeface="Times New Roman"/>
                      </a:endParaRPr>
                    </a:p>
                  </a:txBody>
                  <a:tcPr marL="7620" marR="7620" marT="7620" marB="0"/>
                </a:tc>
                <a:tc>
                  <a:txBody>
                    <a:bodyPr/>
                    <a:lstStyle/>
                    <a:p>
                      <a:pPr algn="ctr" fontAlgn="t"/>
                      <a:endParaRPr lang="ru-RU" sz="1000" b="0" i="0" u="none" strike="noStrike">
                        <a:latin typeface="Times New Roman"/>
                      </a:endParaRPr>
                    </a:p>
                  </a:txBody>
                  <a:tcPr marL="7620" marR="7620" marT="7620" marB="0"/>
                </a:tc>
                <a:tc>
                  <a:txBody>
                    <a:bodyPr/>
                    <a:lstStyle/>
                    <a:p>
                      <a:pPr algn="ctr" fontAlgn="t"/>
                      <a:endParaRPr lang="ru-RU" sz="1000" b="0" i="0" u="none" strike="noStrike" dirty="0">
                        <a:latin typeface="Times New Roman"/>
                      </a:endParaRPr>
                    </a:p>
                  </a:txBody>
                  <a:tcPr marL="7620" marR="7620" marT="7620" marB="0"/>
                </a:tc>
              </a:tr>
              <a:tr h="251670">
                <a:tc>
                  <a:txBody>
                    <a:bodyPr/>
                    <a:lstStyle/>
                    <a:p>
                      <a:pPr algn="ctr"/>
                      <a:r>
                        <a:rPr lang="ru-RU" sz="1050" dirty="0">
                          <a:latin typeface="Times New Roman" pitchFamily="18" charset="0"/>
                          <a:cs typeface="Times New Roman" pitchFamily="18" charset="0"/>
                        </a:rPr>
                        <a:t>0412</a:t>
                      </a:r>
                    </a:p>
                  </a:txBody>
                  <a:tcPr/>
                </a:tc>
                <a:tc>
                  <a:txBody>
                    <a:bodyPr/>
                    <a:lstStyle/>
                    <a:p>
                      <a:pPr algn="just"/>
                      <a:r>
                        <a:rPr lang="ru-RU" sz="1050" dirty="0">
                          <a:latin typeface="Times New Roman" pitchFamily="18" charset="0"/>
                          <a:cs typeface="Times New Roman" pitchFamily="18" charset="0"/>
                        </a:rPr>
                        <a:t>Другие вопросы в области национальной экономики</a:t>
                      </a:r>
                    </a:p>
                  </a:txBody>
                  <a:tcPr/>
                </a:tc>
                <a:tc>
                  <a:txBody>
                    <a:bodyPr/>
                    <a:lstStyle/>
                    <a:p>
                      <a:pPr algn="ctr" fontAlgn="t"/>
                      <a:r>
                        <a:rPr lang="ru-RU" sz="1000" b="0" i="0" u="none" strike="noStrike" dirty="0">
                          <a:solidFill>
                            <a:srgbClr val="000000"/>
                          </a:solidFill>
                          <a:latin typeface="Times New Roman"/>
                        </a:rPr>
                        <a:t>2973994,00</a:t>
                      </a:r>
                    </a:p>
                  </a:txBody>
                  <a:tcPr marL="7620" marR="7620" marT="7620" marB="0"/>
                </a:tc>
                <a:tc>
                  <a:txBody>
                    <a:bodyPr/>
                    <a:lstStyle/>
                    <a:p>
                      <a:pPr algn="ctr" fontAlgn="t"/>
                      <a:r>
                        <a:rPr lang="ru-RU" sz="1000" b="0" i="0" u="none" strike="noStrike">
                          <a:latin typeface="Times New Roman"/>
                        </a:rPr>
                        <a:t>1605723,00</a:t>
                      </a:r>
                    </a:p>
                  </a:txBody>
                  <a:tcPr marL="7620" marR="7620" marT="7620" marB="0"/>
                </a:tc>
                <a:tc>
                  <a:txBody>
                    <a:bodyPr/>
                    <a:lstStyle/>
                    <a:p>
                      <a:pPr algn="ctr" fontAlgn="t"/>
                      <a:r>
                        <a:rPr lang="ru-RU" sz="1000" b="0" i="0" u="none" strike="noStrike">
                          <a:latin typeface="Times New Roman"/>
                        </a:rPr>
                        <a:t>1355000,00</a:t>
                      </a:r>
                    </a:p>
                  </a:txBody>
                  <a:tcPr marL="7620" marR="7620" marT="7620" marB="0"/>
                </a:tc>
                <a:tc>
                  <a:txBody>
                    <a:bodyPr/>
                    <a:lstStyle/>
                    <a:p>
                      <a:pPr algn="ctr" fontAlgn="t"/>
                      <a:r>
                        <a:rPr lang="ru-RU" sz="1000" b="0" i="0" u="none" strike="noStrike">
                          <a:solidFill>
                            <a:srgbClr val="000000"/>
                          </a:solidFill>
                          <a:latin typeface="Times New Roman"/>
                        </a:rPr>
                        <a:t>45,56</a:t>
                      </a:r>
                    </a:p>
                  </a:txBody>
                  <a:tcPr marL="7620" marR="7620" marT="7620" marB="0"/>
                </a:tc>
                <a:tc>
                  <a:txBody>
                    <a:bodyPr/>
                    <a:lstStyle/>
                    <a:p>
                      <a:pPr algn="ctr" fontAlgn="t"/>
                      <a:r>
                        <a:rPr lang="ru-RU" sz="1000" b="0" i="0" u="none" strike="noStrike">
                          <a:solidFill>
                            <a:srgbClr val="000000"/>
                          </a:solidFill>
                          <a:latin typeface="Times New Roman"/>
                        </a:rPr>
                        <a:t>84,39</a:t>
                      </a:r>
                    </a:p>
                  </a:txBody>
                  <a:tcPr marL="7620" marR="7620" marT="7620" marB="0"/>
                </a:tc>
                <a:tc>
                  <a:txBody>
                    <a:bodyPr/>
                    <a:lstStyle/>
                    <a:p>
                      <a:pPr algn="ctr" fontAlgn="t"/>
                      <a:r>
                        <a:rPr lang="ru-RU" sz="1000" b="0" i="0" u="none" strike="noStrike">
                          <a:latin typeface="Times New Roman"/>
                        </a:rPr>
                        <a:t>455000,00</a:t>
                      </a:r>
                    </a:p>
                  </a:txBody>
                  <a:tcPr marL="7620" marR="7620" marT="7620" marB="0"/>
                </a:tc>
                <a:tc>
                  <a:txBody>
                    <a:bodyPr/>
                    <a:lstStyle/>
                    <a:p>
                      <a:pPr algn="ctr" fontAlgn="t"/>
                      <a:r>
                        <a:rPr lang="ru-RU" sz="1000" b="0" i="0" u="none" strike="noStrike" dirty="0">
                          <a:latin typeface="Times New Roman"/>
                        </a:rPr>
                        <a:t>455000,00</a:t>
                      </a:r>
                    </a:p>
                  </a:txBody>
                  <a:tcPr marL="7620" marR="7620" marT="7620" marB="0"/>
                </a:tc>
                <a:extLst>
                  <a:ext uri="{0D108BD9-81ED-4DB2-BD59-A6C34878D82A}">
                    <a16:rowId xmlns:a16="http://schemas.microsoft.com/office/drawing/2014/main" xmlns="" val="1823518909"/>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graphicFrame>
        <p:nvGraphicFramePr>
          <p:cNvPr id="3" name="Таблица 6">
            <a:extLst>
              <a:ext uri="{FF2B5EF4-FFF2-40B4-BE49-F238E27FC236}">
                <a16:creationId xmlns:a16="http://schemas.microsoft.com/office/drawing/2014/main" xmlns="" id="{F00CC372-7764-9C22-7400-1B2CB3E37B2C}"/>
              </a:ext>
            </a:extLst>
          </p:cNvPr>
          <p:cNvGraphicFramePr>
            <a:graphicFrameLocks noGrp="1"/>
          </p:cNvGraphicFramePr>
          <p:nvPr>
            <p:extLst>
              <p:ext uri="{D42A27DB-BD31-4B8C-83A1-F6EECF244321}">
                <p14:modId xmlns:p14="http://schemas.microsoft.com/office/powerpoint/2010/main" xmlns="" val="1021946376"/>
              </p:ext>
            </p:extLst>
          </p:nvPr>
        </p:nvGraphicFramePr>
        <p:xfrm>
          <a:off x="183511" y="113023"/>
          <a:ext cx="11824976" cy="5313758"/>
        </p:xfrm>
        <a:graphic>
          <a:graphicData uri="http://schemas.openxmlformats.org/drawingml/2006/table">
            <a:tbl>
              <a:tblPr firstRow="1" bandRow="1">
                <a:tableStyleId>{16D9F66E-5EB9-4882-86FB-DCBF35E3C3E4}</a:tableStyleId>
              </a:tblPr>
              <a:tblGrid>
                <a:gridCol w="855742">
                  <a:extLst>
                    <a:ext uri="{9D8B030D-6E8A-4147-A177-3AD203B41FA5}">
                      <a16:colId xmlns:a16="http://schemas.microsoft.com/office/drawing/2014/main" xmlns="" val="1201667936"/>
                    </a:ext>
                  </a:extLst>
                </a:gridCol>
                <a:gridCol w="4338090">
                  <a:extLst>
                    <a:ext uri="{9D8B030D-6E8A-4147-A177-3AD203B41FA5}">
                      <a16:colId xmlns:a16="http://schemas.microsoft.com/office/drawing/2014/main" xmlns="" val="3448297871"/>
                    </a:ext>
                  </a:extLst>
                </a:gridCol>
                <a:gridCol w="1048624">
                  <a:extLst>
                    <a:ext uri="{9D8B030D-6E8A-4147-A177-3AD203B41FA5}">
                      <a16:colId xmlns:a16="http://schemas.microsoft.com/office/drawing/2014/main" xmlns="" val="1865636448"/>
                    </a:ext>
                  </a:extLst>
                </a:gridCol>
                <a:gridCol w="1057013">
                  <a:extLst>
                    <a:ext uri="{9D8B030D-6E8A-4147-A177-3AD203B41FA5}">
                      <a16:colId xmlns:a16="http://schemas.microsoft.com/office/drawing/2014/main" xmlns="" val="2854175519"/>
                    </a:ext>
                  </a:extLst>
                </a:gridCol>
                <a:gridCol w="1040235">
                  <a:extLst>
                    <a:ext uri="{9D8B030D-6E8A-4147-A177-3AD203B41FA5}">
                      <a16:colId xmlns:a16="http://schemas.microsoft.com/office/drawing/2014/main" xmlns="" val="2174965571"/>
                    </a:ext>
                  </a:extLst>
                </a:gridCol>
                <a:gridCol w="805343">
                  <a:extLst>
                    <a:ext uri="{9D8B030D-6E8A-4147-A177-3AD203B41FA5}">
                      <a16:colId xmlns:a16="http://schemas.microsoft.com/office/drawing/2014/main" xmlns="" val="19664591"/>
                    </a:ext>
                  </a:extLst>
                </a:gridCol>
                <a:gridCol w="687897">
                  <a:extLst>
                    <a:ext uri="{9D8B030D-6E8A-4147-A177-3AD203B41FA5}">
                      <a16:colId xmlns:a16="http://schemas.microsoft.com/office/drawing/2014/main" xmlns="" val="1520574171"/>
                    </a:ext>
                  </a:extLst>
                </a:gridCol>
                <a:gridCol w="956345">
                  <a:extLst>
                    <a:ext uri="{9D8B030D-6E8A-4147-A177-3AD203B41FA5}">
                      <a16:colId xmlns:a16="http://schemas.microsoft.com/office/drawing/2014/main" xmlns="" val="3267095644"/>
                    </a:ext>
                  </a:extLst>
                </a:gridCol>
                <a:gridCol w="1035687">
                  <a:extLst>
                    <a:ext uri="{9D8B030D-6E8A-4147-A177-3AD203B41FA5}">
                      <a16:colId xmlns:a16="http://schemas.microsoft.com/office/drawing/2014/main" xmlns="" val="1093503490"/>
                    </a:ext>
                  </a:extLst>
                </a:gridCol>
              </a:tblGrid>
              <a:tr h="266360">
                <a:tc>
                  <a:txBody>
                    <a:bodyPr/>
                    <a:lstStyle/>
                    <a:p>
                      <a:pPr algn="ctr"/>
                      <a:r>
                        <a:rPr lang="ru-RU" sz="1000" dirty="0">
                          <a:latin typeface="Times New Roman" pitchFamily="18" charset="0"/>
                          <a:cs typeface="Times New Roman" pitchFamily="18" charset="0"/>
                        </a:rPr>
                        <a:t>Раздел, подраздел</a:t>
                      </a:r>
                    </a:p>
                  </a:txBody>
                  <a:tcPr/>
                </a:tc>
                <a:tc>
                  <a:txBody>
                    <a:bodyPr/>
                    <a:lstStyle/>
                    <a:p>
                      <a:pPr algn="ctr"/>
                      <a:r>
                        <a:rPr lang="ru-RU" sz="1000" dirty="0">
                          <a:latin typeface="Times New Roman" pitchFamily="18" charset="0"/>
                          <a:cs typeface="Times New Roman" pitchFamily="18" charset="0"/>
                        </a:rPr>
                        <a:t>Наименование</a:t>
                      </a:r>
                    </a:p>
                  </a:txBody>
                  <a:tcPr/>
                </a:tc>
                <a:tc>
                  <a:txBody>
                    <a:bodyPr/>
                    <a:lstStyle/>
                    <a:p>
                      <a:pPr algn="ctr"/>
                      <a:r>
                        <a:rPr lang="ru-RU" sz="1000" dirty="0" smtClean="0">
                          <a:latin typeface="Times New Roman" pitchFamily="18" charset="0"/>
                          <a:cs typeface="Times New Roman" pitchFamily="18" charset="0"/>
                        </a:rPr>
                        <a:t>2022г </a:t>
                      </a:r>
                      <a:r>
                        <a:rPr lang="ru-RU" sz="1000" dirty="0">
                          <a:latin typeface="Times New Roman" pitchFamily="18" charset="0"/>
                          <a:cs typeface="Times New Roman" pitchFamily="18" charset="0"/>
                        </a:rPr>
                        <a:t>(отчет)</a:t>
                      </a:r>
                    </a:p>
                  </a:txBody>
                  <a:tcPr/>
                </a:tc>
                <a:tc>
                  <a:txBody>
                    <a:bodyPr/>
                    <a:lstStyle/>
                    <a:p>
                      <a:pPr algn="ctr"/>
                      <a:r>
                        <a:rPr lang="ru-RU" sz="1000" dirty="0" smtClean="0">
                          <a:latin typeface="Times New Roman" pitchFamily="18" charset="0"/>
                          <a:cs typeface="Times New Roman" pitchFamily="18" charset="0"/>
                        </a:rPr>
                        <a:t>2023г </a:t>
                      </a:r>
                      <a:r>
                        <a:rPr lang="ru-RU" sz="1000" dirty="0">
                          <a:latin typeface="Times New Roman" pitchFamily="18" charset="0"/>
                          <a:cs typeface="Times New Roman" pitchFamily="18" charset="0"/>
                        </a:rPr>
                        <a:t>(оценка)</a:t>
                      </a:r>
                    </a:p>
                  </a:txBody>
                  <a:tcPr/>
                </a:tc>
                <a:tc>
                  <a:txBody>
                    <a:bodyPr/>
                    <a:lstStyle/>
                    <a:p>
                      <a:pPr algn="ctr"/>
                      <a:r>
                        <a:rPr lang="ru-RU" sz="1000" dirty="0" smtClean="0">
                          <a:latin typeface="Times New Roman" pitchFamily="18" charset="0"/>
                          <a:cs typeface="Times New Roman" pitchFamily="18" charset="0"/>
                        </a:rPr>
                        <a:t>2024г </a:t>
                      </a:r>
                      <a:r>
                        <a:rPr lang="ru-RU" sz="1000" dirty="0">
                          <a:latin typeface="Times New Roman" pitchFamily="18" charset="0"/>
                          <a:cs typeface="Times New Roman" pitchFamily="18" charset="0"/>
                        </a:rPr>
                        <a:t>(план)</a:t>
                      </a:r>
                    </a:p>
                  </a:txBody>
                  <a:tcPr/>
                </a:tc>
                <a:tc>
                  <a:txBody>
                    <a:bodyPr/>
                    <a:lstStyle/>
                    <a:p>
                      <a:pPr algn="ctr"/>
                      <a:r>
                        <a:rPr lang="ru-RU" sz="1000" dirty="0">
                          <a:latin typeface="Times New Roman" pitchFamily="18" charset="0"/>
                          <a:cs typeface="Times New Roman" pitchFamily="18" charset="0"/>
                        </a:rPr>
                        <a:t>% </a:t>
                      </a:r>
                      <a:r>
                        <a:rPr lang="ru-RU" sz="1000" dirty="0" smtClean="0">
                          <a:latin typeface="Times New Roman" pitchFamily="18" charset="0"/>
                          <a:cs typeface="Times New Roman" pitchFamily="18" charset="0"/>
                        </a:rPr>
                        <a:t>2024г </a:t>
                      </a:r>
                      <a:r>
                        <a:rPr lang="ru-RU" sz="1000" dirty="0">
                          <a:latin typeface="Times New Roman" pitchFamily="18" charset="0"/>
                          <a:cs typeface="Times New Roman" pitchFamily="18" charset="0"/>
                        </a:rPr>
                        <a:t>к </a:t>
                      </a:r>
                      <a:r>
                        <a:rPr lang="ru-RU" sz="1000" dirty="0" smtClean="0">
                          <a:latin typeface="Times New Roman" pitchFamily="18" charset="0"/>
                          <a:cs typeface="Times New Roman" pitchFamily="18" charset="0"/>
                        </a:rPr>
                        <a:t>2022г</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a:t>
                      </a:r>
                      <a:r>
                        <a:rPr lang="ru-RU" sz="1000" dirty="0" smtClean="0">
                          <a:latin typeface="Times New Roman" pitchFamily="18" charset="0"/>
                          <a:cs typeface="Times New Roman" pitchFamily="18" charset="0"/>
                        </a:rPr>
                        <a:t>2024г </a:t>
                      </a:r>
                      <a:r>
                        <a:rPr lang="ru-RU" sz="1000" dirty="0">
                          <a:latin typeface="Times New Roman" pitchFamily="18" charset="0"/>
                          <a:cs typeface="Times New Roman" pitchFamily="18" charset="0"/>
                        </a:rPr>
                        <a:t>к </a:t>
                      </a:r>
                      <a:r>
                        <a:rPr lang="ru-RU" sz="1000" dirty="0" smtClean="0">
                          <a:latin typeface="Times New Roman" pitchFamily="18" charset="0"/>
                          <a:cs typeface="Times New Roman" pitchFamily="18" charset="0"/>
                        </a:rPr>
                        <a:t>2023г</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2025г </a:t>
                      </a:r>
                      <a:r>
                        <a:rPr lang="ru-RU" sz="1000" dirty="0">
                          <a:latin typeface="Times New Roman" pitchFamily="18" charset="0"/>
                          <a:cs typeface="Times New Roman" pitchFamily="18" charset="0"/>
                        </a:rPr>
                        <a:t>(прогноз)</a:t>
                      </a:r>
                    </a:p>
                  </a:txBody>
                  <a:tcPr/>
                </a:tc>
                <a:tc>
                  <a:txBody>
                    <a:bodyPr/>
                    <a:lstStyle/>
                    <a:p>
                      <a:pPr algn="ctr"/>
                      <a:r>
                        <a:rPr lang="ru-RU" sz="1000" dirty="0" smtClean="0">
                          <a:latin typeface="Times New Roman" pitchFamily="18" charset="0"/>
                          <a:cs typeface="Times New Roman" pitchFamily="18" charset="0"/>
                        </a:rPr>
                        <a:t>2026г </a:t>
                      </a:r>
                      <a:r>
                        <a:rPr lang="ru-RU" sz="1000" dirty="0">
                          <a:latin typeface="Times New Roman" pitchFamily="18" charset="0"/>
                          <a:cs typeface="Times New Roman" pitchFamily="18" charset="0"/>
                        </a:rPr>
                        <a:t>(прогноз)</a:t>
                      </a:r>
                    </a:p>
                  </a:txBody>
                  <a:tcPr/>
                </a:tc>
                <a:extLst>
                  <a:ext uri="{0D108BD9-81ED-4DB2-BD59-A6C34878D82A}">
                    <a16:rowId xmlns:a16="http://schemas.microsoft.com/office/drawing/2014/main" xmlns="" val="1535082943"/>
                  </a:ext>
                </a:extLst>
              </a:tr>
              <a:tr h="276837">
                <a:tc>
                  <a:txBody>
                    <a:bodyPr/>
                    <a:lstStyle/>
                    <a:p>
                      <a:pPr algn="ctr"/>
                      <a:r>
                        <a:rPr lang="ru-RU" sz="1000" b="1" dirty="0">
                          <a:latin typeface="Times New Roman" pitchFamily="18" charset="0"/>
                          <a:cs typeface="Times New Roman" pitchFamily="18" charset="0"/>
                        </a:rPr>
                        <a:t>0500</a:t>
                      </a:r>
                    </a:p>
                  </a:txBody>
                  <a:tcPr/>
                </a:tc>
                <a:tc>
                  <a:txBody>
                    <a:bodyPr/>
                    <a:lstStyle/>
                    <a:p>
                      <a:pPr algn="just"/>
                      <a:r>
                        <a:rPr lang="ru-RU" sz="1000" b="1" dirty="0" err="1">
                          <a:latin typeface="Times New Roman" pitchFamily="18" charset="0"/>
                          <a:cs typeface="Times New Roman" pitchFamily="18" charset="0"/>
                        </a:rPr>
                        <a:t>Жилищно</a:t>
                      </a:r>
                      <a:r>
                        <a:rPr lang="ru-RU" sz="1000" b="1" dirty="0">
                          <a:latin typeface="Times New Roman" pitchFamily="18" charset="0"/>
                          <a:cs typeface="Times New Roman" pitchFamily="18" charset="0"/>
                        </a:rPr>
                        <a:t> – коммунальное хозяйство</a:t>
                      </a:r>
                    </a:p>
                  </a:txBody>
                  <a:tcPr/>
                </a:tc>
                <a:tc>
                  <a:txBody>
                    <a:bodyPr/>
                    <a:lstStyle/>
                    <a:p>
                      <a:pPr algn="ctr" fontAlgn="t"/>
                      <a:r>
                        <a:rPr lang="ru-RU" sz="1000" b="1" i="0" u="none" strike="noStrike" dirty="0">
                          <a:solidFill>
                            <a:srgbClr val="000000"/>
                          </a:solidFill>
                          <a:latin typeface="Times New Roman"/>
                        </a:rPr>
                        <a:t>28212188,74</a:t>
                      </a:r>
                    </a:p>
                  </a:txBody>
                  <a:tcPr marL="7620" marR="7620" marT="7620" marB="0"/>
                </a:tc>
                <a:tc>
                  <a:txBody>
                    <a:bodyPr/>
                    <a:lstStyle/>
                    <a:p>
                      <a:pPr algn="ctr" fontAlgn="t"/>
                      <a:r>
                        <a:rPr lang="ru-RU" sz="1000" b="1" i="0" u="none" strike="noStrike">
                          <a:solidFill>
                            <a:srgbClr val="000000"/>
                          </a:solidFill>
                          <a:latin typeface="Times New Roman"/>
                        </a:rPr>
                        <a:t>81375254,44</a:t>
                      </a:r>
                    </a:p>
                  </a:txBody>
                  <a:tcPr marL="7620" marR="7620" marT="7620" marB="0"/>
                </a:tc>
                <a:tc>
                  <a:txBody>
                    <a:bodyPr/>
                    <a:lstStyle/>
                    <a:p>
                      <a:pPr algn="ctr" fontAlgn="t"/>
                      <a:r>
                        <a:rPr lang="ru-RU" sz="1000" b="1" i="0" u="none" strike="noStrike" dirty="0" smtClean="0">
                          <a:solidFill>
                            <a:srgbClr val="000000"/>
                          </a:solidFill>
                          <a:latin typeface="Times New Roman"/>
                        </a:rPr>
                        <a:t>40172977,48</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142,4</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49,4</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29098274,30</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28961846,30</a:t>
                      </a:r>
                      <a:endParaRPr lang="ru-RU" sz="1000" b="1"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1724327478"/>
                  </a:ext>
                </a:extLst>
              </a:tr>
              <a:tr h="0">
                <a:tc>
                  <a:txBody>
                    <a:bodyPr/>
                    <a:lstStyle/>
                    <a:p>
                      <a:pPr algn="ctr" fontAlgn="t"/>
                      <a:r>
                        <a:rPr lang="ru-RU" sz="1000" u="none" strike="noStrike" dirty="0">
                          <a:effectLst/>
                          <a:latin typeface="Times New Roman" pitchFamily="18" charset="0"/>
                          <a:cs typeface="Times New Roman" pitchFamily="18" charset="0"/>
                        </a:rPr>
                        <a:t>0501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Жилищное хозяйство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417150,49</a:t>
                      </a:r>
                    </a:p>
                  </a:txBody>
                  <a:tcPr marL="7620" marR="7620" marT="7620" marB="0"/>
                </a:tc>
                <a:tc>
                  <a:txBody>
                    <a:bodyPr/>
                    <a:lstStyle/>
                    <a:p>
                      <a:pPr algn="ctr" fontAlgn="t"/>
                      <a:r>
                        <a:rPr lang="ru-RU" sz="1000" b="0" i="0" u="none" strike="noStrike">
                          <a:latin typeface="Times New Roman"/>
                        </a:rPr>
                        <a:t>1019000,00</a:t>
                      </a:r>
                    </a:p>
                  </a:txBody>
                  <a:tcPr marL="7620" marR="7620" marT="7620" marB="0"/>
                </a:tc>
                <a:tc>
                  <a:txBody>
                    <a:bodyPr/>
                    <a:lstStyle/>
                    <a:p>
                      <a:pPr algn="ctr" fontAlgn="t"/>
                      <a:r>
                        <a:rPr lang="ru-RU" sz="1000" b="0" i="0" u="none" strike="noStrike">
                          <a:latin typeface="Times New Roman"/>
                        </a:rPr>
                        <a:t>250000,00</a:t>
                      </a:r>
                    </a:p>
                  </a:txBody>
                  <a:tcPr marL="7620" marR="7620" marT="7620" marB="0"/>
                </a:tc>
                <a:tc>
                  <a:txBody>
                    <a:bodyPr/>
                    <a:lstStyle/>
                    <a:p>
                      <a:pPr algn="ctr" fontAlgn="t"/>
                      <a:r>
                        <a:rPr lang="ru-RU" sz="1000" b="0" i="0" u="none" strike="noStrike">
                          <a:solidFill>
                            <a:srgbClr val="000000"/>
                          </a:solidFill>
                          <a:latin typeface="Times New Roman"/>
                        </a:rPr>
                        <a:t>59,93</a:t>
                      </a:r>
                    </a:p>
                  </a:txBody>
                  <a:tcPr marL="7620" marR="7620" marT="7620" marB="0"/>
                </a:tc>
                <a:tc>
                  <a:txBody>
                    <a:bodyPr/>
                    <a:lstStyle/>
                    <a:p>
                      <a:pPr algn="ctr" fontAlgn="t"/>
                      <a:r>
                        <a:rPr lang="ru-RU" sz="1000" b="0" i="0" u="none" strike="noStrike">
                          <a:solidFill>
                            <a:srgbClr val="000000"/>
                          </a:solidFill>
                          <a:latin typeface="Times New Roman"/>
                        </a:rPr>
                        <a:t>24,53</a:t>
                      </a:r>
                    </a:p>
                  </a:txBody>
                  <a:tcPr marL="7620" marR="7620" marT="7620" marB="0"/>
                </a:tc>
                <a:tc>
                  <a:txBody>
                    <a:bodyPr/>
                    <a:lstStyle/>
                    <a:p>
                      <a:pPr algn="ctr" fontAlgn="t"/>
                      <a:r>
                        <a:rPr lang="ru-RU" sz="1000" b="0" i="0" u="none" strike="noStrike">
                          <a:latin typeface="Times New Roman"/>
                        </a:rPr>
                        <a:t>250000,00</a:t>
                      </a:r>
                    </a:p>
                  </a:txBody>
                  <a:tcPr marL="7620" marR="7620" marT="7620" marB="0"/>
                </a:tc>
                <a:tc>
                  <a:txBody>
                    <a:bodyPr/>
                    <a:lstStyle/>
                    <a:p>
                      <a:pPr algn="ctr" fontAlgn="t"/>
                      <a:r>
                        <a:rPr lang="ru-RU" sz="1000" b="0" i="0" u="none" strike="noStrike">
                          <a:latin typeface="Times New Roman"/>
                        </a:rPr>
                        <a:t>250000,00</a:t>
                      </a:r>
                    </a:p>
                  </a:txBody>
                  <a:tcPr marL="7620" marR="7620" marT="7620" marB="0"/>
                </a:tc>
                <a:extLst>
                  <a:ext uri="{0D108BD9-81ED-4DB2-BD59-A6C34878D82A}">
                    <a16:rowId xmlns:a16="http://schemas.microsoft.com/office/drawing/2014/main" xmlns="" val="4115921296"/>
                  </a:ext>
                </a:extLst>
              </a:tr>
              <a:tr h="0">
                <a:tc>
                  <a:txBody>
                    <a:bodyPr/>
                    <a:lstStyle/>
                    <a:p>
                      <a:pPr algn="ctr" fontAlgn="t"/>
                      <a:r>
                        <a:rPr lang="ru-RU" sz="1000" u="none" strike="noStrike" dirty="0">
                          <a:effectLst/>
                          <a:latin typeface="Times New Roman" pitchFamily="18" charset="0"/>
                          <a:cs typeface="Times New Roman" pitchFamily="18" charset="0"/>
                        </a:rPr>
                        <a:t>0502</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Коммунальное хозяйство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6761744,73</a:t>
                      </a:r>
                    </a:p>
                  </a:txBody>
                  <a:tcPr marL="7620" marR="7620" marT="7620" marB="0"/>
                </a:tc>
                <a:tc>
                  <a:txBody>
                    <a:bodyPr/>
                    <a:lstStyle/>
                    <a:p>
                      <a:pPr algn="ctr" fontAlgn="t"/>
                      <a:r>
                        <a:rPr lang="ru-RU" sz="1000" b="0" i="0" u="none" strike="noStrike">
                          <a:latin typeface="Times New Roman"/>
                        </a:rPr>
                        <a:t>44255047,79</a:t>
                      </a:r>
                    </a:p>
                  </a:txBody>
                  <a:tcPr marL="7620" marR="7620" marT="7620" marB="0"/>
                </a:tc>
                <a:tc>
                  <a:txBody>
                    <a:bodyPr/>
                    <a:lstStyle/>
                    <a:p>
                      <a:pPr algn="ctr" fontAlgn="t"/>
                      <a:r>
                        <a:rPr lang="ru-RU" sz="1000" b="0" i="0" u="none" strike="noStrike" dirty="0" smtClean="0">
                          <a:latin typeface="Times New Roman"/>
                        </a:rPr>
                        <a:t>5636565,05</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83,4</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12,7</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1950000,00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1843572,00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1492379717"/>
                  </a:ext>
                </a:extLst>
              </a:tr>
              <a:tr h="0">
                <a:tc>
                  <a:txBody>
                    <a:bodyPr/>
                    <a:lstStyle/>
                    <a:p>
                      <a:pPr algn="ctr" fontAlgn="t"/>
                      <a:r>
                        <a:rPr lang="ru-RU" sz="1000" u="none" strike="noStrike" dirty="0">
                          <a:effectLst/>
                          <a:latin typeface="Times New Roman" pitchFamily="18" charset="0"/>
                          <a:cs typeface="Times New Roman" pitchFamily="18" charset="0"/>
                        </a:rPr>
                        <a:t>0503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Благоустройство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18243084,58</a:t>
                      </a:r>
                    </a:p>
                  </a:txBody>
                  <a:tcPr marL="7620" marR="7620" marT="7620" marB="0"/>
                </a:tc>
                <a:tc>
                  <a:txBody>
                    <a:bodyPr/>
                    <a:lstStyle/>
                    <a:p>
                      <a:pPr algn="ctr" fontAlgn="t"/>
                      <a:r>
                        <a:rPr lang="ru-RU" sz="1000" b="0" i="0" u="none" strike="noStrike">
                          <a:latin typeface="Times New Roman"/>
                        </a:rPr>
                        <a:t>32914406,65</a:t>
                      </a:r>
                    </a:p>
                  </a:txBody>
                  <a:tcPr marL="7620" marR="7620" marT="7620" marB="0"/>
                </a:tc>
                <a:tc>
                  <a:txBody>
                    <a:bodyPr/>
                    <a:lstStyle/>
                    <a:p>
                      <a:pPr algn="ctr" fontAlgn="t"/>
                      <a:r>
                        <a:rPr lang="ru-RU" sz="1000" b="0" i="0" u="none" strike="noStrike" dirty="0" smtClean="0">
                          <a:latin typeface="Times New Roman"/>
                        </a:rPr>
                        <a:t>20608962,43</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113</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62,6</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13190824,30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13190924,30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3131284182"/>
                  </a:ext>
                </a:extLst>
              </a:tr>
              <a:tr h="196060">
                <a:tc>
                  <a:txBody>
                    <a:bodyPr/>
                    <a:lstStyle/>
                    <a:p>
                      <a:pPr algn="ctr" fontAlgn="t"/>
                      <a:r>
                        <a:rPr lang="ru-RU" sz="1000" u="none" strike="noStrike" dirty="0">
                          <a:effectLst/>
                          <a:latin typeface="Times New Roman" pitchFamily="18" charset="0"/>
                          <a:cs typeface="Times New Roman" pitchFamily="18" charset="0"/>
                        </a:rPr>
                        <a:t>0505</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Другие вопросы в области жилищно-коммунального хозяйства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2790208,94</a:t>
                      </a:r>
                    </a:p>
                  </a:txBody>
                  <a:tcPr marL="7620" marR="7620" marT="7620" marB="0"/>
                </a:tc>
                <a:tc>
                  <a:txBody>
                    <a:bodyPr/>
                    <a:lstStyle/>
                    <a:p>
                      <a:pPr algn="ctr" fontAlgn="t"/>
                      <a:r>
                        <a:rPr lang="ru-RU" sz="1000" b="0" i="0" u="none" strike="noStrike">
                          <a:latin typeface="Times New Roman"/>
                        </a:rPr>
                        <a:t>3186800,00</a:t>
                      </a:r>
                    </a:p>
                  </a:txBody>
                  <a:tcPr marL="7620" marR="7620" marT="7620" marB="0"/>
                </a:tc>
                <a:tc>
                  <a:txBody>
                    <a:bodyPr/>
                    <a:lstStyle/>
                    <a:p>
                      <a:pPr algn="ctr" fontAlgn="t"/>
                      <a:r>
                        <a:rPr lang="ru-RU" sz="1000" b="0" i="0" u="none" strike="noStrike" dirty="0" smtClean="0">
                          <a:latin typeface="Times New Roman"/>
                        </a:rPr>
                        <a:t>13677450,00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490,2</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429,2</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13677450,00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13677450,00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395364963"/>
                  </a:ext>
                </a:extLst>
              </a:tr>
              <a:tr h="0">
                <a:tc>
                  <a:txBody>
                    <a:bodyPr/>
                    <a:lstStyle/>
                    <a:p>
                      <a:pPr algn="ctr" fontAlgn="t"/>
                      <a:r>
                        <a:rPr lang="ru-RU" sz="1000" b="1" u="none" strike="noStrike" dirty="0">
                          <a:effectLst/>
                          <a:latin typeface="Times New Roman" pitchFamily="18" charset="0"/>
                          <a:cs typeface="Times New Roman" pitchFamily="18" charset="0"/>
                        </a:rPr>
                        <a:t>0700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itchFamily="18" charset="0"/>
                          <a:cs typeface="Times New Roman" pitchFamily="18" charset="0"/>
                        </a:rPr>
                        <a:t>Образование</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380671695,17</a:t>
                      </a:r>
                    </a:p>
                  </a:txBody>
                  <a:tcPr marL="7620" marR="7620" marT="7620" marB="0"/>
                </a:tc>
                <a:tc>
                  <a:txBody>
                    <a:bodyPr/>
                    <a:lstStyle/>
                    <a:p>
                      <a:pPr algn="ctr" fontAlgn="t"/>
                      <a:r>
                        <a:rPr lang="ru-RU" sz="1000" b="1" i="0" u="none" strike="noStrike">
                          <a:solidFill>
                            <a:srgbClr val="000000"/>
                          </a:solidFill>
                          <a:latin typeface="Times New Roman"/>
                        </a:rPr>
                        <a:t>427576465,72</a:t>
                      </a:r>
                    </a:p>
                  </a:txBody>
                  <a:tcPr marL="7620" marR="7620" marT="7620" marB="0"/>
                </a:tc>
                <a:tc>
                  <a:txBody>
                    <a:bodyPr/>
                    <a:lstStyle/>
                    <a:p>
                      <a:pPr algn="ctr" fontAlgn="t"/>
                      <a:r>
                        <a:rPr lang="ru-RU" sz="1000" b="1" i="0" u="none" strike="noStrike" dirty="0" smtClean="0">
                          <a:solidFill>
                            <a:srgbClr val="000000"/>
                          </a:solidFill>
                          <a:latin typeface="Times New Roman"/>
                        </a:rPr>
                        <a:t>466084386,68</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122,4</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109</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450491495,48</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465243716,64</a:t>
                      </a:r>
                      <a:endParaRPr lang="ru-RU" sz="1000" b="1"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3401471448"/>
                  </a:ext>
                </a:extLst>
              </a:tr>
              <a:tr h="0">
                <a:tc>
                  <a:txBody>
                    <a:bodyPr/>
                    <a:lstStyle/>
                    <a:p>
                      <a:pPr algn="ctr" fontAlgn="t"/>
                      <a:r>
                        <a:rPr lang="ru-RU" sz="1000" u="none" strike="noStrike" dirty="0">
                          <a:effectLst/>
                          <a:latin typeface="Times New Roman" pitchFamily="18" charset="0"/>
                          <a:cs typeface="Times New Roman" pitchFamily="18" charset="0"/>
                        </a:rPr>
                        <a:t>0701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Дошкольное образование</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82437859,66</a:t>
                      </a:r>
                    </a:p>
                  </a:txBody>
                  <a:tcPr marL="7620" marR="7620" marT="7620" marB="0"/>
                </a:tc>
                <a:tc>
                  <a:txBody>
                    <a:bodyPr/>
                    <a:lstStyle/>
                    <a:p>
                      <a:pPr algn="ctr" fontAlgn="t"/>
                      <a:r>
                        <a:rPr lang="ru-RU" sz="1000" b="0" i="0" u="none" strike="noStrike">
                          <a:latin typeface="Times New Roman"/>
                        </a:rPr>
                        <a:t>94212011,00</a:t>
                      </a:r>
                    </a:p>
                  </a:txBody>
                  <a:tcPr marL="7620" marR="7620" marT="7620" marB="0"/>
                </a:tc>
                <a:tc>
                  <a:txBody>
                    <a:bodyPr/>
                    <a:lstStyle/>
                    <a:p>
                      <a:pPr algn="ctr" fontAlgn="t"/>
                      <a:r>
                        <a:rPr lang="ru-RU" sz="1000" b="0" i="0" u="none" strike="noStrike" dirty="0" smtClean="0">
                          <a:latin typeface="Times New Roman"/>
                        </a:rPr>
                        <a:t>103104150,00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125,1</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109,4</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99316390,00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102704742,00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3075627193"/>
                  </a:ext>
                </a:extLst>
              </a:tr>
              <a:tr h="201372">
                <a:tc>
                  <a:txBody>
                    <a:bodyPr/>
                    <a:lstStyle/>
                    <a:p>
                      <a:pPr algn="ctr" fontAlgn="t"/>
                      <a:r>
                        <a:rPr lang="ru-RU" sz="1000" u="none" strike="noStrike" dirty="0">
                          <a:effectLst/>
                          <a:latin typeface="Times New Roman" pitchFamily="18" charset="0"/>
                          <a:cs typeface="Times New Roman" pitchFamily="18" charset="0"/>
                        </a:rPr>
                        <a:t>0702</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Общее образование</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253287299,19</a:t>
                      </a:r>
                    </a:p>
                  </a:txBody>
                  <a:tcPr marL="7620" marR="7620" marT="7620" marB="0"/>
                </a:tc>
                <a:tc>
                  <a:txBody>
                    <a:bodyPr/>
                    <a:lstStyle/>
                    <a:p>
                      <a:pPr algn="ctr" fontAlgn="t"/>
                      <a:r>
                        <a:rPr lang="ru-RU" sz="1000" b="0" i="0" u="none" strike="noStrike">
                          <a:latin typeface="Times New Roman"/>
                        </a:rPr>
                        <a:t>280798171,00</a:t>
                      </a:r>
                    </a:p>
                  </a:txBody>
                  <a:tcPr marL="7620" marR="7620" marT="7620" marB="0"/>
                </a:tc>
                <a:tc>
                  <a:txBody>
                    <a:bodyPr/>
                    <a:lstStyle/>
                    <a:p>
                      <a:pPr algn="ctr" fontAlgn="t"/>
                      <a:r>
                        <a:rPr lang="ru-RU" sz="1000" b="0" i="0" u="none" strike="noStrike" dirty="0" smtClean="0">
                          <a:latin typeface="Times New Roman"/>
                        </a:rPr>
                        <a:t>298838780,48</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118</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106,4</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292981953,48</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304345822,64</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152806221"/>
                  </a:ext>
                </a:extLst>
              </a:tr>
              <a:tr h="186552">
                <a:tc>
                  <a:txBody>
                    <a:bodyPr/>
                    <a:lstStyle/>
                    <a:p>
                      <a:pPr algn="ctr" fontAlgn="t"/>
                      <a:r>
                        <a:rPr lang="ru-RU" sz="1000" u="none" strike="noStrike" dirty="0">
                          <a:effectLst/>
                          <a:latin typeface="Times New Roman" pitchFamily="18" charset="0"/>
                          <a:cs typeface="Times New Roman" pitchFamily="18" charset="0"/>
                        </a:rPr>
                        <a:t>0703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Дополнительное образование детей</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15359351,75</a:t>
                      </a:r>
                    </a:p>
                  </a:txBody>
                  <a:tcPr marL="7620" marR="7620" marT="7620" marB="0"/>
                </a:tc>
                <a:tc>
                  <a:txBody>
                    <a:bodyPr/>
                    <a:lstStyle/>
                    <a:p>
                      <a:pPr algn="ctr" fontAlgn="t"/>
                      <a:r>
                        <a:rPr lang="ru-RU" sz="1000" b="0" i="0" u="none" strike="noStrike">
                          <a:latin typeface="Times New Roman"/>
                        </a:rPr>
                        <a:t>20563102,00</a:t>
                      </a:r>
                    </a:p>
                  </a:txBody>
                  <a:tcPr marL="7620" marR="7620" marT="7620" marB="0"/>
                </a:tc>
                <a:tc>
                  <a:txBody>
                    <a:bodyPr/>
                    <a:lstStyle/>
                    <a:p>
                      <a:pPr algn="ctr" fontAlgn="t"/>
                      <a:r>
                        <a:rPr lang="ru-RU" sz="1000" b="0" i="0" u="none" strike="noStrike" dirty="0" smtClean="0">
                          <a:latin typeface="Times New Roman"/>
                        </a:rPr>
                        <a:t>39074234,2</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254,4</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190</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40343764,00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40343764,00</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2183195311"/>
                  </a:ext>
                </a:extLst>
              </a:tr>
              <a:tr h="251670">
                <a:tc>
                  <a:txBody>
                    <a:bodyPr/>
                    <a:lstStyle/>
                    <a:p>
                      <a:pPr algn="ctr" fontAlgn="t"/>
                      <a:r>
                        <a:rPr lang="ru-RU" sz="1000" u="none" strike="noStrike" dirty="0">
                          <a:effectLst/>
                          <a:latin typeface="Times New Roman" pitchFamily="18" charset="0"/>
                          <a:cs typeface="Times New Roman" pitchFamily="18" charset="0"/>
                        </a:rPr>
                        <a:t>0705</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Профессиональная подготовка, переподготовка и повышение квалификации</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482371,00</a:t>
                      </a:r>
                    </a:p>
                  </a:txBody>
                  <a:tcPr marL="7620" marR="7620" marT="7620" marB="0"/>
                </a:tc>
                <a:tc>
                  <a:txBody>
                    <a:bodyPr/>
                    <a:lstStyle/>
                    <a:p>
                      <a:pPr algn="ctr" fontAlgn="t"/>
                      <a:r>
                        <a:rPr lang="ru-RU" sz="1000" b="0" i="0" u="none" strike="noStrike">
                          <a:latin typeface="Times New Roman"/>
                        </a:rPr>
                        <a:t>450000,00</a:t>
                      </a:r>
                    </a:p>
                  </a:txBody>
                  <a:tcPr marL="7620" marR="7620" marT="7620" marB="0"/>
                </a:tc>
                <a:tc>
                  <a:txBody>
                    <a:bodyPr/>
                    <a:lstStyle/>
                    <a:p>
                      <a:pPr algn="ctr" fontAlgn="t"/>
                      <a:r>
                        <a:rPr lang="ru-RU" sz="1000" b="0" i="0" u="none" strike="noStrike">
                          <a:latin typeface="Times New Roman"/>
                        </a:rPr>
                        <a:t>370000,00</a:t>
                      </a:r>
                    </a:p>
                  </a:txBody>
                  <a:tcPr marL="7620" marR="7620" marT="7620" marB="0"/>
                </a:tc>
                <a:tc>
                  <a:txBody>
                    <a:bodyPr/>
                    <a:lstStyle/>
                    <a:p>
                      <a:pPr algn="ctr" fontAlgn="t"/>
                      <a:r>
                        <a:rPr lang="ru-RU" sz="1000" b="0" i="0" u="none" strike="noStrike">
                          <a:solidFill>
                            <a:srgbClr val="000000"/>
                          </a:solidFill>
                          <a:latin typeface="Times New Roman"/>
                        </a:rPr>
                        <a:t>76,70</a:t>
                      </a:r>
                    </a:p>
                  </a:txBody>
                  <a:tcPr marL="7620" marR="7620" marT="7620" marB="0"/>
                </a:tc>
                <a:tc>
                  <a:txBody>
                    <a:bodyPr/>
                    <a:lstStyle/>
                    <a:p>
                      <a:pPr algn="ctr" fontAlgn="t"/>
                      <a:r>
                        <a:rPr lang="ru-RU" sz="1000" b="0" i="0" u="none" strike="noStrike">
                          <a:solidFill>
                            <a:srgbClr val="000000"/>
                          </a:solidFill>
                          <a:latin typeface="Times New Roman"/>
                        </a:rPr>
                        <a:t>82,22</a:t>
                      </a:r>
                    </a:p>
                  </a:txBody>
                  <a:tcPr marL="7620" marR="7620" marT="7620" marB="0"/>
                </a:tc>
                <a:tc>
                  <a:txBody>
                    <a:bodyPr/>
                    <a:lstStyle/>
                    <a:p>
                      <a:pPr algn="ctr" fontAlgn="t"/>
                      <a:r>
                        <a:rPr lang="ru-RU" sz="1000" b="0" i="0" u="none" strike="noStrike">
                          <a:latin typeface="Times New Roman"/>
                        </a:rPr>
                        <a:t>220000,00</a:t>
                      </a:r>
                    </a:p>
                  </a:txBody>
                  <a:tcPr marL="7620" marR="7620" marT="7620" marB="0"/>
                </a:tc>
                <a:tc>
                  <a:txBody>
                    <a:bodyPr/>
                    <a:lstStyle/>
                    <a:p>
                      <a:pPr algn="ctr" fontAlgn="t"/>
                      <a:r>
                        <a:rPr lang="ru-RU" sz="1000" b="0" i="0" u="none" strike="noStrike">
                          <a:latin typeface="Times New Roman"/>
                        </a:rPr>
                        <a:t>220000,00</a:t>
                      </a:r>
                    </a:p>
                  </a:txBody>
                  <a:tcPr marL="7620" marR="7620" marT="7620" marB="0"/>
                </a:tc>
                <a:extLst>
                  <a:ext uri="{0D108BD9-81ED-4DB2-BD59-A6C34878D82A}">
                    <a16:rowId xmlns:a16="http://schemas.microsoft.com/office/drawing/2014/main" xmlns="" val="3315250289"/>
                  </a:ext>
                </a:extLst>
              </a:tr>
              <a:tr h="251670">
                <a:tc>
                  <a:txBody>
                    <a:bodyPr/>
                    <a:lstStyle/>
                    <a:p>
                      <a:pPr algn="ctr" fontAlgn="t"/>
                      <a:r>
                        <a:rPr lang="ru-RU" sz="1000" u="none" strike="noStrike" dirty="0">
                          <a:effectLst/>
                          <a:latin typeface="Times New Roman" pitchFamily="18" charset="0"/>
                          <a:cs typeface="Times New Roman" pitchFamily="18" charset="0"/>
                        </a:rPr>
                        <a:t>0707</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Молодежная политика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2006131,77</a:t>
                      </a:r>
                    </a:p>
                  </a:txBody>
                  <a:tcPr marL="7620" marR="7620" marT="7620" marB="0"/>
                </a:tc>
                <a:tc>
                  <a:txBody>
                    <a:bodyPr/>
                    <a:lstStyle/>
                    <a:p>
                      <a:pPr algn="ctr" fontAlgn="t"/>
                      <a:r>
                        <a:rPr lang="ru-RU" sz="1000" b="0" i="0" u="none" strike="noStrike">
                          <a:latin typeface="Times New Roman"/>
                        </a:rPr>
                        <a:t>160000,00</a:t>
                      </a:r>
                    </a:p>
                  </a:txBody>
                  <a:tcPr marL="7620" marR="7620" marT="7620" marB="0"/>
                </a:tc>
                <a:tc>
                  <a:txBody>
                    <a:bodyPr/>
                    <a:lstStyle/>
                    <a:p>
                      <a:pPr algn="ctr" fontAlgn="t"/>
                      <a:r>
                        <a:rPr lang="ru-RU" sz="1000" b="0" i="0" u="none" strike="noStrike">
                          <a:latin typeface="Times New Roman"/>
                        </a:rPr>
                        <a:t>100000,00</a:t>
                      </a:r>
                    </a:p>
                  </a:txBody>
                  <a:tcPr marL="7620" marR="7620" marT="7620" marB="0"/>
                </a:tc>
                <a:tc>
                  <a:txBody>
                    <a:bodyPr/>
                    <a:lstStyle/>
                    <a:p>
                      <a:pPr algn="ctr" fontAlgn="t"/>
                      <a:r>
                        <a:rPr lang="ru-RU" sz="1000" b="0" i="0" u="none" strike="noStrike">
                          <a:solidFill>
                            <a:srgbClr val="000000"/>
                          </a:solidFill>
                          <a:latin typeface="Times New Roman"/>
                        </a:rPr>
                        <a:t>4,98</a:t>
                      </a:r>
                    </a:p>
                  </a:txBody>
                  <a:tcPr marL="7620" marR="7620" marT="7620" marB="0"/>
                </a:tc>
                <a:tc>
                  <a:txBody>
                    <a:bodyPr/>
                    <a:lstStyle/>
                    <a:p>
                      <a:pPr algn="ctr" fontAlgn="t"/>
                      <a:r>
                        <a:rPr lang="ru-RU" sz="1000" b="0" i="0" u="none" strike="noStrike">
                          <a:solidFill>
                            <a:srgbClr val="000000"/>
                          </a:solidFill>
                          <a:latin typeface="Times New Roman"/>
                        </a:rPr>
                        <a:t>62,50</a:t>
                      </a:r>
                    </a:p>
                  </a:txBody>
                  <a:tcPr marL="7620" marR="7620" marT="7620" marB="0"/>
                </a:tc>
                <a:tc>
                  <a:txBody>
                    <a:bodyPr/>
                    <a:lstStyle/>
                    <a:p>
                      <a:pPr algn="ctr" fontAlgn="t"/>
                      <a:r>
                        <a:rPr lang="ru-RU" sz="1000" b="0" i="0" u="none" strike="noStrike">
                          <a:latin typeface="Times New Roman"/>
                        </a:rPr>
                        <a:t>60000,00</a:t>
                      </a:r>
                    </a:p>
                  </a:txBody>
                  <a:tcPr marL="7620" marR="7620" marT="7620" marB="0"/>
                </a:tc>
                <a:tc>
                  <a:txBody>
                    <a:bodyPr/>
                    <a:lstStyle/>
                    <a:p>
                      <a:pPr algn="ctr" fontAlgn="t"/>
                      <a:r>
                        <a:rPr lang="ru-RU" sz="1000" b="0" i="0" u="none" strike="noStrike">
                          <a:latin typeface="Times New Roman"/>
                        </a:rPr>
                        <a:t>60000,00</a:t>
                      </a:r>
                    </a:p>
                  </a:txBody>
                  <a:tcPr marL="7620" marR="7620" marT="7620" marB="0"/>
                </a:tc>
                <a:extLst>
                  <a:ext uri="{0D108BD9-81ED-4DB2-BD59-A6C34878D82A}">
                    <a16:rowId xmlns:a16="http://schemas.microsoft.com/office/drawing/2014/main" xmlns="" val="58788128"/>
                  </a:ext>
                </a:extLst>
              </a:tr>
              <a:tr h="251670">
                <a:tc>
                  <a:txBody>
                    <a:bodyPr/>
                    <a:lstStyle/>
                    <a:p>
                      <a:pPr algn="ctr" fontAlgn="t"/>
                      <a:r>
                        <a:rPr lang="ru-RU" sz="1000" u="none" strike="noStrike" dirty="0">
                          <a:effectLst/>
                          <a:latin typeface="Times New Roman" pitchFamily="18" charset="0"/>
                          <a:cs typeface="Times New Roman" pitchFamily="18" charset="0"/>
                        </a:rPr>
                        <a:t>0709</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Другие вопросы в области образования</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27098681,80</a:t>
                      </a:r>
                    </a:p>
                  </a:txBody>
                  <a:tcPr marL="7620" marR="7620" marT="7620" marB="0"/>
                </a:tc>
                <a:tc>
                  <a:txBody>
                    <a:bodyPr/>
                    <a:lstStyle/>
                    <a:p>
                      <a:pPr algn="ctr" fontAlgn="t"/>
                      <a:r>
                        <a:rPr lang="ru-RU" sz="1000" b="0" i="0" u="none" strike="noStrike">
                          <a:latin typeface="Times New Roman"/>
                        </a:rPr>
                        <a:t>31393181,72</a:t>
                      </a:r>
                    </a:p>
                  </a:txBody>
                  <a:tcPr marL="7620" marR="7620" marT="7620" marB="0"/>
                </a:tc>
                <a:tc>
                  <a:txBody>
                    <a:bodyPr/>
                    <a:lstStyle/>
                    <a:p>
                      <a:pPr algn="ctr" fontAlgn="t"/>
                      <a:r>
                        <a:rPr lang="ru-RU" sz="1000" b="0" i="0" u="none" strike="noStrike">
                          <a:latin typeface="Times New Roman"/>
                        </a:rPr>
                        <a:t>36366234,20</a:t>
                      </a:r>
                    </a:p>
                  </a:txBody>
                  <a:tcPr marL="7620" marR="7620" marT="7620" marB="0"/>
                </a:tc>
                <a:tc>
                  <a:txBody>
                    <a:bodyPr/>
                    <a:lstStyle/>
                    <a:p>
                      <a:pPr algn="ctr" fontAlgn="t"/>
                      <a:r>
                        <a:rPr lang="ru-RU" sz="1000" b="0" i="0" u="none" strike="noStrike">
                          <a:solidFill>
                            <a:srgbClr val="000000"/>
                          </a:solidFill>
                          <a:latin typeface="Times New Roman"/>
                        </a:rPr>
                        <a:t>134,20</a:t>
                      </a:r>
                    </a:p>
                  </a:txBody>
                  <a:tcPr marL="7620" marR="7620" marT="7620" marB="0"/>
                </a:tc>
                <a:tc>
                  <a:txBody>
                    <a:bodyPr/>
                    <a:lstStyle/>
                    <a:p>
                      <a:pPr algn="ctr" fontAlgn="t"/>
                      <a:r>
                        <a:rPr lang="ru-RU" sz="1000" b="0" i="0" u="none" strike="noStrike">
                          <a:solidFill>
                            <a:srgbClr val="000000"/>
                          </a:solidFill>
                          <a:latin typeface="Times New Roman"/>
                        </a:rPr>
                        <a:t>115,84</a:t>
                      </a:r>
                    </a:p>
                  </a:txBody>
                  <a:tcPr marL="7620" marR="7620" marT="7620" marB="0"/>
                </a:tc>
                <a:tc>
                  <a:txBody>
                    <a:bodyPr/>
                    <a:lstStyle/>
                    <a:p>
                      <a:pPr algn="ctr" fontAlgn="t"/>
                      <a:r>
                        <a:rPr lang="ru-RU" sz="1000" b="0" i="0" u="none" strike="noStrike">
                          <a:latin typeface="Times New Roman"/>
                        </a:rPr>
                        <a:t>40343764,00</a:t>
                      </a:r>
                    </a:p>
                  </a:txBody>
                  <a:tcPr marL="7620" marR="7620" marT="7620" marB="0"/>
                </a:tc>
                <a:tc>
                  <a:txBody>
                    <a:bodyPr/>
                    <a:lstStyle/>
                    <a:p>
                      <a:pPr algn="ctr" fontAlgn="t"/>
                      <a:r>
                        <a:rPr lang="ru-RU" sz="1000" b="0" i="0" u="none" strike="noStrike" dirty="0">
                          <a:latin typeface="Times New Roman"/>
                        </a:rPr>
                        <a:t>40343764,00</a:t>
                      </a:r>
                    </a:p>
                  </a:txBody>
                  <a:tcPr marL="7620" marR="7620" marT="7620" marB="0"/>
                </a:tc>
                <a:extLst>
                  <a:ext uri="{0D108BD9-81ED-4DB2-BD59-A6C34878D82A}">
                    <a16:rowId xmlns:a16="http://schemas.microsoft.com/office/drawing/2014/main" xmlns="" val="3503308885"/>
                  </a:ext>
                </a:extLst>
              </a:tr>
              <a:tr h="199152">
                <a:tc>
                  <a:txBody>
                    <a:bodyPr/>
                    <a:lstStyle/>
                    <a:p>
                      <a:pPr algn="ctr" fontAlgn="t"/>
                      <a:r>
                        <a:rPr lang="ru-RU" sz="1000" b="1" u="none" strike="noStrike" dirty="0">
                          <a:effectLst/>
                          <a:latin typeface="Times New Roman" pitchFamily="18" charset="0"/>
                          <a:cs typeface="Times New Roman" pitchFamily="18" charset="0"/>
                        </a:rPr>
                        <a:t>0800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itchFamily="18" charset="0"/>
                          <a:cs typeface="Times New Roman" pitchFamily="18" charset="0"/>
                        </a:rPr>
                        <a:t>Культура, кинематография</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88034720,06</a:t>
                      </a:r>
                    </a:p>
                  </a:txBody>
                  <a:tcPr marL="7620" marR="7620" marT="7620" marB="0"/>
                </a:tc>
                <a:tc>
                  <a:txBody>
                    <a:bodyPr/>
                    <a:lstStyle/>
                    <a:p>
                      <a:pPr algn="ctr" fontAlgn="t"/>
                      <a:r>
                        <a:rPr lang="ru-RU" sz="1000" b="1" i="0" u="none" strike="noStrike">
                          <a:solidFill>
                            <a:srgbClr val="000000"/>
                          </a:solidFill>
                          <a:latin typeface="Times New Roman"/>
                        </a:rPr>
                        <a:t>80066937,98</a:t>
                      </a:r>
                    </a:p>
                  </a:txBody>
                  <a:tcPr marL="7620" marR="7620" marT="7620" marB="0"/>
                </a:tc>
                <a:tc>
                  <a:txBody>
                    <a:bodyPr/>
                    <a:lstStyle/>
                    <a:p>
                      <a:pPr algn="ctr" fontAlgn="t"/>
                      <a:r>
                        <a:rPr lang="ru-RU" sz="1000" b="1" i="0" u="none" strike="noStrike" dirty="0" smtClean="0">
                          <a:solidFill>
                            <a:srgbClr val="000000"/>
                          </a:solidFill>
                          <a:latin typeface="Times New Roman"/>
                        </a:rPr>
                        <a:t>72208605</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82</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90,2</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63932878,78</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58353162,19</a:t>
                      </a:r>
                      <a:endParaRPr lang="ru-RU" sz="1000" b="1"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1770470624"/>
                  </a:ext>
                </a:extLst>
              </a:tr>
              <a:tr h="183353">
                <a:tc>
                  <a:txBody>
                    <a:bodyPr/>
                    <a:lstStyle/>
                    <a:p>
                      <a:pPr algn="ctr" fontAlgn="t"/>
                      <a:r>
                        <a:rPr lang="ru-RU" sz="1000" u="none" strike="noStrike" dirty="0">
                          <a:effectLst/>
                          <a:latin typeface="Times New Roman" pitchFamily="18" charset="0"/>
                          <a:cs typeface="Times New Roman" pitchFamily="18" charset="0"/>
                        </a:rPr>
                        <a:t>0801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Культура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88034720,06</a:t>
                      </a:r>
                    </a:p>
                  </a:txBody>
                  <a:tcPr marL="7620" marR="7620" marT="7620" marB="0"/>
                </a:tc>
                <a:tc>
                  <a:txBody>
                    <a:bodyPr/>
                    <a:lstStyle/>
                    <a:p>
                      <a:pPr algn="ctr" fontAlgn="t"/>
                      <a:r>
                        <a:rPr lang="ru-RU" sz="1000" b="0" i="0" u="none" strike="noStrike">
                          <a:latin typeface="Times New Roman"/>
                        </a:rPr>
                        <a:t>80066937,98</a:t>
                      </a:r>
                    </a:p>
                  </a:txBody>
                  <a:tcPr marL="7620" marR="7620" marT="7620" marB="0"/>
                </a:tc>
                <a:tc>
                  <a:txBody>
                    <a:bodyPr/>
                    <a:lstStyle/>
                    <a:p>
                      <a:pPr algn="ctr" fontAlgn="t"/>
                      <a:r>
                        <a:rPr lang="ru-RU" sz="1000" b="0" i="0" u="none" strike="noStrike" dirty="0" smtClean="0">
                          <a:solidFill>
                            <a:srgbClr val="000000"/>
                          </a:solidFill>
                          <a:latin typeface="Times New Roman"/>
                        </a:rPr>
                        <a:t>72208605</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82</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90,2</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63932878,78</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58353162,19</a:t>
                      </a:r>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3024994311"/>
                  </a:ext>
                </a:extLst>
              </a:tr>
              <a:tr h="0">
                <a:tc>
                  <a:txBody>
                    <a:bodyPr/>
                    <a:lstStyle/>
                    <a:p>
                      <a:pPr algn="ctr" fontAlgn="t"/>
                      <a:r>
                        <a:rPr lang="ru-RU" sz="1000" b="1" u="none" strike="noStrike" dirty="0">
                          <a:effectLst/>
                          <a:latin typeface="Times New Roman" pitchFamily="18" charset="0"/>
                          <a:cs typeface="Times New Roman" pitchFamily="18" charset="0"/>
                        </a:rPr>
                        <a:t>1000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itchFamily="18" charset="0"/>
                          <a:cs typeface="Times New Roman" pitchFamily="18" charset="0"/>
                        </a:rPr>
                        <a:t>Социальная политика</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30089583,06</a:t>
                      </a:r>
                    </a:p>
                  </a:txBody>
                  <a:tcPr marL="7620" marR="7620" marT="7620" marB="0"/>
                </a:tc>
                <a:tc>
                  <a:txBody>
                    <a:bodyPr/>
                    <a:lstStyle/>
                    <a:p>
                      <a:pPr algn="ctr" fontAlgn="t"/>
                      <a:r>
                        <a:rPr lang="ru-RU" sz="1000" b="1" i="0" u="none" strike="noStrike">
                          <a:solidFill>
                            <a:srgbClr val="000000"/>
                          </a:solidFill>
                          <a:latin typeface="Times New Roman"/>
                        </a:rPr>
                        <a:t>39883839,81</a:t>
                      </a:r>
                    </a:p>
                  </a:txBody>
                  <a:tcPr marL="7620" marR="7620" marT="7620" marB="0"/>
                </a:tc>
                <a:tc>
                  <a:txBody>
                    <a:bodyPr/>
                    <a:lstStyle/>
                    <a:p>
                      <a:pPr algn="ctr" fontAlgn="t"/>
                      <a:r>
                        <a:rPr lang="ru-RU" sz="1000" b="1" i="0" u="none" strike="noStrike" dirty="0" smtClean="0">
                          <a:solidFill>
                            <a:srgbClr val="000000"/>
                          </a:solidFill>
                          <a:latin typeface="Times New Roman"/>
                        </a:rPr>
                        <a:t>54045001,23</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179,6</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135,5</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40732931,67</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44644044,91</a:t>
                      </a:r>
                      <a:endParaRPr lang="ru-RU" sz="1000" b="1"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2481720257"/>
                  </a:ext>
                </a:extLst>
              </a:tr>
              <a:tr h="190221">
                <a:tc>
                  <a:txBody>
                    <a:bodyPr/>
                    <a:lstStyle/>
                    <a:p>
                      <a:pPr algn="ctr" fontAlgn="t"/>
                      <a:r>
                        <a:rPr lang="ru-RU" sz="1000" u="none" strike="noStrike" dirty="0">
                          <a:effectLst/>
                          <a:latin typeface="Times New Roman" pitchFamily="18" charset="0"/>
                          <a:cs typeface="Times New Roman" pitchFamily="18" charset="0"/>
                        </a:rPr>
                        <a:t>1001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Пенсионное обеспечение</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846729,42</a:t>
                      </a:r>
                    </a:p>
                  </a:txBody>
                  <a:tcPr marL="7620" marR="7620" marT="7620" marB="0"/>
                </a:tc>
                <a:tc>
                  <a:txBody>
                    <a:bodyPr/>
                    <a:lstStyle/>
                    <a:p>
                      <a:pPr algn="ctr" fontAlgn="t"/>
                      <a:r>
                        <a:rPr lang="ru-RU" sz="1000" b="0" i="0" u="none" strike="noStrike">
                          <a:latin typeface="Times New Roman"/>
                        </a:rPr>
                        <a:t>850000,00</a:t>
                      </a:r>
                    </a:p>
                  </a:txBody>
                  <a:tcPr marL="7620" marR="7620" marT="7620" marB="0"/>
                </a:tc>
                <a:tc>
                  <a:txBody>
                    <a:bodyPr/>
                    <a:lstStyle/>
                    <a:p>
                      <a:pPr algn="ctr" fontAlgn="t"/>
                      <a:r>
                        <a:rPr lang="ru-RU" sz="1000" b="0" i="0" u="none" strike="noStrike">
                          <a:latin typeface="Times New Roman"/>
                        </a:rPr>
                        <a:t>990000,00</a:t>
                      </a:r>
                    </a:p>
                  </a:txBody>
                  <a:tcPr marL="7620" marR="7620" marT="7620" marB="0"/>
                </a:tc>
                <a:tc>
                  <a:txBody>
                    <a:bodyPr/>
                    <a:lstStyle/>
                    <a:p>
                      <a:pPr algn="ctr" fontAlgn="t"/>
                      <a:r>
                        <a:rPr lang="ru-RU" sz="1000" b="0" i="0" u="none" strike="noStrike">
                          <a:solidFill>
                            <a:srgbClr val="000000"/>
                          </a:solidFill>
                          <a:latin typeface="Times New Roman"/>
                        </a:rPr>
                        <a:t>116,92</a:t>
                      </a:r>
                    </a:p>
                  </a:txBody>
                  <a:tcPr marL="7620" marR="7620" marT="7620" marB="0"/>
                </a:tc>
                <a:tc>
                  <a:txBody>
                    <a:bodyPr/>
                    <a:lstStyle/>
                    <a:p>
                      <a:pPr algn="ctr" fontAlgn="t"/>
                      <a:r>
                        <a:rPr lang="ru-RU" sz="1000" b="0" i="0" u="none" strike="noStrike">
                          <a:solidFill>
                            <a:srgbClr val="000000"/>
                          </a:solidFill>
                          <a:latin typeface="Times New Roman"/>
                        </a:rPr>
                        <a:t>116,47</a:t>
                      </a:r>
                    </a:p>
                  </a:txBody>
                  <a:tcPr marL="7620" marR="7620" marT="7620" marB="0"/>
                </a:tc>
                <a:tc>
                  <a:txBody>
                    <a:bodyPr/>
                    <a:lstStyle/>
                    <a:p>
                      <a:pPr algn="ctr" fontAlgn="t"/>
                      <a:r>
                        <a:rPr lang="ru-RU" sz="1000" b="0" i="0" u="none" strike="noStrike">
                          <a:latin typeface="Times New Roman"/>
                        </a:rPr>
                        <a:t>850000,00</a:t>
                      </a:r>
                    </a:p>
                  </a:txBody>
                  <a:tcPr marL="7620" marR="7620" marT="7620" marB="0"/>
                </a:tc>
                <a:tc>
                  <a:txBody>
                    <a:bodyPr/>
                    <a:lstStyle/>
                    <a:p>
                      <a:pPr algn="ctr" fontAlgn="t"/>
                      <a:r>
                        <a:rPr lang="ru-RU" sz="1000" b="0" i="0" u="none" strike="noStrike">
                          <a:latin typeface="Times New Roman"/>
                        </a:rPr>
                        <a:t>850000,00</a:t>
                      </a:r>
                    </a:p>
                  </a:txBody>
                  <a:tcPr marL="7620" marR="7620" marT="7620" marB="0"/>
                </a:tc>
                <a:extLst>
                  <a:ext uri="{0D108BD9-81ED-4DB2-BD59-A6C34878D82A}">
                    <a16:rowId xmlns:a16="http://schemas.microsoft.com/office/drawing/2014/main" xmlns="" val="1432768865"/>
                  </a:ext>
                </a:extLst>
              </a:tr>
              <a:tr h="204902">
                <a:tc>
                  <a:txBody>
                    <a:bodyPr/>
                    <a:lstStyle/>
                    <a:p>
                      <a:pPr algn="ctr" fontAlgn="t"/>
                      <a:r>
                        <a:rPr lang="ru-RU" sz="1000" u="none" strike="noStrike" dirty="0">
                          <a:effectLst/>
                          <a:latin typeface="Times New Roman" pitchFamily="18" charset="0"/>
                          <a:cs typeface="Times New Roman" pitchFamily="18" charset="0"/>
                        </a:rPr>
                        <a:t>1003</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Социальное обеспечение</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1391732,14</a:t>
                      </a:r>
                    </a:p>
                  </a:txBody>
                  <a:tcPr marL="7620" marR="7620" marT="7620" marB="0"/>
                </a:tc>
                <a:tc>
                  <a:txBody>
                    <a:bodyPr/>
                    <a:lstStyle/>
                    <a:p>
                      <a:pPr algn="ctr" fontAlgn="t"/>
                      <a:r>
                        <a:rPr lang="ru-RU" sz="1000" b="0" i="0" u="none" strike="noStrike">
                          <a:latin typeface="Times New Roman"/>
                        </a:rPr>
                        <a:t>2570000,00</a:t>
                      </a:r>
                    </a:p>
                  </a:txBody>
                  <a:tcPr marL="7620" marR="7620" marT="7620" marB="0"/>
                </a:tc>
                <a:tc>
                  <a:txBody>
                    <a:bodyPr/>
                    <a:lstStyle/>
                    <a:p>
                      <a:pPr algn="ctr" fontAlgn="t"/>
                      <a:r>
                        <a:rPr lang="ru-RU" sz="1000" b="0" i="0" u="none" strike="noStrike">
                          <a:latin typeface="Times New Roman"/>
                        </a:rPr>
                        <a:t>3240000,00</a:t>
                      </a:r>
                    </a:p>
                  </a:txBody>
                  <a:tcPr marL="7620" marR="7620" marT="7620" marB="0"/>
                </a:tc>
                <a:tc>
                  <a:txBody>
                    <a:bodyPr/>
                    <a:lstStyle/>
                    <a:p>
                      <a:pPr algn="ctr" fontAlgn="t"/>
                      <a:r>
                        <a:rPr lang="ru-RU" sz="1000" b="0" i="0" u="none" strike="noStrike">
                          <a:solidFill>
                            <a:srgbClr val="000000"/>
                          </a:solidFill>
                          <a:latin typeface="Times New Roman"/>
                        </a:rPr>
                        <a:t>232,80</a:t>
                      </a:r>
                    </a:p>
                  </a:txBody>
                  <a:tcPr marL="7620" marR="7620" marT="7620" marB="0"/>
                </a:tc>
                <a:tc>
                  <a:txBody>
                    <a:bodyPr/>
                    <a:lstStyle/>
                    <a:p>
                      <a:pPr algn="ctr" fontAlgn="t"/>
                      <a:r>
                        <a:rPr lang="ru-RU" sz="1000" b="0" i="0" u="none" strike="noStrike">
                          <a:solidFill>
                            <a:srgbClr val="000000"/>
                          </a:solidFill>
                          <a:latin typeface="Times New Roman"/>
                        </a:rPr>
                        <a:t>126,07</a:t>
                      </a:r>
                    </a:p>
                  </a:txBody>
                  <a:tcPr marL="7620" marR="7620" marT="7620" marB="0"/>
                </a:tc>
                <a:tc>
                  <a:txBody>
                    <a:bodyPr/>
                    <a:lstStyle/>
                    <a:p>
                      <a:pPr algn="ctr" fontAlgn="t"/>
                      <a:r>
                        <a:rPr lang="ru-RU" sz="1000" b="0" i="0" u="none" strike="noStrike">
                          <a:latin typeface="Times New Roman"/>
                        </a:rPr>
                        <a:t>1850000,00</a:t>
                      </a:r>
                    </a:p>
                  </a:txBody>
                  <a:tcPr marL="7620" marR="7620" marT="7620" marB="0"/>
                </a:tc>
                <a:tc>
                  <a:txBody>
                    <a:bodyPr/>
                    <a:lstStyle/>
                    <a:p>
                      <a:pPr algn="ctr" fontAlgn="t"/>
                      <a:r>
                        <a:rPr lang="ru-RU" sz="1000" b="0" i="0" u="none" strike="noStrike">
                          <a:latin typeface="Times New Roman"/>
                        </a:rPr>
                        <a:t> </a:t>
                      </a:r>
                    </a:p>
                  </a:txBody>
                  <a:tcPr marL="7620" marR="7620" marT="7620" marB="0"/>
                </a:tc>
                <a:extLst>
                  <a:ext uri="{0D108BD9-81ED-4DB2-BD59-A6C34878D82A}">
                    <a16:rowId xmlns:a16="http://schemas.microsoft.com/office/drawing/2014/main" xmlns="" val="2201665933"/>
                  </a:ext>
                </a:extLst>
              </a:tr>
              <a:tr h="187268">
                <a:tc>
                  <a:txBody>
                    <a:bodyPr/>
                    <a:lstStyle/>
                    <a:p>
                      <a:pPr algn="ctr" fontAlgn="t"/>
                      <a:r>
                        <a:rPr lang="ru-RU" sz="1000" u="none" strike="noStrike" dirty="0">
                          <a:effectLst/>
                          <a:latin typeface="Times New Roman" pitchFamily="18" charset="0"/>
                          <a:cs typeface="Times New Roman" pitchFamily="18" charset="0"/>
                        </a:rPr>
                        <a:t>1004</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Охрана семьи и детства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27851121,50</a:t>
                      </a:r>
                    </a:p>
                  </a:txBody>
                  <a:tcPr marL="7620" marR="7620" marT="7620" marB="0"/>
                </a:tc>
                <a:tc>
                  <a:txBody>
                    <a:bodyPr/>
                    <a:lstStyle/>
                    <a:p>
                      <a:pPr algn="ctr" fontAlgn="t"/>
                      <a:r>
                        <a:rPr lang="ru-RU" sz="1000" b="0" i="0" u="none" strike="noStrike">
                          <a:latin typeface="Times New Roman"/>
                        </a:rPr>
                        <a:t>36463839,81</a:t>
                      </a:r>
                    </a:p>
                  </a:txBody>
                  <a:tcPr marL="7620" marR="7620" marT="7620" marB="0"/>
                </a:tc>
                <a:tc>
                  <a:txBody>
                    <a:bodyPr/>
                    <a:lstStyle/>
                    <a:p>
                      <a:pPr algn="ctr" fontAlgn="t"/>
                      <a:r>
                        <a:rPr lang="ru-RU" sz="1000" b="0" i="0" u="none" strike="noStrike" dirty="0" smtClean="0">
                          <a:latin typeface="Times New Roman"/>
                        </a:rPr>
                        <a:t>49815001,23</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178,9</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136,6</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latin typeface="Times New Roman"/>
                        </a:rPr>
                        <a:t>38032931,67</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latin typeface="Times New Roman"/>
                        </a:rPr>
                        <a:t>43794044,91</a:t>
                      </a:r>
                      <a:endParaRPr lang="ru-RU" sz="1000" b="0" i="0" u="none" strike="noStrike" dirty="0">
                        <a:latin typeface="Times New Roman"/>
                      </a:endParaRPr>
                    </a:p>
                  </a:txBody>
                  <a:tcPr marL="7620" marR="7620" marT="7620" marB="0"/>
                </a:tc>
                <a:extLst>
                  <a:ext uri="{0D108BD9-81ED-4DB2-BD59-A6C34878D82A}">
                    <a16:rowId xmlns:a16="http://schemas.microsoft.com/office/drawing/2014/main" xmlns="" val="3592703363"/>
                  </a:ext>
                </a:extLst>
              </a:tr>
              <a:tr h="196636">
                <a:tc>
                  <a:txBody>
                    <a:bodyPr/>
                    <a:lstStyle/>
                    <a:p>
                      <a:pPr algn="ctr" fontAlgn="t"/>
                      <a:r>
                        <a:rPr lang="ru-RU" sz="1000" b="1" u="none" strike="noStrike" dirty="0">
                          <a:effectLst/>
                          <a:latin typeface="Times New Roman" pitchFamily="18" charset="0"/>
                          <a:cs typeface="Times New Roman" pitchFamily="18" charset="0"/>
                        </a:rPr>
                        <a:t>1100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itchFamily="18" charset="0"/>
                          <a:cs typeface="Times New Roman" pitchFamily="18" charset="0"/>
                        </a:rPr>
                        <a:t>Физическая культура и спорт</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10505291,34</a:t>
                      </a:r>
                    </a:p>
                  </a:txBody>
                  <a:tcPr marL="7620" marR="7620" marT="7620" marB="0"/>
                </a:tc>
                <a:tc>
                  <a:txBody>
                    <a:bodyPr/>
                    <a:lstStyle/>
                    <a:p>
                      <a:pPr algn="ctr" fontAlgn="t"/>
                      <a:r>
                        <a:rPr lang="ru-RU" sz="1000" b="1" i="0" u="none" strike="noStrike">
                          <a:solidFill>
                            <a:srgbClr val="000000"/>
                          </a:solidFill>
                          <a:latin typeface="Times New Roman"/>
                        </a:rPr>
                        <a:t>5391358,74</a:t>
                      </a:r>
                    </a:p>
                  </a:txBody>
                  <a:tcPr marL="7620" marR="7620" marT="7620" marB="0"/>
                </a:tc>
                <a:tc>
                  <a:txBody>
                    <a:bodyPr/>
                    <a:lstStyle/>
                    <a:p>
                      <a:pPr algn="ctr" fontAlgn="t"/>
                      <a:r>
                        <a:rPr lang="ru-RU" sz="1000" b="1" i="0" u="none" strike="noStrike" dirty="0" smtClean="0">
                          <a:solidFill>
                            <a:srgbClr val="000000"/>
                          </a:solidFill>
                          <a:latin typeface="Times New Roman"/>
                        </a:rPr>
                        <a:t>1309494,99</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12,5</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24,3</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a:solidFill>
                            <a:srgbClr val="000000"/>
                          </a:solidFill>
                          <a:latin typeface="Times New Roman"/>
                        </a:rPr>
                        <a:t>1043000,00</a:t>
                      </a:r>
                    </a:p>
                  </a:txBody>
                  <a:tcPr marL="7620" marR="7620" marT="7620" marB="0"/>
                </a:tc>
                <a:tc>
                  <a:txBody>
                    <a:bodyPr/>
                    <a:lstStyle/>
                    <a:p>
                      <a:pPr algn="ctr" fontAlgn="t"/>
                      <a:r>
                        <a:rPr lang="ru-RU" sz="1000" b="1" i="0" u="none" strike="noStrike">
                          <a:solidFill>
                            <a:srgbClr val="000000"/>
                          </a:solidFill>
                          <a:latin typeface="Times New Roman"/>
                        </a:rPr>
                        <a:t>1043000,00</a:t>
                      </a:r>
                    </a:p>
                  </a:txBody>
                  <a:tcPr marL="7620" marR="7620" marT="7620" marB="0"/>
                </a:tc>
                <a:extLst>
                  <a:ext uri="{0D108BD9-81ED-4DB2-BD59-A6C34878D82A}">
                    <a16:rowId xmlns:a16="http://schemas.microsoft.com/office/drawing/2014/main" xmlns="" val="652915254"/>
                  </a:ext>
                </a:extLst>
              </a:tr>
              <a:tr h="251670">
                <a:tc>
                  <a:txBody>
                    <a:bodyPr/>
                    <a:lstStyle/>
                    <a:p>
                      <a:pPr algn="ctr" fontAlgn="t"/>
                      <a:r>
                        <a:rPr lang="ru-RU" sz="1000" u="none" strike="noStrike" dirty="0">
                          <a:effectLst/>
                          <a:latin typeface="Times New Roman" pitchFamily="18" charset="0"/>
                          <a:cs typeface="Times New Roman" pitchFamily="18" charset="0"/>
                        </a:rPr>
                        <a:t>1101</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Физическая культура</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1120826,41</a:t>
                      </a:r>
                    </a:p>
                  </a:txBody>
                  <a:tcPr marL="7620" marR="7620" marT="7620" marB="0"/>
                </a:tc>
                <a:tc>
                  <a:txBody>
                    <a:bodyPr/>
                    <a:lstStyle/>
                    <a:p>
                      <a:pPr algn="ctr" fontAlgn="t"/>
                      <a:r>
                        <a:rPr lang="ru-RU" sz="1000" b="0" i="0" u="none" strike="noStrike">
                          <a:latin typeface="Times New Roman"/>
                        </a:rPr>
                        <a:t>4055260,00</a:t>
                      </a:r>
                    </a:p>
                  </a:txBody>
                  <a:tcPr marL="7620" marR="7620" marT="7620" marB="0"/>
                </a:tc>
                <a:tc>
                  <a:txBody>
                    <a:bodyPr/>
                    <a:lstStyle/>
                    <a:p>
                      <a:pPr algn="ctr" fontAlgn="t"/>
                      <a:r>
                        <a:rPr lang="ru-RU" sz="1000" b="0" i="0" u="none" strike="noStrike" dirty="0" smtClean="0">
                          <a:latin typeface="Times New Roman"/>
                        </a:rPr>
                        <a:t>1040000,00</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92,8</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25,6</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a:latin typeface="Times New Roman"/>
                        </a:rPr>
                        <a:t>1043000,00</a:t>
                      </a:r>
                    </a:p>
                  </a:txBody>
                  <a:tcPr marL="7620" marR="7620" marT="7620" marB="0"/>
                </a:tc>
                <a:tc>
                  <a:txBody>
                    <a:bodyPr/>
                    <a:lstStyle/>
                    <a:p>
                      <a:pPr algn="ctr" fontAlgn="t"/>
                      <a:r>
                        <a:rPr lang="ru-RU" sz="1000" b="0" i="0" u="none" strike="noStrike">
                          <a:latin typeface="Times New Roman"/>
                        </a:rPr>
                        <a:t>1043000,00</a:t>
                      </a:r>
                    </a:p>
                  </a:txBody>
                  <a:tcPr marL="7620" marR="7620" marT="7620" marB="0"/>
                </a:tc>
                <a:extLst>
                  <a:ext uri="{0D108BD9-81ED-4DB2-BD59-A6C34878D82A}">
                    <a16:rowId xmlns:a16="http://schemas.microsoft.com/office/drawing/2014/main" xmlns="" val="835784189"/>
                  </a:ext>
                </a:extLst>
              </a:tr>
              <a:tr h="0">
                <a:tc>
                  <a:txBody>
                    <a:bodyPr/>
                    <a:lstStyle/>
                    <a:p>
                      <a:pPr algn="ctr" fontAlgn="t"/>
                      <a:r>
                        <a:rPr lang="ru-RU" sz="1000" u="none" strike="noStrike" dirty="0">
                          <a:effectLst/>
                          <a:latin typeface="Times New Roman" pitchFamily="18" charset="0"/>
                          <a:cs typeface="Times New Roman" pitchFamily="18" charset="0"/>
                        </a:rPr>
                        <a:t>1102</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Массовый спорт</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9384464,93</a:t>
                      </a:r>
                    </a:p>
                  </a:txBody>
                  <a:tcPr marL="7620" marR="7620" marT="7620" marB="0"/>
                </a:tc>
                <a:tc>
                  <a:txBody>
                    <a:bodyPr/>
                    <a:lstStyle/>
                    <a:p>
                      <a:pPr algn="ctr" fontAlgn="t"/>
                      <a:r>
                        <a:rPr lang="ru-RU" sz="1000" b="0" i="0" u="none" strike="noStrike">
                          <a:latin typeface="Times New Roman"/>
                        </a:rPr>
                        <a:t>1336098,74</a:t>
                      </a:r>
                    </a:p>
                  </a:txBody>
                  <a:tcPr marL="7620" marR="7620" marT="7620" marB="0"/>
                </a:tc>
                <a:tc>
                  <a:txBody>
                    <a:bodyPr/>
                    <a:lstStyle/>
                    <a:p>
                      <a:pPr algn="ctr" fontAlgn="t"/>
                      <a:r>
                        <a:rPr lang="ru-RU" sz="1000" b="0" i="0" u="none" strike="noStrike" dirty="0" smtClean="0">
                          <a:latin typeface="Times New Roman"/>
                        </a:rPr>
                        <a:t>269494,99</a:t>
                      </a:r>
                      <a:endParaRPr lang="ru-RU" sz="1000" b="0" i="0" u="none" strike="noStrike" dirty="0">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2,9</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20,2</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a:latin typeface="Times New Roman"/>
                        </a:rPr>
                        <a:t> </a:t>
                      </a:r>
                    </a:p>
                  </a:txBody>
                  <a:tcPr marL="7620" marR="7620" marT="7620" marB="0"/>
                </a:tc>
                <a:tc>
                  <a:txBody>
                    <a:bodyPr/>
                    <a:lstStyle/>
                    <a:p>
                      <a:pPr algn="ctr" fontAlgn="t"/>
                      <a:r>
                        <a:rPr lang="ru-RU" sz="1000" b="0" i="0" u="none" strike="noStrike" dirty="0">
                          <a:latin typeface="Times New Roman"/>
                        </a:rPr>
                        <a:t> </a:t>
                      </a:r>
                    </a:p>
                  </a:txBody>
                  <a:tcPr marL="7620" marR="7620" marT="7620" marB="0"/>
                </a:tc>
                <a:extLst>
                  <a:ext uri="{0D108BD9-81ED-4DB2-BD59-A6C34878D82A}">
                    <a16:rowId xmlns:a16="http://schemas.microsoft.com/office/drawing/2014/main" xmlns="" val="1855860983"/>
                  </a:ext>
                </a:extLst>
              </a:tr>
              <a:tr h="251670">
                <a:tc>
                  <a:txBody>
                    <a:bodyPr/>
                    <a:lstStyle/>
                    <a:p>
                      <a:pPr algn="ctr" fontAlgn="t"/>
                      <a:r>
                        <a:rPr lang="ru-RU" sz="1000" b="1" u="none" strike="noStrike" dirty="0">
                          <a:effectLst/>
                          <a:latin typeface="Times New Roman" pitchFamily="18" charset="0"/>
                          <a:cs typeface="Times New Roman" pitchFamily="18" charset="0"/>
                        </a:rPr>
                        <a:t>1200</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itchFamily="18" charset="0"/>
                          <a:cs typeface="Times New Roman" pitchFamily="18" charset="0"/>
                        </a:rPr>
                        <a:t>Средства массовой информации</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2250000,00</a:t>
                      </a:r>
                    </a:p>
                  </a:txBody>
                  <a:tcPr marL="7620" marR="7620" marT="7620" marB="0"/>
                </a:tc>
                <a:tc>
                  <a:txBody>
                    <a:bodyPr/>
                    <a:lstStyle/>
                    <a:p>
                      <a:pPr algn="ctr" fontAlgn="t"/>
                      <a:r>
                        <a:rPr lang="ru-RU" sz="1000" b="1" i="0" u="none" strike="noStrike">
                          <a:solidFill>
                            <a:srgbClr val="000000"/>
                          </a:solidFill>
                          <a:latin typeface="Times New Roman"/>
                        </a:rPr>
                        <a:t>2500000,00</a:t>
                      </a:r>
                    </a:p>
                  </a:txBody>
                  <a:tcPr marL="7620" marR="7620" marT="7620" marB="0"/>
                </a:tc>
                <a:tc>
                  <a:txBody>
                    <a:bodyPr/>
                    <a:lstStyle/>
                    <a:p>
                      <a:pPr algn="ctr" fontAlgn="t"/>
                      <a:r>
                        <a:rPr lang="ru-RU" sz="1000" b="1" i="0" u="none" strike="noStrike">
                          <a:solidFill>
                            <a:srgbClr val="000000"/>
                          </a:solidFill>
                          <a:latin typeface="Times New Roman"/>
                        </a:rPr>
                        <a:t>2800000,00</a:t>
                      </a:r>
                    </a:p>
                  </a:txBody>
                  <a:tcPr marL="7620" marR="7620" marT="7620" marB="0"/>
                </a:tc>
                <a:tc>
                  <a:txBody>
                    <a:bodyPr/>
                    <a:lstStyle/>
                    <a:p>
                      <a:pPr algn="ctr" fontAlgn="t"/>
                      <a:r>
                        <a:rPr lang="ru-RU" sz="1000" b="1" i="0" u="none" strike="noStrike">
                          <a:solidFill>
                            <a:srgbClr val="000000"/>
                          </a:solidFill>
                          <a:latin typeface="Times New Roman"/>
                        </a:rPr>
                        <a:t>124,44</a:t>
                      </a:r>
                    </a:p>
                  </a:txBody>
                  <a:tcPr marL="7620" marR="7620" marT="7620" marB="0"/>
                </a:tc>
                <a:tc>
                  <a:txBody>
                    <a:bodyPr/>
                    <a:lstStyle/>
                    <a:p>
                      <a:pPr algn="ctr" fontAlgn="t"/>
                      <a:r>
                        <a:rPr lang="ru-RU" sz="1000" b="1" i="0" u="none" strike="noStrike">
                          <a:solidFill>
                            <a:srgbClr val="000000"/>
                          </a:solidFill>
                          <a:latin typeface="Times New Roman"/>
                        </a:rPr>
                        <a:t>112,00</a:t>
                      </a:r>
                    </a:p>
                  </a:txBody>
                  <a:tcPr marL="7620" marR="7620" marT="7620" marB="0"/>
                </a:tc>
                <a:tc>
                  <a:txBody>
                    <a:bodyPr/>
                    <a:lstStyle/>
                    <a:p>
                      <a:pPr algn="ctr" fontAlgn="t"/>
                      <a:r>
                        <a:rPr lang="ru-RU" sz="1000" b="1" i="0" u="none" strike="noStrike">
                          <a:solidFill>
                            <a:srgbClr val="000000"/>
                          </a:solidFill>
                          <a:latin typeface="Times New Roman"/>
                        </a:rPr>
                        <a:t>2800000,00</a:t>
                      </a:r>
                    </a:p>
                  </a:txBody>
                  <a:tcPr marL="7620" marR="7620" marT="7620" marB="0"/>
                </a:tc>
                <a:tc>
                  <a:txBody>
                    <a:bodyPr/>
                    <a:lstStyle/>
                    <a:p>
                      <a:pPr algn="ctr" fontAlgn="t"/>
                      <a:r>
                        <a:rPr lang="ru-RU" sz="1000" b="1" i="0" u="none" strike="noStrike">
                          <a:solidFill>
                            <a:srgbClr val="000000"/>
                          </a:solidFill>
                          <a:latin typeface="Times New Roman"/>
                        </a:rPr>
                        <a:t>2800000,00</a:t>
                      </a:r>
                    </a:p>
                  </a:txBody>
                  <a:tcPr marL="7620" marR="7620" marT="7620" marB="0"/>
                </a:tc>
                <a:extLst>
                  <a:ext uri="{0D108BD9-81ED-4DB2-BD59-A6C34878D82A}">
                    <a16:rowId xmlns:a16="http://schemas.microsoft.com/office/drawing/2014/main" xmlns="" val="2488485143"/>
                  </a:ext>
                </a:extLst>
              </a:tr>
              <a:tr h="251670">
                <a:tc>
                  <a:txBody>
                    <a:bodyPr/>
                    <a:lstStyle/>
                    <a:p>
                      <a:pPr algn="ctr" fontAlgn="t"/>
                      <a:r>
                        <a:rPr lang="ru-RU" sz="1000" u="none" strike="noStrike" dirty="0">
                          <a:effectLst/>
                          <a:latin typeface="Times New Roman" pitchFamily="18" charset="0"/>
                          <a:cs typeface="Times New Roman" pitchFamily="18" charset="0"/>
                        </a:rPr>
                        <a:t>1202</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u="none" strike="noStrike" dirty="0">
                          <a:effectLst/>
                          <a:latin typeface="Times New Roman" pitchFamily="18" charset="0"/>
                          <a:cs typeface="Times New Roman" pitchFamily="18" charset="0"/>
                        </a:rPr>
                        <a:t>Периодическая печать и издательство</a:t>
                      </a:r>
                      <a:endParaRPr lang="ru-RU" sz="1000" b="0"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2250000,00</a:t>
                      </a:r>
                    </a:p>
                  </a:txBody>
                  <a:tcPr marL="7620" marR="7620" marT="7620" marB="0"/>
                </a:tc>
                <a:tc>
                  <a:txBody>
                    <a:bodyPr/>
                    <a:lstStyle/>
                    <a:p>
                      <a:pPr algn="ctr" fontAlgn="t"/>
                      <a:r>
                        <a:rPr lang="ru-RU" sz="1000" b="0" i="0" u="none" strike="noStrike">
                          <a:latin typeface="Times New Roman"/>
                        </a:rPr>
                        <a:t>2500000,00</a:t>
                      </a:r>
                    </a:p>
                  </a:txBody>
                  <a:tcPr marL="7620" marR="7620" marT="7620" marB="0"/>
                </a:tc>
                <a:tc>
                  <a:txBody>
                    <a:bodyPr/>
                    <a:lstStyle/>
                    <a:p>
                      <a:pPr algn="ctr" fontAlgn="t"/>
                      <a:r>
                        <a:rPr lang="ru-RU" sz="1000" b="0" i="0" u="none" strike="noStrike">
                          <a:latin typeface="Times New Roman"/>
                        </a:rPr>
                        <a:t>2800000,00</a:t>
                      </a:r>
                    </a:p>
                  </a:txBody>
                  <a:tcPr marL="7620" marR="7620" marT="7620" marB="0"/>
                </a:tc>
                <a:tc>
                  <a:txBody>
                    <a:bodyPr/>
                    <a:lstStyle/>
                    <a:p>
                      <a:pPr algn="ctr" fontAlgn="t"/>
                      <a:r>
                        <a:rPr lang="ru-RU" sz="1000" b="0" i="0" u="none" strike="noStrike">
                          <a:solidFill>
                            <a:srgbClr val="000000"/>
                          </a:solidFill>
                          <a:latin typeface="Times New Roman"/>
                        </a:rPr>
                        <a:t>124,44</a:t>
                      </a:r>
                    </a:p>
                  </a:txBody>
                  <a:tcPr marL="7620" marR="7620" marT="7620" marB="0"/>
                </a:tc>
                <a:tc>
                  <a:txBody>
                    <a:bodyPr/>
                    <a:lstStyle/>
                    <a:p>
                      <a:pPr algn="ctr" fontAlgn="t"/>
                      <a:r>
                        <a:rPr lang="ru-RU" sz="1000" b="0" i="0" u="none" strike="noStrike">
                          <a:solidFill>
                            <a:srgbClr val="000000"/>
                          </a:solidFill>
                          <a:latin typeface="Times New Roman"/>
                        </a:rPr>
                        <a:t>112,00</a:t>
                      </a:r>
                    </a:p>
                  </a:txBody>
                  <a:tcPr marL="7620" marR="7620" marT="7620" marB="0"/>
                </a:tc>
                <a:tc>
                  <a:txBody>
                    <a:bodyPr/>
                    <a:lstStyle/>
                    <a:p>
                      <a:pPr algn="ctr" fontAlgn="t"/>
                      <a:r>
                        <a:rPr lang="ru-RU" sz="1000" b="0" i="0" u="none" strike="noStrike">
                          <a:latin typeface="Times New Roman"/>
                        </a:rPr>
                        <a:t>2800000,00</a:t>
                      </a:r>
                    </a:p>
                  </a:txBody>
                  <a:tcPr marL="7620" marR="7620" marT="7620" marB="0"/>
                </a:tc>
                <a:tc>
                  <a:txBody>
                    <a:bodyPr/>
                    <a:lstStyle/>
                    <a:p>
                      <a:pPr algn="ctr" fontAlgn="t"/>
                      <a:r>
                        <a:rPr lang="ru-RU" sz="1000" b="0" i="0" u="none" strike="noStrike">
                          <a:latin typeface="Times New Roman"/>
                        </a:rPr>
                        <a:t>2800000,00</a:t>
                      </a:r>
                    </a:p>
                  </a:txBody>
                  <a:tcPr marL="7620" marR="7620" marT="7620" marB="0"/>
                </a:tc>
                <a:extLst>
                  <a:ext uri="{0D108BD9-81ED-4DB2-BD59-A6C34878D82A}">
                    <a16:rowId xmlns:a16="http://schemas.microsoft.com/office/drawing/2014/main" xmlns="" val="109738683"/>
                  </a:ext>
                </a:extLst>
              </a:tr>
              <a:tr h="251670">
                <a:tc>
                  <a:txBody>
                    <a:bodyPr/>
                    <a:lstStyle/>
                    <a:p>
                      <a:pPr algn="ctr" fontAlgn="t"/>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just" fontAlgn="t"/>
                      <a:r>
                        <a:rPr lang="ru-RU" sz="1000" b="1" u="none" strike="noStrike" dirty="0">
                          <a:effectLst/>
                          <a:latin typeface="Times New Roman" pitchFamily="18" charset="0"/>
                          <a:cs typeface="Times New Roman" pitchFamily="18" charset="0"/>
                        </a:rPr>
                        <a:t>ВСЕГО</a:t>
                      </a:r>
                      <a:endParaRPr lang="ru-RU" sz="1000" b="1" i="0" u="none" strike="noStrike" dirty="0">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a:solidFill>
                            <a:srgbClr val="000000"/>
                          </a:solidFill>
                          <a:latin typeface="Times New Roman"/>
                        </a:rPr>
                        <a:t>693507592,77</a:t>
                      </a:r>
                    </a:p>
                  </a:txBody>
                  <a:tcPr marL="7620" marR="7620" marT="7620" marB="0"/>
                </a:tc>
                <a:tc>
                  <a:txBody>
                    <a:bodyPr/>
                    <a:lstStyle/>
                    <a:p>
                      <a:pPr algn="ctr" fontAlgn="t"/>
                      <a:r>
                        <a:rPr lang="ru-RU" sz="1000" b="1" i="0" u="none" strike="noStrike">
                          <a:solidFill>
                            <a:srgbClr val="000000"/>
                          </a:solidFill>
                          <a:latin typeface="Times New Roman"/>
                        </a:rPr>
                        <a:t>815569969,50</a:t>
                      </a:r>
                    </a:p>
                  </a:txBody>
                  <a:tcPr marL="7620" marR="7620" marT="7620" marB="0"/>
                </a:tc>
                <a:tc>
                  <a:txBody>
                    <a:bodyPr/>
                    <a:lstStyle/>
                    <a:p>
                      <a:pPr algn="ctr" fontAlgn="ctr"/>
                      <a:r>
                        <a:rPr lang="ru-RU" sz="1000" b="1" i="0" u="none" strike="noStrike" dirty="0">
                          <a:solidFill>
                            <a:srgbClr val="000000"/>
                          </a:solidFill>
                          <a:latin typeface="Times New Roman"/>
                        </a:rPr>
                        <a:t>925571480,32</a:t>
                      </a:r>
                    </a:p>
                  </a:txBody>
                  <a:tcPr marL="7620" marR="7620" marT="7620" marB="0" anchor="ctr"/>
                </a:tc>
                <a:tc>
                  <a:txBody>
                    <a:bodyPr/>
                    <a:lstStyle/>
                    <a:p>
                      <a:pPr algn="ctr" fontAlgn="t"/>
                      <a:r>
                        <a:rPr lang="ru-RU" sz="1000" b="1" i="0" u="none" strike="noStrike" dirty="0" smtClean="0">
                          <a:solidFill>
                            <a:srgbClr val="000000"/>
                          </a:solidFill>
                          <a:latin typeface="Times New Roman"/>
                        </a:rPr>
                        <a:t>133,5</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113,5</a:t>
                      </a:r>
                      <a:endParaRPr lang="ru-RU" sz="1000" b="1" i="0" u="none" strike="noStrike" dirty="0">
                        <a:solidFill>
                          <a:srgbClr val="000000"/>
                        </a:solidFill>
                        <a:latin typeface="Times New Roman"/>
                      </a:endParaRPr>
                    </a:p>
                  </a:txBody>
                  <a:tcPr marL="7620" marR="7620" marT="7620" marB="0"/>
                </a:tc>
                <a:tc>
                  <a:txBody>
                    <a:bodyPr/>
                    <a:lstStyle/>
                    <a:p>
                      <a:pPr algn="ctr" fontAlgn="ctr"/>
                      <a:r>
                        <a:rPr lang="ru-RU" sz="1000" b="1" i="0" u="none" strike="noStrike" dirty="0">
                          <a:solidFill>
                            <a:srgbClr val="000000"/>
                          </a:solidFill>
                          <a:latin typeface="Times New Roman"/>
                        </a:rPr>
                        <a:t>734681883,75</a:t>
                      </a:r>
                    </a:p>
                  </a:txBody>
                  <a:tcPr marL="7620" marR="7620" marT="7620" marB="0" anchor="ctr"/>
                </a:tc>
                <a:tc>
                  <a:txBody>
                    <a:bodyPr/>
                    <a:lstStyle/>
                    <a:p>
                      <a:pPr algn="ctr" fontAlgn="ctr"/>
                      <a:r>
                        <a:rPr lang="ru-RU" sz="1000" b="1" i="0" u="none" strike="noStrike" dirty="0">
                          <a:solidFill>
                            <a:srgbClr val="000000"/>
                          </a:solidFill>
                          <a:latin typeface="Times New Roman"/>
                        </a:rPr>
                        <a:t>750743936,56</a:t>
                      </a:r>
                    </a:p>
                  </a:txBody>
                  <a:tcPr marL="7620" marR="7620" marT="7620" marB="0" anchor="ctr"/>
                </a:tc>
                <a:extLst>
                  <a:ext uri="{0D108BD9-81ED-4DB2-BD59-A6C34878D82A}">
                    <a16:rowId xmlns:a16="http://schemas.microsoft.com/office/drawing/2014/main" xmlns="" val="205305282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graphicFrame>
        <p:nvGraphicFramePr>
          <p:cNvPr id="3" name="Диаграмма 2">
            <a:extLst>
              <a:ext uri="{FF2B5EF4-FFF2-40B4-BE49-F238E27FC236}">
                <a16:creationId xmlns:a16="http://schemas.microsoft.com/office/drawing/2014/main" xmlns="" id="{E81E93EA-83B1-4339-748B-F1AF5CC5F8D5}"/>
              </a:ext>
            </a:extLst>
          </p:cNvPr>
          <p:cNvGraphicFramePr/>
          <p:nvPr>
            <p:extLst>
              <p:ext uri="{D42A27DB-BD31-4B8C-83A1-F6EECF244321}">
                <p14:modId xmlns:p14="http://schemas.microsoft.com/office/powerpoint/2010/main" xmlns="" val="2055502925"/>
              </p:ext>
            </p:extLst>
          </p:nvPr>
        </p:nvGraphicFramePr>
        <p:xfrm>
          <a:off x="250258" y="180651"/>
          <a:ext cx="11425186" cy="617701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graphicFrame>
        <p:nvGraphicFramePr>
          <p:cNvPr id="3" name="Диаграмма 2">
            <a:extLst>
              <a:ext uri="{FF2B5EF4-FFF2-40B4-BE49-F238E27FC236}">
                <a16:creationId xmlns:a16="http://schemas.microsoft.com/office/drawing/2014/main" xmlns="" id="{4C79EC84-33B5-4491-2978-316A94F901CB}"/>
              </a:ext>
            </a:extLst>
          </p:cNvPr>
          <p:cNvGraphicFramePr/>
          <p:nvPr>
            <p:extLst>
              <p:ext uri="{D42A27DB-BD31-4B8C-83A1-F6EECF244321}">
                <p14:modId xmlns:p14="http://schemas.microsoft.com/office/powerpoint/2010/main" xmlns="" val="1726047980"/>
              </p:ext>
            </p:extLst>
          </p:nvPr>
        </p:nvGraphicFramePr>
        <p:xfrm>
          <a:off x="185442" y="85543"/>
          <a:ext cx="4593871" cy="27094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Таблица 6">
            <a:extLst>
              <a:ext uri="{FF2B5EF4-FFF2-40B4-BE49-F238E27FC236}">
                <a16:creationId xmlns:a16="http://schemas.microsoft.com/office/drawing/2014/main" xmlns="" id="{FF688469-8792-9B64-7C85-6F16C425E62D}"/>
              </a:ext>
            </a:extLst>
          </p:cNvPr>
          <p:cNvGraphicFramePr>
            <a:graphicFrameLocks noGrp="1"/>
          </p:cNvGraphicFramePr>
          <p:nvPr>
            <p:extLst>
              <p:ext uri="{D42A27DB-BD31-4B8C-83A1-F6EECF244321}">
                <p14:modId xmlns:p14="http://schemas.microsoft.com/office/powerpoint/2010/main" xmlns="" val="712880627"/>
              </p:ext>
            </p:extLst>
          </p:nvPr>
        </p:nvGraphicFramePr>
        <p:xfrm>
          <a:off x="5126198" y="273271"/>
          <a:ext cx="1986012" cy="1524000"/>
        </p:xfrm>
        <a:graphic>
          <a:graphicData uri="http://schemas.openxmlformats.org/drawingml/2006/table">
            <a:tbl>
              <a:tblPr firstRow="1" bandRow="1">
                <a:tableStyleId>{5C22544A-7EE6-4342-B048-85BDC9FD1C3A}</a:tableStyleId>
              </a:tblPr>
              <a:tblGrid>
                <a:gridCol w="364022">
                  <a:extLst>
                    <a:ext uri="{9D8B030D-6E8A-4147-A177-3AD203B41FA5}">
                      <a16:colId xmlns:a16="http://schemas.microsoft.com/office/drawing/2014/main" xmlns="" val="2054985929"/>
                    </a:ext>
                  </a:extLst>
                </a:gridCol>
                <a:gridCol w="1621990">
                  <a:extLst>
                    <a:ext uri="{9D8B030D-6E8A-4147-A177-3AD203B41FA5}">
                      <a16:colId xmlns:a16="http://schemas.microsoft.com/office/drawing/2014/main" xmlns="" val="1776085525"/>
                    </a:ext>
                  </a:extLst>
                </a:gridCol>
              </a:tblGrid>
              <a:tr h="200282">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ru-RU" sz="1100" b="0" dirty="0" smtClean="0">
                          <a:solidFill>
                            <a:schemeClr val="tx1">
                              <a:lumMod val="95000"/>
                              <a:lumOff val="5000"/>
                            </a:schemeClr>
                          </a:solidFill>
                          <a:latin typeface="Times New Roman" panose="02020603050405020304" pitchFamily="18" charset="0"/>
                          <a:cs typeface="Times New Roman" panose="02020603050405020304" pitchFamily="18" charset="0"/>
                        </a:rPr>
                        <a:t>прочие</a:t>
                      </a:r>
                      <a:endParaRPr lang="ru-RU" sz="11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426594873"/>
                  </a:ext>
                </a:extLst>
              </a:tr>
              <a:tr h="0">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F410"/>
                    </a:solidFill>
                  </a:tcPr>
                </a:tc>
                <a:tc>
                  <a:txBody>
                    <a:bodyPr/>
                    <a:lstStyle/>
                    <a:p>
                      <a:r>
                        <a:rPr lang="ru-RU" sz="1100" dirty="0" smtClean="0">
                          <a:latin typeface="Times New Roman" panose="02020603050405020304" pitchFamily="18" charset="0"/>
                          <a:cs typeface="Times New Roman" panose="02020603050405020304" pitchFamily="18" charset="0"/>
                        </a:rPr>
                        <a:t>экономика</a:t>
                      </a:r>
                      <a:endParaRPr lang="ru-RU" sz="11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994961153"/>
                  </a:ext>
                </a:extLst>
              </a:tr>
              <a:tr h="200282">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AAE8"/>
                    </a:solidFill>
                  </a:tcPr>
                </a:tc>
                <a:tc>
                  <a:txBody>
                    <a:bodyPr/>
                    <a:lstStyle/>
                    <a:p>
                      <a:r>
                        <a:rPr lang="ru-RU" sz="1100" dirty="0" smtClean="0">
                          <a:latin typeface="Times New Roman" panose="02020603050405020304" pitchFamily="18" charset="0"/>
                          <a:cs typeface="Times New Roman" panose="02020603050405020304" pitchFamily="18" charset="0"/>
                        </a:rPr>
                        <a:t>социальная сфера</a:t>
                      </a:r>
                      <a:endParaRPr lang="ru-RU" sz="11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501213795"/>
                  </a:ext>
                </a:extLst>
              </a:tr>
              <a:tr h="200282">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r>
                        <a:rPr lang="ru-RU" sz="1100" dirty="0" smtClean="0">
                          <a:latin typeface="Times New Roman" panose="02020603050405020304" pitchFamily="18" charset="0"/>
                          <a:cs typeface="Times New Roman" panose="02020603050405020304" pitchFamily="18" charset="0"/>
                        </a:rPr>
                        <a:t>общегосударственные расходы</a:t>
                      </a:r>
                      <a:endParaRPr lang="ru-RU" sz="11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34906086"/>
                  </a:ext>
                </a:extLst>
              </a:tr>
            </a:tbl>
          </a:graphicData>
        </a:graphic>
      </p:graphicFrame>
      <p:graphicFrame>
        <p:nvGraphicFramePr>
          <p:cNvPr id="5" name="Диаграмма 4">
            <a:extLst>
              <a:ext uri="{FF2B5EF4-FFF2-40B4-BE49-F238E27FC236}">
                <a16:creationId xmlns:a16="http://schemas.microsoft.com/office/drawing/2014/main" xmlns="" id="{4C79EC84-33B5-4491-2978-316A94F901CB}"/>
              </a:ext>
            </a:extLst>
          </p:cNvPr>
          <p:cNvGraphicFramePr/>
          <p:nvPr>
            <p:extLst>
              <p:ext uri="{D42A27DB-BD31-4B8C-83A1-F6EECF244321}">
                <p14:modId xmlns:p14="http://schemas.microsoft.com/office/powerpoint/2010/main" xmlns="" val="1726047980"/>
              </p:ext>
            </p:extLst>
          </p:nvPr>
        </p:nvGraphicFramePr>
        <p:xfrm>
          <a:off x="7428755" y="186184"/>
          <a:ext cx="4593871" cy="271229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Диаграмма 5">
            <a:extLst>
              <a:ext uri="{FF2B5EF4-FFF2-40B4-BE49-F238E27FC236}">
                <a16:creationId xmlns:a16="http://schemas.microsoft.com/office/drawing/2014/main" xmlns="" id="{4C79EC84-33B5-4491-2978-316A94F901CB}"/>
              </a:ext>
            </a:extLst>
          </p:cNvPr>
          <p:cNvGraphicFramePr/>
          <p:nvPr>
            <p:extLst>
              <p:ext uri="{D42A27DB-BD31-4B8C-83A1-F6EECF244321}">
                <p14:modId xmlns:p14="http://schemas.microsoft.com/office/powerpoint/2010/main" xmlns="" val="1726047980"/>
              </p:ext>
            </p:extLst>
          </p:nvPr>
        </p:nvGraphicFramePr>
        <p:xfrm>
          <a:off x="214198" y="3021399"/>
          <a:ext cx="4012746" cy="291868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Диаграмма 6">
            <a:extLst>
              <a:ext uri="{FF2B5EF4-FFF2-40B4-BE49-F238E27FC236}">
                <a16:creationId xmlns:a16="http://schemas.microsoft.com/office/drawing/2014/main" xmlns="" id="{4C79EC84-33B5-4491-2978-316A94F901CB}"/>
              </a:ext>
            </a:extLst>
          </p:cNvPr>
          <p:cNvGraphicFramePr/>
          <p:nvPr>
            <p:extLst>
              <p:ext uri="{D42A27DB-BD31-4B8C-83A1-F6EECF244321}">
                <p14:modId xmlns:p14="http://schemas.microsoft.com/office/powerpoint/2010/main" xmlns="" val="1726047980"/>
              </p:ext>
            </p:extLst>
          </p:nvPr>
        </p:nvGraphicFramePr>
        <p:xfrm>
          <a:off x="3972440" y="2992645"/>
          <a:ext cx="4012746" cy="291868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Диаграмма 7">
            <a:extLst>
              <a:ext uri="{FF2B5EF4-FFF2-40B4-BE49-F238E27FC236}">
                <a16:creationId xmlns:a16="http://schemas.microsoft.com/office/drawing/2014/main" xmlns="" id="{4C79EC84-33B5-4491-2978-316A94F901CB}"/>
              </a:ext>
            </a:extLst>
          </p:cNvPr>
          <p:cNvGraphicFramePr/>
          <p:nvPr>
            <p:extLst>
              <p:ext uri="{D42A27DB-BD31-4B8C-83A1-F6EECF244321}">
                <p14:modId xmlns:p14="http://schemas.microsoft.com/office/powerpoint/2010/main" xmlns="" val="1726047980"/>
              </p:ext>
            </p:extLst>
          </p:nvPr>
        </p:nvGraphicFramePr>
        <p:xfrm>
          <a:off x="8041232" y="3050154"/>
          <a:ext cx="4012746" cy="2918682"/>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pic>
        <p:nvPicPr>
          <p:cNvPr id="4" name="Рисунок 3">
            <a:extLst>
              <a:ext uri="{FF2B5EF4-FFF2-40B4-BE49-F238E27FC236}">
                <a16:creationId xmlns:a16="http://schemas.microsoft.com/office/drawing/2014/main" xmlns="" id="{00AB87D6-E3F3-FB4F-E195-879802DFC14D}"/>
              </a:ext>
            </a:extLst>
          </p:cNvPr>
          <p:cNvPicPr>
            <a:picLocks noChangeAspect="1"/>
          </p:cNvPicPr>
          <p:nvPr/>
        </p:nvPicPr>
        <p:blipFill>
          <a:blip r:embed="rId3" cstate="print"/>
          <a:stretch>
            <a:fillRect/>
          </a:stretch>
        </p:blipFill>
        <p:spPr>
          <a:xfrm>
            <a:off x="129660" y="146649"/>
            <a:ext cx="3471915" cy="1600200"/>
          </a:xfrm>
          <a:prstGeom prst="rect">
            <a:avLst/>
          </a:prstGeom>
        </p:spPr>
      </p:pic>
      <p:sp>
        <p:nvSpPr>
          <p:cNvPr id="5" name="TextBox 4">
            <a:extLst>
              <a:ext uri="{FF2B5EF4-FFF2-40B4-BE49-F238E27FC236}">
                <a16:creationId xmlns:a16="http://schemas.microsoft.com/office/drawing/2014/main" xmlns="" id="{5EB94F89-B861-5C14-0732-76599A823EC2}"/>
              </a:ext>
            </a:extLst>
          </p:cNvPr>
          <p:cNvSpPr txBox="1"/>
          <p:nvPr/>
        </p:nvSpPr>
        <p:spPr>
          <a:xfrm>
            <a:off x="3764705" y="191783"/>
            <a:ext cx="8271755" cy="938719"/>
          </a:xfrm>
          <a:prstGeom prst="rect">
            <a:avLst/>
          </a:prstGeom>
          <a:noFill/>
        </p:spPr>
        <p:txBody>
          <a:bodyPr wrap="square">
            <a:spAutoFit/>
          </a:bodyPr>
          <a:lstStyle/>
          <a:p>
            <a:pPr algn="just"/>
            <a:r>
              <a:rPr lang="ru-RU" sz="1100" b="0" i="0" dirty="0">
                <a:solidFill>
                  <a:srgbClr val="000000"/>
                </a:solidFill>
                <a:effectLst/>
                <a:latin typeface="Times New Roman" panose="02020603050405020304" pitchFamily="18" charset="0"/>
              </a:rPr>
              <a:t>Объем расходов на обслуживание государственного долга субъекта Российской Федерации в очередном финансовом году и плановом периоде или муниципального долга в очередном финансовом году (очередном финансовом году и плановом периоде), утвержденный законом (решением) о соответствующем бюджете, по данным отчета об исполнении соответствующего бюджета за отчетный финансовый год не должен превышать 15 процентов объема расходов соответствующего бюджета, за исключением объема расходов, которые осуществляются за счет субвенций, предоставляемых из бюджетов бюджетной системы Российской Федерации. (ст.111 БК)</a:t>
            </a:r>
            <a:endParaRPr lang="ru-RU" sz="1100" dirty="0"/>
          </a:p>
        </p:txBody>
      </p:sp>
      <p:sp>
        <p:nvSpPr>
          <p:cNvPr id="6" name="TextBox 5">
            <a:extLst>
              <a:ext uri="{FF2B5EF4-FFF2-40B4-BE49-F238E27FC236}">
                <a16:creationId xmlns:a16="http://schemas.microsoft.com/office/drawing/2014/main" xmlns="" id="{88C1E1D2-31D2-81E2-E78F-54BAC06BD738}"/>
              </a:ext>
            </a:extLst>
          </p:cNvPr>
          <p:cNvSpPr txBox="1"/>
          <p:nvPr/>
        </p:nvSpPr>
        <p:spPr>
          <a:xfrm>
            <a:off x="181418" y="1764420"/>
            <a:ext cx="3743221" cy="3477875"/>
          </a:xfrm>
          <a:prstGeom prst="rect">
            <a:avLst/>
          </a:prstGeom>
          <a:noFill/>
        </p:spPr>
        <p:txBody>
          <a:bodyPr wrap="square">
            <a:spAutoFi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Государственный (муниципальный) долг– обязательства, возникающие из государственных или муниципальных заимствований, гарантий по обязательствам третьих лиц, другие обязательства в соответствии с видами долговых обязательств, установленными Бюджетным кодексом, принятые на себя Российской Федерацией, субъектом Российской Федерации или муниципальным образованием.</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Структура государственного (муниципального) долга представляет собой группировку долговых обязательств по установленным Бюджетным кодексом Российской Федерации видам долговых обязательств.</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Долговые обязательства могут существовать в виде обязательств по:</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государственным (муниципальным) ценным бумагам;</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бюджетным кредитам, привлеченным в соответствующий бюджет от других бюджетов бюджетной системы Российской Федерации;</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кредитам, полученным от кредитных организаций;</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государственным (муниципальным) гарантиям.</a:t>
            </a:r>
          </a:p>
        </p:txBody>
      </p:sp>
      <p:sp>
        <p:nvSpPr>
          <p:cNvPr id="7" name="TextBox 6">
            <a:extLst>
              <a:ext uri="{FF2B5EF4-FFF2-40B4-BE49-F238E27FC236}">
                <a16:creationId xmlns:a16="http://schemas.microsoft.com/office/drawing/2014/main" xmlns="" id="{F60A5E9D-9780-1531-4AC3-B2EC01BD7D29}"/>
              </a:ext>
            </a:extLst>
          </p:cNvPr>
          <p:cNvSpPr txBox="1"/>
          <p:nvPr/>
        </p:nvSpPr>
        <p:spPr>
          <a:xfrm>
            <a:off x="172792" y="5148976"/>
            <a:ext cx="3743220" cy="1554272"/>
          </a:xfrm>
          <a:prstGeom prst="rect">
            <a:avLst/>
          </a:prstGeom>
          <a:noFill/>
        </p:spPr>
        <p:txBody>
          <a:bodyPr wrap="square">
            <a:spAutoFit/>
          </a:bodyPr>
          <a:lstStyle/>
          <a:p>
            <a:pPr algn="just"/>
            <a:r>
              <a:rPr lang="ru-RU" b="0" i="0" dirty="0">
                <a:solidFill>
                  <a:srgbClr val="222222"/>
                </a:solidFill>
                <a:effectLst/>
                <a:latin typeface="Ubuntu" panose="020B0604020202020204" pitchFamily="34" charset="0"/>
              </a:rPr>
              <a:t> </a:t>
            </a:r>
            <a:r>
              <a:rPr lang="ru-RU" sz="1100" b="0" i="0" dirty="0">
                <a:solidFill>
                  <a:srgbClr val="222222"/>
                </a:solidFill>
                <a:effectLst/>
                <a:latin typeface="Times New Roman" panose="02020603050405020304" pitchFamily="18" charset="0"/>
                <a:cs typeface="Times New Roman" panose="02020603050405020304" pitchFamily="18" charset="0"/>
              </a:rPr>
              <a:t>Объем муниципального долга не должен превышать утвержденный решением о местном бюджете на очередной финансовый год и плановый период (очередной финансовый год) общий объем доходов местного бюджета без учета утвержденного объема безвозмездных поступлений и (или) поступлений налоговых доходов по дополнительным нормативам отчислений от налога на доходы физических лиц. (ст.107 БК) </a:t>
            </a:r>
            <a:endParaRPr lang="ru-RU" sz="1100" dirty="0">
              <a:latin typeface="Times New Roman" panose="02020603050405020304" pitchFamily="18" charset="0"/>
              <a:cs typeface="Times New Roman" panose="02020603050405020304" pitchFamily="18" charset="0"/>
            </a:endParaRPr>
          </a:p>
        </p:txBody>
      </p:sp>
      <p:graphicFrame>
        <p:nvGraphicFramePr>
          <p:cNvPr id="8" name="Таблица 7">
            <a:extLst>
              <a:ext uri="{FF2B5EF4-FFF2-40B4-BE49-F238E27FC236}">
                <a16:creationId xmlns:a16="http://schemas.microsoft.com/office/drawing/2014/main" xmlns="" id="{5AA7C3F8-FBE7-528C-7018-5F6D91D95D86}"/>
              </a:ext>
            </a:extLst>
          </p:cNvPr>
          <p:cNvGraphicFramePr>
            <a:graphicFrameLocks noGrp="1"/>
          </p:cNvGraphicFramePr>
          <p:nvPr>
            <p:extLst>
              <p:ext uri="{D42A27DB-BD31-4B8C-83A1-F6EECF244321}">
                <p14:modId xmlns:p14="http://schemas.microsoft.com/office/powerpoint/2010/main" xmlns="" val="1194887056"/>
              </p:ext>
            </p:extLst>
          </p:nvPr>
        </p:nvGraphicFramePr>
        <p:xfrm>
          <a:off x="4036011" y="1227119"/>
          <a:ext cx="8000449" cy="5377200"/>
        </p:xfrm>
        <a:graphic>
          <a:graphicData uri="http://schemas.openxmlformats.org/drawingml/2006/table">
            <a:tbl>
              <a:tblPr>
                <a:tableStyleId>{5C22544A-7EE6-4342-B048-85BDC9FD1C3A}</a:tableStyleId>
              </a:tblPr>
              <a:tblGrid>
                <a:gridCol w="3194308">
                  <a:extLst>
                    <a:ext uri="{9D8B030D-6E8A-4147-A177-3AD203B41FA5}">
                      <a16:colId xmlns:a16="http://schemas.microsoft.com/office/drawing/2014/main" xmlns="" val="1062595641"/>
                    </a:ext>
                  </a:extLst>
                </a:gridCol>
                <a:gridCol w="1033452">
                  <a:extLst>
                    <a:ext uri="{9D8B030D-6E8A-4147-A177-3AD203B41FA5}">
                      <a16:colId xmlns:a16="http://schemas.microsoft.com/office/drawing/2014/main" xmlns="" val="3182904127"/>
                    </a:ext>
                  </a:extLst>
                </a:gridCol>
                <a:gridCol w="942438">
                  <a:extLst>
                    <a:ext uri="{9D8B030D-6E8A-4147-A177-3AD203B41FA5}">
                      <a16:colId xmlns:a16="http://schemas.microsoft.com/office/drawing/2014/main" xmlns="" val="2179761981"/>
                    </a:ext>
                  </a:extLst>
                </a:gridCol>
                <a:gridCol w="1009965">
                  <a:extLst>
                    <a:ext uri="{9D8B030D-6E8A-4147-A177-3AD203B41FA5}">
                      <a16:colId xmlns:a16="http://schemas.microsoft.com/office/drawing/2014/main" xmlns="" val="1124134192"/>
                    </a:ext>
                  </a:extLst>
                </a:gridCol>
                <a:gridCol w="857296">
                  <a:extLst>
                    <a:ext uri="{9D8B030D-6E8A-4147-A177-3AD203B41FA5}">
                      <a16:colId xmlns:a16="http://schemas.microsoft.com/office/drawing/2014/main" xmlns="" val="2484223108"/>
                    </a:ext>
                  </a:extLst>
                </a:gridCol>
                <a:gridCol w="962990">
                  <a:extLst>
                    <a:ext uri="{9D8B030D-6E8A-4147-A177-3AD203B41FA5}">
                      <a16:colId xmlns:a16="http://schemas.microsoft.com/office/drawing/2014/main" xmlns="" val="2662532742"/>
                    </a:ext>
                  </a:extLst>
                </a:gridCol>
              </a:tblGrid>
              <a:tr h="155855">
                <a:tc gridSpan="6">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Сведения об объеме муниципального долга Анучинского муниципального округа</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854206879"/>
                  </a:ext>
                </a:extLst>
              </a:tr>
              <a:tr h="145673">
                <a:tc>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r" fontAlgn="b"/>
                      <a:r>
                        <a:rPr lang="ru-RU" sz="1100" u="none" strike="noStrike" dirty="0">
                          <a:effectLst/>
                          <a:latin typeface="Times New Roman" panose="02020603050405020304" pitchFamily="18" charset="0"/>
                          <a:cs typeface="Times New Roman" panose="02020603050405020304" pitchFamily="18" charset="0"/>
                        </a:rPr>
                        <a:t>(</a:t>
                      </a:r>
                      <a:r>
                        <a:rPr lang="ru-RU" sz="1100" u="none" strike="noStrike" dirty="0" err="1">
                          <a:effectLst/>
                          <a:latin typeface="Times New Roman" panose="02020603050405020304" pitchFamily="18" charset="0"/>
                          <a:cs typeface="Times New Roman" panose="02020603050405020304" pitchFamily="18" charset="0"/>
                        </a:rPr>
                        <a:t>тыс.руб</a:t>
                      </a:r>
                      <a:r>
                        <a:rPr lang="ru-RU" sz="1100" u="none" strike="noStrike" dirty="0">
                          <a:effectLst/>
                          <a:latin typeface="Times New Roman" panose="02020603050405020304" pitchFamily="18" charset="0"/>
                          <a:cs typeface="Times New Roman" panose="02020603050405020304" pitchFamily="18" charset="0"/>
                        </a:rPr>
                        <a:t>.)</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extLst>
                  <a:ext uri="{0D108BD9-81ED-4DB2-BD59-A6C34878D82A}">
                    <a16:rowId xmlns:a16="http://schemas.microsoft.com/office/drawing/2014/main" xmlns="" val="3350521067"/>
                  </a:ext>
                </a:extLst>
              </a:tr>
              <a:tr h="458871">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на </a:t>
                      </a:r>
                      <a:r>
                        <a:rPr lang="ru-RU" sz="1000" u="none" strike="noStrike" dirty="0" smtClean="0">
                          <a:effectLst/>
                          <a:latin typeface="Times New Roman" panose="02020603050405020304" pitchFamily="18" charset="0"/>
                          <a:cs typeface="Times New Roman" panose="02020603050405020304" pitchFamily="18" charset="0"/>
                        </a:rPr>
                        <a:t>01.01.2023г </a:t>
                      </a:r>
                      <a:r>
                        <a:rPr lang="ru-RU" sz="1000" u="none" strike="noStrike" dirty="0">
                          <a:effectLst/>
                          <a:latin typeface="Times New Roman" panose="02020603050405020304" pitchFamily="18" charset="0"/>
                          <a:cs typeface="Times New Roman" panose="02020603050405020304" pitchFamily="18" charset="0"/>
                        </a:rPr>
                        <a:t>(факт)</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на </a:t>
                      </a:r>
                      <a:r>
                        <a:rPr lang="ru-RU" sz="1000" u="none" strike="noStrike" dirty="0" smtClean="0">
                          <a:effectLst/>
                          <a:latin typeface="Times New Roman" panose="02020603050405020304" pitchFamily="18" charset="0"/>
                          <a:cs typeface="Times New Roman" panose="02020603050405020304" pitchFamily="18" charset="0"/>
                        </a:rPr>
                        <a:t>01.01.2024г </a:t>
                      </a:r>
                      <a:r>
                        <a:rPr lang="ru-RU" sz="1000" u="none" strike="noStrike" dirty="0">
                          <a:effectLst/>
                          <a:latin typeface="Times New Roman" panose="02020603050405020304" pitchFamily="18" charset="0"/>
                          <a:cs typeface="Times New Roman" panose="02020603050405020304" pitchFamily="18" charset="0"/>
                        </a:rPr>
                        <a:t>(оценка)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tc>
                  <a:txBody>
                    <a:bodyPr/>
                    <a:lstStyle/>
                    <a:p>
                      <a:pPr algn="ctr" fontAlgn="ctr"/>
                      <a:r>
                        <a:rPr lang="ru-RU" sz="1000" u="none" strike="noStrike" dirty="0" smtClean="0">
                          <a:effectLst/>
                          <a:latin typeface="Times New Roman" panose="02020603050405020304" pitchFamily="18" charset="0"/>
                          <a:cs typeface="Times New Roman" panose="02020603050405020304" pitchFamily="18" charset="0"/>
                        </a:rPr>
                        <a:t>01.01.2025г </a:t>
                      </a:r>
                      <a:r>
                        <a:rPr lang="ru-RU" sz="1000" u="none" strike="noStrike" dirty="0">
                          <a:effectLst/>
                          <a:latin typeface="Times New Roman" panose="02020603050405020304" pitchFamily="18" charset="0"/>
                          <a:cs typeface="Times New Roman" panose="02020603050405020304" pitchFamily="18" charset="0"/>
                        </a:rPr>
                        <a:t>план)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tc>
                  <a:txBody>
                    <a:bodyPr/>
                    <a:lstStyle/>
                    <a:p>
                      <a:pPr algn="ctr" fontAlgn="ctr"/>
                      <a:r>
                        <a:rPr lang="ru-RU" sz="1100" u="none" strike="noStrike" dirty="0" smtClean="0">
                          <a:effectLst/>
                          <a:latin typeface="Times New Roman" panose="02020603050405020304" pitchFamily="18" charset="0"/>
                          <a:cs typeface="Times New Roman" panose="02020603050405020304" pitchFamily="18" charset="0"/>
                        </a:rPr>
                        <a:t>01.01.2026г </a:t>
                      </a:r>
                      <a:r>
                        <a:rPr lang="ru-RU" sz="1100" u="none" strike="noStrike" dirty="0">
                          <a:effectLst/>
                          <a:latin typeface="Times New Roman" panose="02020603050405020304" pitchFamily="18" charset="0"/>
                          <a:cs typeface="Times New Roman" panose="02020603050405020304" pitchFamily="18" charset="0"/>
                        </a:rPr>
                        <a:t>(прогноз)</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tc>
                  <a:txBody>
                    <a:bodyPr/>
                    <a:lstStyle/>
                    <a:p>
                      <a:pPr algn="ctr" fontAlgn="ctr"/>
                      <a:r>
                        <a:rPr lang="ru-RU" sz="1100" u="none" strike="noStrike" dirty="0" smtClean="0">
                          <a:effectLst/>
                          <a:latin typeface="Times New Roman" panose="02020603050405020304" pitchFamily="18" charset="0"/>
                          <a:cs typeface="Times New Roman" panose="02020603050405020304" pitchFamily="18" charset="0"/>
                        </a:rPr>
                        <a:t>01.01.2027г </a:t>
                      </a:r>
                      <a:r>
                        <a:rPr lang="ru-RU" sz="1100" u="none" strike="noStrike" dirty="0">
                          <a:effectLst/>
                          <a:latin typeface="Times New Roman" panose="02020603050405020304" pitchFamily="18" charset="0"/>
                          <a:cs typeface="Times New Roman" panose="02020603050405020304" pitchFamily="18" charset="0"/>
                        </a:rPr>
                        <a:t>(прогноз)</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extLst>
                  <a:ext uri="{0D108BD9-81ED-4DB2-BD59-A6C34878D82A}">
                    <a16:rowId xmlns:a16="http://schemas.microsoft.com/office/drawing/2014/main" xmlns="" val="3917138831"/>
                  </a:ext>
                </a:extLst>
              </a:tr>
              <a:tr h="335049">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Муниципальный внутренний долг  на 01 января соответствующего года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64700411"/>
                  </a:ext>
                </a:extLst>
              </a:tr>
              <a:tr h="17480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1. Муниципальные ценные бумаги:</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2699152565"/>
                  </a:ext>
                </a:extLst>
              </a:tr>
              <a:tr h="160240">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 привлечение средств от размещения ценных бумаг</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3267750821"/>
                  </a:ext>
                </a:extLst>
              </a:tr>
              <a:tr h="17480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номинальной стоимости ценных бумаг</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1853749309"/>
                  </a:ext>
                </a:extLst>
              </a:tr>
              <a:tr h="327765">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2. Кредиты, полученные от кредитных организаций: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3743274156"/>
                  </a:ext>
                </a:extLst>
              </a:tr>
              <a:tr h="225793">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 привлечение кредитов</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2963690166"/>
                  </a:ext>
                </a:extLst>
              </a:tr>
              <a:tr h="19665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основной суммы долга</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214867527"/>
                  </a:ext>
                </a:extLst>
              </a:tr>
              <a:tr h="33504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3. Бюджетные кредиты, привличенные от других бюджетов бюджетной системы РФ:</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2149360118"/>
                  </a:ext>
                </a:extLst>
              </a:tr>
              <a:tr h="218510">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привлечение кредитов</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3322355624"/>
                  </a:ext>
                </a:extLst>
              </a:tr>
              <a:tr h="203943">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основной суммы долга</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3152460649"/>
                  </a:ext>
                </a:extLst>
              </a:tr>
              <a:tr h="233078">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4. Муниципальные гарантии</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1643466375"/>
                  </a:ext>
                </a:extLst>
              </a:tr>
              <a:tr h="240362">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предоставление  муниципальных гарантий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1621420223"/>
                  </a:ext>
                </a:extLst>
              </a:tr>
              <a:tr h="203943">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исполнение муниципальных гарантий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2912079149"/>
                  </a:ext>
                </a:extLst>
              </a:tr>
              <a:tr h="386035">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5. Объем иных непогашенных долговых обязательст муниципального образования</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2592024584"/>
                  </a:ext>
                </a:extLst>
              </a:tr>
              <a:tr h="378751">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Верхний предел муниципального внутреннего долга на 01 января соответствующего года, всего</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2916504435"/>
                  </a:ext>
                </a:extLst>
              </a:tr>
              <a:tr h="240362">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в том числе по муниципальным гарантиям</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xmlns="" val="4050965827"/>
                  </a:ext>
                </a:extLst>
              </a:tr>
              <a:tr h="145673">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100" b="0" i="0" u="none" strike="noStrike" dirty="0">
                        <a:solidFill>
                          <a:srgbClr val="000000"/>
                        </a:solidFill>
                        <a:effectLst/>
                        <a:latin typeface="Calibri" panose="020F0502020204030204" pitchFamily="34" charset="0"/>
                      </a:endParaRPr>
                    </a:p>
                  </a:txBody>
                  <a:tcPr marL="5977" marR="5977" marT="5977" marB="0" anchor="b"/>
                </a:tc>
                <a:extLst>
                  <a:ext uri="{0D108BD9-81ED-4DB2-BD59-A6C34878D82A}">
                    <a16:rowId xmlns:a16="http://schemas.microsoft.com/office/drawing/2014/main" xmlns="" val="1770496402"/>
                  </a:ext>
                </a:extLst>
              </a:tr>
              <a:tr h="364184">
                <a:tc gridSpan="6">
                  <a:txBody>
                    <a:bodyPr/>
                    <a:lstStyle/>
                    <a:p>
                      <a:pPr algn="l" fontAlgn="t"/>
                      <a:r>
                        <a:rPr lang="ru-RU" sz="1000" u="none" strike="noStrike" dirty="0">
                          <a:effectLst/>
                          <a:latin typeface="Times New Roman" panose="02020603050405020304" pitchFamily="18" charset="0"/>
                          <a:cs typeface="Times New Roman" panose="02020603050405020304" pitchFamily="18" charset="0"/>
                        </a:rPr>
                        <a:t>В проекте решения о бюджете на </a:t>
                      </a:r>
                      <a:r>
                        <a:rPr lang="ru-RU" sz="1000" u="none" strike="noStrike" dirty="0" smtClean="0">
                          <a:effectLst/>
                          <a:latin typeface="Times New Roman" panose="02020603050405020304" pitchFamily="18" charset="0"/>
                          <a:cs typeface="Times New Roman" panose="02020603050405020304" pitchFamily="18" charset="0"/>
                        </a:rPr>
                        <a:t>20234год </a:t>
                      </a:r>
                      <a:r>
                        <a:rPr lang="ru-RU" sz="1000" u="none" strike="noStrike" dirty="0">
                          <a:effectLst/>
                          <a:latin typeface="Times New Roman" panose="02020603050405020304" pitchFamily="18" charset="0"/>
                          <a:cs typeface="Times New Roman" panose="02020603050405020304" pitchFamily="18" charset="0"/>
                        </a:rPr>
                        <a:t>и плановый период </a:t>
                      </a:r>
                      <a:r>
                        <a:rPr lang="ru-RU" sz="1000" u="none" strike="noStrike" dirty="0" smtClean="0">
                          <a:effectLst/>
                          <a:latin typeface="Times New Roman" panose="02020603050405020304" pitchFamily="18" charset="0"/>
                          <a:cs typeface="Times New Roman" panose="02020603050405020304" pitchFamily="18" charset="0"/>
                        </a:rPr>
                        <a:t>2025 </a:t>
                      </a:r>
                      <a:r>
                        <a:rPr lang="ru-RU" sz="1000" u="none" strike="noStrike" dirty="0">
                          <a:effectLst/>
                          <a:latin typeface="Times New Roman" panose="02020603050405020304" pitchFamily="18" charset="0"/>
                          <a:cs typeface="Times New Roman" panose="02020603050405020304" pitchFamily="18" charset="0"/>
                        </a:rPr>
                        <a:t>и </a:t>
                      </a:r>
                      <a:r>
                        <a:rPr lang="ru-RU" sz="1000" u="none" strike="noStrike" dirty="0" smtClean="0">
                          <a:effectLst/>
                          <a:latin typeface="Times New Roman" panose="02020603050405020304" pitchFamily="18" charset="0"/>
                          <a:cs typeface="Times New Roman" panose="02020603050405020304" pitchFamily="18" charset="0"/>
                        </a:rPr>
                        <a:t>2026 </a:t>
                      </a:r>
                      <a:r>
                        <a:rPr lang="ru-RU" sz="1000" u="none" strike="noStrike" dirty="0">
                          <a:effectLst/>
                          <a:latin typeface="Times New Roman" panose="02020603050405020304" pitchFamily="18" charset="0"/>
                          <a:cs typeface="Times New Roman" panose="02020603050405020304" pitchFamily="18" charset="0"/>
                        </a:rPr>
                        <a:t>годов ограничения по предельному объему муниципального долга и верхнего предельного муниципального долга отсутствуют.</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12950254"/>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pic>
        <p:nvPicPr>
          <p:cNvPr id="3" name="Рисунок 2">
            <a:extLst>
              <a:ext uri="{FF2B5EF4-FFF2-40B4-BE49-F238E27FC236}">
                <a16:creationId xmlns:a16="http://schemas.microsoft.com/office/drawing/2014/main" xmlns="" id="{CA806EB5-A6A3-046F-F068-DCEE1CF7A5B5}"/>
              </a:ext>
            </a:extLst>
          </p:cNvPr>
          <p:cNvPicPr>
            <a:picLocks noChangeAspect="1"/>
          </p:cNvPicPr>
          <p:nvPr/>
        </p:nvPicPr>
        <p:blipFill>
          <a:blip r:embed="rId3" cstate="print"/>
          <a:stretch>
            <a:fillRect/>
          </a:stretch>
        </p:blipFill>
        <p:spPr>
          <a:xfrm>
            <a:off x="284525" y="176168"/>
            <a:ext cx="1581325" cy="1581325"/>
          </a:xfrm>
          <a:prstGeom prst="rect">
            <a:avLst/>
          </a:prstGeom>
        </p:spPr>
      </p:pic>
      <p:sp>
        <p:nvSpPr>
          <p:cNvPr id="4" name="Прямоугольник 3"/>
          <p:cNvSpPr/>
          <p:nvPr/>
        </p:nvSpPr>
        <p:spPr>
          <a:xfrm>
            <a:off x="2030083" y="174328"/>
            <a:ext cx="9667336" cy="1107996"/>
          </a:xfrm>
          <a:prstGeom prst="rect">
            <a:avLst/>
          </a:prstGeom>
        </p:spPr>
        <p:txBody>
          <a:bodyPr wrap="square">
            <a:spAutoFit/>
          </a:bodyPr>
          <a:lstStyle/>
          <a:p>
            <a:pPr algn="just"/>
            <a:r>
              <a:rPr lang="ru-RU" sz="1100" b="1" dirty="0" smtClean="0">
                <a:solidFill>
                  <a:srgbClr val="0000CC"/>
                </a:solidFill>
                <a:latin typeface="Times New Roman" panose="02020603050405020304" pitchFamily="18" charset="0"/>
                <a:cs typeface="Times New Roman" panose="02020603050405020304" pitchFamily="18" charset="0"/>
              </a:rPr>
              <a:t>Публичные нормативные обязательства </a:t>
            </a:r>
            <a:r>
              <a:rPr lang="ru-RU" sz="1100" dirty="0" smtClean="0">
                <a:solidFill>
                  <a:srgbClr val="222222"/>
                </a:solidFill>
                <a:latin typeface="Times New Roman" panose="02020603050405020304" pitchFamily="18" charset="0"/>
                <a:cs typeface="Times New Roman" panose="02020603050405020304" pitchFamily="18" charset="0"/>
              </a:rPr>
              <a:t>- публичные обязательства перед физическим лицом, подлежащие исполнению в денежной форме в установленном соответствующим законом, иным нормативным правовым актом размере или имеющие установленный порядок его индексации, за исключением выплат физическому лицу, предусмотренных статусом государственных (муниципальных) служащих, а также лиц, замещающих государственные должности Российской Федерации, государственные должности субъектов Российской Федерации, муниципальные должности, работников казенных учреждений, военнослужащих, проходящих военную службу по призыву (обладающих статусом военнослужащих, проходящих военную службу по призыву), лиц, обучающихся в государственных или муниципальных организациях, осуществляющих образовательную деятельность.</a:t>
            </a:r>
            <a:endParaRPr lang="ru-RU" sz="1100" dirty="0">
              <a:latin typeface="Times New Roman" panose="02020603050405020304" pitchFamily="18" charset="0"/>
              <a:cs typeface="Times New Roman" panose="02020603050405020304" pitchFamily="18" charset="0"/>
            </a:endParaRPr>
          </a:p>
        </p:txBody>
      </p:sp>
      <p:pic>
        <p:nvPicPr>
          <p:cNvPr id="5" name="Picture 2" descr="С 1 марта в Абакане повысится плата за детский сад"/>
          <p:cNvPicPr>
            <a:picLocks noChangeAspect="1" noChangeArrowheads="1"/>
          </p:cNvPicPr>
          <p:nvPr/>
        </p:nvPicPr>
        <p:blipFill>
          <a:blip r:embed="rId4" cstate="print"/>
          <a:srcRect/>
          <a:stretch>
            <a:fillRect/>
          </a:stretch>
        </p:blipFill>
        <p:spPr bwMode="auto">
          <a:xfrm>
            <a:off x="284971" y="2009954"/>
            <a:ext cx="1802621" cy="1061049"/>
          </a:xfrm>
          <a:prstGeom prst="rect">
            <a:avLst/>
          </a:prstGeom>
          <a:noFill/>
        </p:spPr>
      </p:pic>
      <p:graphicFrame>
        <p:nvGraphicFramePr>
          <p:cNvPr id="6" name="Таблица 6">
            <a:extLst>
              <a:ext uri="{FF2B5EF4-FFF2-40B4-BE49-F238E27FC236}">
                <a16:creationId xmlns:a16="http://schemas.microsoft.com/office/drawing/2014/main" xmlns="" id="{0B8B0EFE-53F0-232A-A6D4-1F0209D8B311}"/>
              </a:ext>
            </a:extLst>
          </p:cNvPr>
          <p:cNvGraphicFramePr>
            <a:graphicFrameLocks noGrp="1"/>
          </p:cNvGraphicFramePr>
          <p:nvPr>
            <p:extLst>
              <p:ext uri="{D42A27DB-BD31-4B8C-83A1-F6EECF244321}">
                <p14:modId xmlns:p14="http://schemas.microsoft.com/office/powerpoint/2010/main" xmlns="" val="1431686131"/>
              </p:ext>
            </p:extLst>
          </p:nvPr>
        </p:nvGraphicFramePr>
        <p:xfrm>
          <a:off x="2301353" y="1955367"/>
          <a:ext cx="3448980" cy="1304714"/>
        </p:xfrm>
        <a:graphic>
          <a:graphicData uri="http://schemas.openxmlformats.org/drawingml/2006/table">
            <a:tbl>
              <a:tblPr firstRow="1" bandRow="1">
                <a:tableStyleId>{16D9F66E-5EB9-4882-86FB-DCBF35E3C3E4}</a:tableStyleId>
              </a:tblPr>
              <a:tblGrid>
                <a:gridCol w="1149660">
                  <a:extLst>
                    <a:ext uri="{9D8B030D-6E8A-4147-A177-3AD203B41FA5}">
                      <a16:colId xmlns:a16="http://schemas.microsoft.com/office/drawing/2014/main" xmlns="" val="2391241340"/>
                    </a:ext>
                  </a:extLst>
                </a:gridCol>
                <a:gridCol w="1149660">
                  <a:extLst>
                    <a:ext uri="{9D8B030D-6E8A-4147-A177-3AD203B41FA5}">
                      <a16:colId xmlns:a16="http://schemas.microsoft.com/office/drawing/2014/main" xmlns="" val="2316280640"/>
                    </a:ext>
                  </a:extLst>
                </a:gridCol>
                <a:gridCol w="1149660">
                  <a:extLst>
                    <a:ext uri="{9D8B030D-6E8A-4147-A177-3AD203B41FA5}">
                      <a16:colId xmlns:a16="http://schemas.microsoft.com/office/drawing/2014/main" xmlns="" val="1169265140"/>
                    </a:ext>
                  </a:extLst>
                </a:gridCol>
              </a:tblGrid>
              <a:tr h="276837">
                <a:tc gridSpan="3">
                  <a:txBody>
                    <a:bodyPr/>
                    <a:lstStyle/>
                    <a:p>
                      <a:pPr algn="ctr"/>
                      <a:r>
                        <a:rPr lang="ru-RU" sz="1000" dirty="0">
                          <a:solidFill>
                            <a:srgbClr val="7030A0"/>
                          </a:solidFill>
                          <a:latin typeface="Times New Roman" panose="02020603050405020304" pitchFamily="18" charset="0"/>
                          <a:cs typeface="Times New Roman" panose="02020603050405020304" pitchFamily="18" charset="0"/>
                        </a:rPr>
                        <a:t>Компенсация части родительской платы за содержание ребенка в муниципальных образовательных учреждениях</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912906770"/>
                  </a:ext>
                </a:extLst>
              </a:tr>
              <a:tr h="276837">
                <a:tc>
                  <a:txBody>
                    <a:bodyPr/>
                    <a:lstStyle/>
                    <a:p>
                      <a:pPr algn="ctr"/>
                      <a:r>
                        <a:rPr lang="ru-RU" sz="1000" dirty="0" smtClean="0">
                          <a:latin typeface="Times New Roman" panose="02020603050405020304" pitchFamily="18" charset="0"/>
                          <a:cs typeface="Times New Roman" panose="02020603050405020304" pitchFamily="18" charset="0"/>
                        </a:rPr>
                        <a:t>2024г </a:t>
                      </a:r>
                      <a:r>
                        <a:rPr lang="ru-RU" sz="1000" dirty="0">
                          <a:latin typeface="Times New Roman" panose="02020603050405020304" pitchFamily="18" charset="0"/>
                          <a:cs typeface="Times New Roman" panose="02020603050405020304" pitchFamily="18" charset="0"/>
                        </a:rPr>
                        <a:t>(руб.)</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2025г </a:t>
                      </a:r>
                      <a:r>
                        <a:rPr lang="ru-RU" sz="1000" dirty="0">
                          <a:latin typeface="Times New Roman" panose="02020603050405020304" pitchFamily="18" charset="0"/>
                          <a:cs typeface="Times New Roman" panose="02020603050405020304" pitchFamily="18" charset="0"/>
                        </a:rPr>
                        <a:t>(руб.)</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2026г </a:t>
                      </a:r>
                      <a:r>
                        <a:rPr lang="ru-RU" sz="1000" dirty="0">
                          <a:latin typeface="Times New Roman" panose="02020603050405020304" pitchFamily="18" charset="0"/>
                          <a:cs typeface="Times New Roman" panose="02020603050405020304" pitchFamily="18" charset="0"/>
                        </a:rPr>
                        <a:t>(руб.)</a:t>
                      </a:r>
                    </a:p>
                  </a:txBody>
                  <a:tcPr/>
                </a:tc>
                <a:extLst>
                  <a:ext uri="{0D108BD9-81ED-4DB2-BD59-A6C34878D82A}">
                    <a16:rowId xmlns:a16="http://schemas.microsoft.com/office/drawing/2014/main" xmlns="" val="124460683"/>
                  </a:ext>
                </a:extLst>
              </a:tr>
              <a:tr h="479237">
                <a:tc>
                  <a:txBody>
                    <a:bodyPr/>
                    <a:lstStyle/>
                    <a:p>
                      <a:pPr algn="ctr" fontAlgn="b"/>
                      <a:r>
                        <a:rPr lang="ru-RU" sz="1000" b="0" i="0" u="none" strike="noStrike" dirty="0">
                          <a:latin typeface="Times New Roman"/>
                        </a:rPr>
                        <a:t>1 573 382,00</a:t>
                      </a:r>
                    </a:p>
                  </a:txBody>
                  <a:tcPr marL="7620" marR="7620" marT="7620" marB="0"/>
                </a:tc>
                <a:tc>
                  <a:txBody>
                    <a:bodyPr/>
                    <a:lstStyle/>
                    <a:p>
                      <a:pPr algn="ctr" fontAlgn="b"/>
                      <a:r>
                        <a:rPr lang="ru-RU" sz="1000" b="0" i="0" u="none" strike="noStrike">
                          <a:latin typeface="Times New Roman"/>
                        </a:rPr>
                        <a:t>1 635 920,00</a:t>
                      </a:r>
                    </a:p>
                  </a:txBody>
                  <a:tcPr marL="7620" marR="7620" marT="7620" marB="0"/>
                </a:tc>
                <a:tc>
                  <a:txBody>
                    <a:bodyPr/>
                    <a:lstStyle/>
                    <a:p>
                      <a:pPr algn="ctr" fontAlgn="b"/>
                      <a:r>
                        <a:rPr lang="ru-RU" sz="1000" b="0" i="0" u="none" strike="noStrike" dirty="0">
                          <a:latin typeface="Times New Roman"/>
                        </a:rPr>
                        <a:t>1701436</a:t>
                      </a:r>
                    </a:p>
                  </a:txBody>
                  <a:tcPr marL="7620" marR="7620" marT="7620" marB="0"/>
                </a:tc>
                <a:extLst>
                  <a:ext uri="{0D108BD9-81ED-4DB2-BD59-A6C34878D82A}">
                    <a16:rowId xmlns:a16="http://schemas.microsoft.com/office/drawing/2014/main" xmlns="" val="1844541610"/>
                  </a:ext>
                </a:extLst>
              </a:tr>
            </a:tbl>
          </a:graphicData>
        </a:graphic>
      </p:graphicFrame>
      <p:pic>
        <p:nvPicPr>
          <p:cNvPr id="7" name="Рисунок 6">
            <a:extLst>
              <a:ext uri="{FF2B5EF4-FFF2-40B4-BE49-F238E27FC236}">
                <a16:creationId xmlns:a16="http://schemas.microsoft.com/office/drawing/2014/main" xmlns="" id="{51EE527F-39D6-73D8-7672-73FA7DFE26E2}"/>
              </a:ext>
            </a:extLst>
          </p:cNvPr>
          <p:cNvPicPr>
            <a:picLocks noChangeAspect="1"/>
          </p:cNvPicPr>
          <p:nvPr/>
        </p:nvPicPr>
        <p:blipFill>
          <a:blip r:embed="rId5" cstate="print"/>
          <a:stretch>
            <a:fillRect/>
          </a:stretch>
        </p:blipFill>
        <p:spPr>
          <a:xfrm>
            <a:off x="6434357" y="1620948"/>
            <a:ext cx="2269568" cy="1660211"/>
          </a:xfrm>
          <a:prstGeom prst="rect">
            <a:avLst/>
          </a:prstGeom>
        </p:spPr>
      </p:pic>
      <p:graphicFrame>
        <p:nvGraphicFramePr>
          <p:cNvPr id="8" name="Таблица 6">
            <a:extLst>
              <a:ext uri="{FF2B5EF4-FFF2-40B4-BE49-F238E27FC236}">
                <a16:creationId xmlns:a16="http://schemas.microsoft.com/office/drawing/2014/main" xmlns="" id="{811931E9-4F01-BE8C-233D-06DE1779DCFD}"/>
              </a:ext>
            </a:extLst>
          </p:cNvPr>
          <p:cNvGraphicFramePr>
            <a:graphicFrameLocks noGrp="1"/>
          </p:cNvGraphicFramePr>
          <p:nvPr>
            <p:extLst>
              <p:ext uri="{D42A27DB-BD31-4B8C-83A1-F6EECF244321}">
                <p14:modId xmlns:p14="http://schemas.microsoft.com/office/powerpoint/2010/main" xmlns="" val="377417050"/>
              </p:ext>
            </p:extLst>
          </p:nvPr>
        </p:nvGraphicFramePr>
        <p:xfrm>
          <a:off x="8868269" y="1722496"/>
          <a:ext cx="3111675" cy="1457114"/>
        </p:xfrm>
        <a:graphic>
          <a:graphicData uri="http://schemas.openxmlformats.org/drawingml/2006/table">
            <a:tbl>
              <a:tblPr firstRow="1" bandRow="1">
                <a:tableStyleId>{16D9F66E-5EB9-4882-86FB-DCBF35E3C3E4}</a:tableStyleId>
              </a:tblPr>
              <a:tblGrid>
                <a:gridCol w="1037225">
                  <a:extLst>
                    <a:ext uri="{9D8B030D-6E8A-4147-A177-3AD203B41FA5}">
                      <a16:colId xmlns:a16="http://schemas.microsoft.com/office/drawing/2014/main" xmlns="" val="2391241340"/>
                    </a:ext>
                  </a:extLst>
                </a:gridCol>
                <a:gridCol w="1037225">
                  <a:extLst>
                    <a:ext uri="{9D8B030D-6E8A-4147-A177-3AD203B41FA5}">
                      <a16:colId xmlns:a16="http://schemas.microsoft.com/office/drawing/2014/main" xmlns="" val="2316280640"/>
                    </a:ext>
                  </a:extLst>
                </a:gridCol>
                <a:gridCol w="1037225">
                  <a:extLst>
                    <a:ext uri="{9D8B030D-6E8A-4147-A177-3AD203B41FA5}">
                      <a16:colId xmlns:a16="http://schemas.microsoft.com/office/drawing/2014/main" xmlns="" val="1169265140"/>
                    </a:ext>
                  </a:extLst>
                </a:gridCol>
              </a:tblGrid>
              <a:tr h="276837">
                <a:tc gridSpan="3">
                  <a:txBody>
                    <a:bodyPr/>
                    <a:lstStyle/>
                    <a:p>
                      <a:pPr algn="ctr"/>
                      <a:r>
                        <a:rPr lang="ru-RU" sz="1000" dirty="0">
                          <a:solidFill>
                            <a:srgbClr val="7030A0"/>
                          </a:solidFill>
                          <a:latin typeface="Times New Roman" panose="02020603050405020304" pitchFamily="18" charset="0"/>
                          <a:cs typeface="Times New Roman" panose="02020603050405020304" pitchFamily="18" charset="0"/>
                        </a:rPr>
                        <a:t>Социальная поддержка детей, оставшихся без попечения родителей, и лиц, принявших на воспитание в семью детей, оставшихся без попечения родителей</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749943004"/>
                  </a:ext>
                </a:extLst>
              </a:tr>
              <a:tr h="276837">
                <a:tc>
                  <a:txBody>
                    <a:bodyPr/>
                    <a:lstStyle/>
                    <a:p>
                      <a:pPr algn="ctr"/>
                      <a:r>
                        <a:rPr lang="ru-RU" sz="1000" dirty="0" smtClean="0">
                          <a:latin typeface="Times New Roman" panose="02020603050405020304" pitchFamily="18" charset="0"/>
                          <a:cs typeface="Times New Roman" panose="02020603050405020304" pitchFamily="18" charset="0"/>
                        </a:rPr>
                        <a:t>2024г </a:t>
                      </a:r>
                      <a:r>
                        <a:rPr lang="ru-RU" sz="1000" dirty="0">
                          <a:latin typeface="Times New Roman" panose="02020603050405020304" pitchFamily="18" charset="0"/>
                          <a:cs typeface="Times New Roman" panose="02020603050405020304" pitchFamily="18" charset="0"/>
                        </a:rPr>
                        <a:t>(руб.)</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2025г </a:t>
                      </a:r>
                      <a:r>
                        <a:rPr lang="ru-RU" sz="1000" dirty="0">
                          <a:latin typeface="Times New Roman" panose="02020603050405020304" pitchFamily="18" charset="0"/>
                          <a:cs typeface="Times New Roman" panose="02020603050405020304" pitchFamily="18" charset="0"/>
                        </a:rPr>
                        <a:t>(руб.)</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2026г </a:t>
                      </a:r>
                      <a:r>
                        <a:rPr lang="ru-RU" sz="1000" dirty="0">
                          <a:latin typeface="Times New Roman" panose="02020603050405020304" pitchFamily="18" charset="0"/>
                          <a:cs typeface="Times New Roman" panose="02020603050405020304" pitchFamily="18" charset="0"/>
                        </a:rPr>
                        <a:t>(руб.)</a:t>
                      </a:r>
                    </a:p>
                  </a:txBody>
                  <a:tcPr/>
                </a:tc>
                <a:extLst>
                  <a:ext uri="{0D108BD9-81ED-4DB2-BD59-A6C34878D82A}">
                    <a16:rowId xmlns:a16="http://schemas.microsoft.com/office/drawing/2014/main" xmlns="" val="124460683"/>
                  </a:ext>
                </a:extLst>
              </a:tr>
              <a:tr h="479237">
                <a:tc>
                  <a:txBody>
                    <a:bodyPr/>
                    <a:lstStyle/>
                    <a:p>
                      <a:pPr algn="ctr" fontAlgn="b"/>
                      <a:r>
                        <a:rPr lang="ru-RU" sz="1000" b="0" i="0" u="none" strike="noStrike" dirty="0">
                          <a:latin typeface="Times New Roman"/>
                        </a:rPr>
                        <a:t>22700260,29</a:t>
                      </a:r>
                    </a:p>
                  </a:txBody>
                  <a:tcPr marL="7620" marR="7620" marT="7620" marB="0"/>
                </a:tc>
                <a:tc>
                  <a:txBody>
                    <a:bodyPr/>
                    <a:lstStyle/>
                    <a:p>
                      <a:pPr algn="ctr" fontAlgn="b"/>
                      <a:r>
                        <a:rPr lang="ru-RU" sz="1000" b="0" i="0" u="none" strike="noStrike">
                          <a:latin typeface="Times New Roman"/>
                        </a:rPr>
                        <a:t>23292257,01</a:t>
                      </a:r>
                    </a:p>
                  </a:txBody>
                  <a:tcPr marL="7620" marR="7620" marT="7620" marB="0"/>
                </a:tc>
                <a:tc>
                  <a:txBody>
                    <a:bodyPr/>
                    <a:lstStyle/>
                    <a:p>
                      <a:pPr algn="ctr" fontAlgn="b"/>
                      <a:r>
                        <a:rPr lang="ru-RU" sz="1000" b="0" i="0" u="none" strike="noStrike" dirty="0">
                          <a:latin typeface="Times New Roman"/>
                        </a:rPr>
                        <a:t>24151288,05</a:t>
                      </a:r>
                    </a:p>
                  </a:txBody>
                  <a:tcPr marL="7620" marR="7620" marT="7620" marB="0"/>
                </a:tc>
                <a:extLst>
                  <a:ext uri="{0D108BD9-81ED-4DB2-BD59-A6C34878D82A}">
                    <a16:rowId xmlns:a16="http://schemas.microsoft.com/office/drawing/2014/main" xmlns="" val="1844541610"/>
                  </a:ext>
                </a:extLst>
              </a:tr>
            </a:tbl>
          </a:graphicData>
        </a:graphic>
      </p:graphicFrame>
      <p:pic>
        <p:nvPicPr>
          <p:cNvPr id="9" name="Picture 4" descr="В Пермском крае появится дорожный фонд"/>
          <p:cNvPicPr>
            <a:picLocks noChangeAspect="1" noChangeArrowheads="1"/>
          </p:cNvPicPr>
          <p:nvPr/>
        </p:nvPicPr>
        <p:blipFill>
          <a:blip r:embed="rId6" cstate="print"/>
          <a:srcRect/>
          <a:stretch>
            <a:fillRect/>
          </a:stretch>
        </p:blipFill>
        <p:spPr bwMode="auto">
          <a:xfrm>
            <a:off x="388489" y="4133459"/>
            <a:ext cx="2495550" cy="1396072"/>
          </a:xfrm>
          <a:prstGeom prst="rect">
            <a:avLst/>
          </a:prstGeom>
          <a:noFill/>
        </p:spPr>
      </p:pic>
      <p:graphicFrame>
        <p:nvGraphicFramePr>
          <p:cNvPr id="10" name="Таблица 6">
            <a:extLst>
              <a:ext uri="{FF2B5EF4-FFF2-40B4-BE49-F238E27FC236}">
                <a16:creationId xmlns:a16="http://schemas.microsoft.com/office/drawing/2014/main" xmlns="" id="{06BD6F7A-71A5-7241-24E5-CE8624572449}"/>
              </a:ext>
            </a:extLst>
          </p:cNvPr>
          <p:cNvGraphicFramePr>
            <a:graphicFrameLocks noGrp="1"/>
          </p:cNvGraphicFramePr>
          <p:nvPr>
            <p:extLst>
              <p:ext uri="{D42A27DB-BD31-4B8C-83A1-F6EECF244321}">
                <p14:modId xmlns:p14="http://schemas.microsoft.com/office/powerpoint/2010/main" xmlns="" val="2852102732"/>
              </p:ext>
            </p:extLst>
          </p:nvPr>
        </p:nvGraphicFramePr>
        <p:xfrm>
          <a:off x="3025973" y="4187927"/>
          <a:ext cx="3279936" cy="1032911"/>
        </p:xfrm>
        <a:graphic>
          <a:graphicData uri="http://schemas.openxmlformats.org/drawingml/2006/table">
            <a:tbl>
              <a:tblPr firstRow="1" bandRow="1">
                <a:tableStyleId>{D7AC3CCA-C797-4891-BE02-D94E43425B78}</a:tableStyleId>
              </a:tblPr>
              <a:tblGrid>
                <a:gridCol w="1093312">
                  <a:extLst>
                    <a:ext uri="{9D8B030D-6E8A-4147-A177-3AD203B41FA5}">
                      <a16:colId xmlns:a16="http://schemas.microsoft.com/office/drawing/2014/main" xmlns="" val="2391241340"/>
                    </a:ext>
                  </a:extLst>
                </a:gridCol>
                <a:gridCol w="1093312">
                  <a:extLst>
                    <a:ext uri="{9D8B030D-6E8A-4147-A177-3AD203B41FA5}">
                      <a16:colId xmlns:a16="http://schemas.microsoft.com/office/drawing/2014/main" xmlns="" val="2316280640"/>
                    </a:ext>
                  </a:extLst>
                </a:gridCol>
                <a:gridCol w="1093312">
                  <a:extLst>
                    <a:ext uri="{9D8B030D-6E8A-4147-A177-3AD203B41FA5}">
                      <a16:colId xmlns:a16="http://schemas.microsoft.com/office/drawing/2014/main" xmlns="" val="1169265140"/>
                    </a:ext>
                  </a:extLst>
                </a:gridCol>
              </a:tblGrid>
              <a:tr h="276837">
                <a:tc gridSpan="3">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Дорожный фонд</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912906770"/>
                  </a:ext>
                </a:extLst>
              </a:tr>
              <a:tr h="276837">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2024г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a:txBody>
                  <a:tcPr/>
                </a:tc>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2025г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a:txBody>
                  <a:tcPr/>
                </a:tc>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2026г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a:txBody>
                  <a:tcPr/>
                </a:tc>
                <a:extLst>
                  <a:ext uri="{0D108BD9-81ED-4DB2-BD59-A6C34878D82A}">
                    <a16:rowId xmlns:a16="http://schemas.microsoft.com/office/drawing/2014/main" xmlns="" val="124460683"/>
                  </a:ext>
                </a:extLst>
              </a:tr>
              <a:tr h="479237">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159940964,1</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35413000</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36861000</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844541610"/>
                  </a:ext>
                </a:extLst>
              </a:tr>
            </a:tbl>
          </a:graphicData>
        </a:graphic>
      </p:graphicFrame>
      <p:pic>
        <p:nvPicPr>
          <p:cNvPr id="11" name="Picture 6" descr="Стабильность и независимость. В Красноярском крае создадут резервный фонд |  ЭКОНОМИКА | АиФ Красноярск"/>
          <p:cNvPicPr>
            <a:picLocks noChangeAspect="1" noChangeArrowheads="1"/>
          </p:cNvPicPr>
          <p:nvPr/>
        </p:nvPicPr>
        <p:blipFill>
          <a:blip r:embed="rId7" cstate="print"/>
          <a:srcRect/>
          <a:stretch>
            <a:fillRect/>
          </a:stretch>
        </p:blipFill>
        <p:spPr bwMode="auto">
          <a:xfrm>
            <a:off x="6444233" y="4070290"/>
            <a:ext cx="1888885" cy="1131438"/>
          </a:xfrm>
          <a:prstGeom prst="rect">
            <a:avLst/>
          </a:prstGeom>
          <a:noFill/>
        </p:spPr>
      </p:pic>
      <p:graphicFrame>
        <p:nvGraphicFramePr>
          <p:cNvPr id="12" name="Таблица 6">
            <a:extLst>
              <a:ext uri="{FF2B5EF4-FFF2-40B4-BE49-F238E27FC236}">
                <a16:creationId xmlns:a16="http://schemas.microsoft.com/office/drawing/2014/main" xmlns="" id="{96BD46D3-03D4-6E21-E9EC-CB05280BE5B9}"/>
              </a:ext>
            </a:extLst>
          </p:cNvPr>
          <p:cNvGraphicFramePr>
            <a:graphicFrameLocks noGrp="1"/>
          </p:cNvGraphicFramePr>
          <p:nvPr>
            <p:extLst>
              <p:ext uri="{D42A27DB-BD31-4B8C-83A1-F6EECF244321}">
                <p14:modId xmlns:p14="http://schemas.microsoft.com/office/powerpoint/2010/main" xmlns="" val="3142092018"/>
              </p:ext>
            </p:extLst>
          </p:nvPr>
        </p:nvGraphicFramePr>
        <p:xfrm>
          <a:off x="8449721" y="4074745"/>
          <a:ext cx="3448980" cy="1032911"/>
        </p:xfrm>
        <a:graphic>
          <a:graphicData uri="http://schemas.openxmlformats.org/drawingml/2006/table">
            <a:tbl>
              <a:tblPr firstRow="1" bandRow="1">
                <a:tableStyleId>{8A107856-5554-42FB-B03E-39F5DBC370BA}</a:tableStyleId>
              </a:tblPr>
              <a:tblGrid>
                <a:gridCol w="1149660">
                  <a:extLst>
                    <a:ext uri="{9D8B030D-6E8A-4147-A177-3AD203B41FA5}">
                      <a16:colId xmlns:a16="http://schemas.microsoft.com/office/drawing/2014/main" xmlns="" val="2391241340"/>
                    </a:ext>
                  </a:extLst>
                </a:gridCol>
                <a:gridCol w="1149660">
                  <a:extLst>
                    <a:ext uri="{9D8B030D-6E8A-4147-A177-3AD203B41FA5}">
                      <a16:colId xmlns:a16="http://schemas.microsoft.com/office/drawing/2014/main" xmlns="" val="2316280640"/>
                    </a:ext>
                  </a:extLst>
                </a:gridCol>
                <a:gridCol w="1149660">
                  <a:extLst>
                    <a:ext uri="{9D8B030D-6E8A-4147-A177-3AD203B41FA5}">
                      <a16:colId xmlns:a16="http://schemas.microsoft.com/office/drawing/2014/main" xmlns="" val="1169265140"/>
                    </a:ext>
                  </a:extLst>
                </a:gridCol>
              </a:tblGrid>
              <a:tr h="276837">
                <a:tc gridSpan="3">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Резервный фонд</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912906770"/>
                  </a:ext>
                </a:extLst>
              </a:tr>
              <a:tr h="276837">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2024г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a:txBody>
                  <a:tcPr/>
                </a:tc>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2025г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a:txBody>
                  <a:tcPr/>
                </a:tc>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2026г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a:txBody>
                  <a:tcPr/>
                </a:tc>
                <a:extLst>
                  <a:ext uri="{0D108BD9-81ED-4DB2-BD59-A6C34878D82A}">
                    <a16:rowId xmlns:a16="http://schemas.microsoft.com/office/drawing/2014/main" xmlns="" val="124460683"/>
                  </a:ext>
                </a:extLst>
              </a:tr>
              <a:tr h="479237">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2787313</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100000</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100000</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844541610"/>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pic>
        <p:nvPicPr>
          <p:cNvPr id="3" name="Рисунок 2">
            <a:extLst>
              <a:ext uri="{FF2B5EF4-FFF2-40B4-BE49-F238E27FC236}">
                <a16:creationId xmlns:a16="http://schemas.microsoft.com/office/drawing/2014/main" xmlns="" id="{EBAB917A-6B96-5F12-6B0F-BDF9EAEACBBE}"/>
              </a:ext>
            </a:extLst>
          </p:cNvPr>
          <p:cNvPicPr>
            <a:picLocks noChangeAspect="1"/>
          </p:cNvPicPr>
          <p:nvPr/>
        </p:nvPicPr>
        <p:blipFill>
          <a:blip r:embed="rId3" cstate="print"/>
          <a:stretch>
            <a:fillRect/>
          </a:stretch>
        </p:blipFill>
        <p:spPr>
          <a:xfrm>
            <a:off x="392463" y="155072"/>
            <a:ext cx="2091253" cy="1774396"/>
          </a:xfrm>
          <a:prstGeom prst="rect">
            <a:avLst/>
          </a:prstGeom>
        </p:spPr>
      </p:pic>
      <p:sp>
        <p:nvSpPr>
          <p:cNvPr id="4" name="Прямоугольник: скругленные углы 7">
            <a:extLst>
              <a:ext uri="{FF2B5EF4-FFF2-40B4-BE49-F238E27FC236}">
                <a16:creationId xmlns:a16="http://schemas.microsoft.com/office/drawing/2014/main" xmlns="" id="{6A6A69C9-6612-55EB-0D51-CBC308997936}"/>
              </a:ext>
            </a:extLst>
          </p:cNvPr>
          <p:cNvSpPr/>
          <p:nvPr/>
        </p:nvSpPr>
        <p:spPr>
          <a:xfrm>
            <a:off x="2709643" y="114322"/>
            <a:ext cx="8925887" cy="65556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TextBox 4">
            <a:extLst>
              <a:ext uri="{FF2B5EF4-FFF2-40B4-BE49-F238E27FC236}">
                <a16:creationId xmlns:a16="http://schemas.microsoft.com/office/drawing/2014/main" xmlns="" id="{7226E2B0-02E2-83C1-4317-CD77F6C6744C}"/>
              </a:ext>
            </a:extLst>
          </p:cNvPr>
          <p:cNvSpPr txBox="1"/>
          <p:nvPr/>
        </p:nvSpPr>
        <p:spPr>
          <a:xfrm>
            <a:off x="3081856" y="226662"/>
            <a:ext cx="8402671" cy="430887"/>
          </a:xfrm>
          <a:prstGeom prst="rect">
            <a:avLst/>
          </a:prstGeom>
          <a:noFill/>
        </p:spPr>
        <p:txBody>
          <a:bodyPr wrap="square">
            <a:spAutoFit/>
          </a:bodyPr>
          <a:lstStyle/>
          <a:p>
            <a:r>
              <a:rPr lang="ru-RU" sz="1100" b="1" i="0" dirty="0">
                <a:solidFill>
                  <a:srgbClr val="202124"/>
                </a:solidFill>
                <a:effectLst/>
                <a:latin typeface="Times New Roman" panose="02020603050405020304" pitchFamily="18" charset="0"/>
                <a:cs typeface="Times New Roman" panose="02020603050405020304" pitchFamily="18" charset="0"/>
              </a:rPr>
              <a:t>Под условно утверждаемыми (утвержденными) расходами </a:t>
            </a:r>
            <a:r>
              <a:rPr lang="ru-RU" sz="1100" b="0" i="0" dirty="0">
                <a:solidFill>
                  <a:srgbClr val="202124"/>
                </a:solidFill>
                <a:effectLst/>
                <a:latin typeface="Times New Roman" panose="02020603050405020304" pitchFamily="18" charset="0"/>
                <a:cs typeface="Times New Roman" panose="02020603050405020304" pitchFamily="18" charset="0"/>
              </a:rPr>
              <a:t>понимаются </a:t>
            </a:r>
            <a:r>
              <a:rPr lang="ru-RU" sz="1100" i="0" dirty="0">
                <a:solidFill>
                  <a:srgbClr val="202124"/>
                </a:solidFill>
                <a:effectLst/>
                <a:latin typeface="Times New Roman" panose="02020603050405020304" pitchFamily="18" charset="0"/>
                <a:cs typeface="Times New Roman" panose="02020603050405020304" pitchFamily="18" charset="0"/>
              </a:rPr>
              <a:t>не распределенные в плановом периоде в соответствии с классификацией расходов бюджетов бюджетные ассигнования.</a:t>
            </a:r>
            <a:endParaRPr lang="ru-RU" sz="1100" dirty="0">
              <a:latin typeface="Times New Roman" panose="02020603050405020304" pitchFamily="18" charset="0"/>
              <a:cs typeface="Times New Roman" panose="02020603050405020304" pitchFamily="18" charset="0"/>
            </a:endParaRPr>
          </a:p>
        </p:txBody>
      </p:sp>
      <p:sp>
        <p:nvSpPr>
          <p:cNvPr id="6" name="Стрелка: вниз 9">
            <a:extLst>
              <a:ext uri="{FF2B5EF4-FFF2-40B4-BE49-F238E27FC236}">
                <a16:creationId xmlns:a16="http://schemas.microsoft.com/office/drawing/2014/main" xmlns="" id="{EB46C2BF-EB32-27FB-7808-5BB128641199}"/>
              </a:ext>
            </a:extLst>
          </p:cNvPr>
          <p:cNvSpPr/>
          <p:nvPr/>
        </p:nvSpPr>
        <p:spPr>
          <a:xfrm>
            <a:off x="4320330" y="782433"/>
            <a:ext cx="394283" cy="384507"/>
          </a:xfrm>
          <a:prstGeom prst="down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скругленные углы 13">
            <a:extLst>
              <a:ext uri="{FF2B5EF4-FFF2-40B4-BE49-F238E27FC236}">
                <a16:creationId xmlns:a16="http://schemas.microsoft.com/office/drawing/2014/main" xmlns="" id="{9CAF85E0-6D1C-B553-0B41-CBB758B21350}"/>
              </a:ext>
            </a:extLst>
          </p:cNvPr>
          <p:cNvSpPr/>
          <p:nvPr/>
        </p:nvSpPr>
        <p:spPr>
          <a:xfrm>
            <a:off x="2685489" y="1182846"/>
            <a:ext cx="3900882" cy="484305"/>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1"/>
                </a:solidFill>
                <a:latin typeface="Times New Roman" panose="02020603050405020304" pitchFamily="18" charset="0"/>
                <a:cs typeface="Times New Roman" panose="02020603050405020304" pitchFamily="18" charset="0"/>
              </a:rPr>
              <a:t>На случай непредвиденного сокращения доходов</a:t>
            </a:r>
          </a:p>
        </p:txBody>
      </p:sp>
      <p:sp>
        <p:nvSpPr>
          <p:cNvPr id="8" name="Стрелка: вниз 15">
            <a:extLst>
              <a:ext uri="{FF2B5EF4-FFF2-40B4-BE49-F238E27FC236}">
                <a16:creationId xmlns:a16="http://schemas.microsoft.com/office/drawing/2014/main" xmlns="" id="{2BDB759F-19C3-3403-6E65-1CD4B7DB48D7}"/>
              </a:ext>
            </a:extLst>
          </p:cNvPr>
          <p:cNvSpPr/>
          <p:nvPr/>
        </p:nvSpPr>
        <p:spPr>
          <a:xfrm>
            <a:off x="8907486" y="759298"/>
            <a:ext cx="394283" cy="381763"/>
          </a:xfrm>
          <a:prstGeom prst="down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скругленные углы 14">
            <a:extLst>
              <a:ext uri="{FF2B5EF4-FFF2-40B4-BE49-F238E27FC236}">
                <a16:creationId xmlns:a16="http://schemas.microsoft.com/office/drawing/2014/main" xmlns="" id="{53671D50-8121-2A91-EA21-1F88860C3909}"/>
              </a:ext>
            </a:extLst>
          </p:cNvPr>
          <p:cNvSpPr/>
          <p:nvPr/>
        </p:nvSpPr>
        <p:spPr>
          <a:xfrm>
            <a:off x="7283191" y="1182227"/>
            <a:ext cx="4352339" cy="49684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1"/>
                </a:solidFill>
                <a:latin typeface="Times New Roman" panose="02020603050405020304" pitchFamily="18" charset="0"/>
                <a:cs typeface="Times New Roman" panose="02020603050405020304" pitchFamily="18" charset="0"/>
              </a:rPr>
              <a:t>Для принятия новых расходных обязательств в очередном бюджетном цикле</a:t>
            </a:r>
          </a:p>
        </p:txBody>
      </p:sp>
      <p:sp>
        <p:nvSpPr>
          <p:cNvPr id="10" name="Прямоугольник: скругленные углы 16">
            <a:extLst>
              <a:ext uri="{FF2B5EF4-FFF2-40B4-BE49-F238E27FC236}">
                <a16:creationId xmlns:a16="http://schemas.microsoft.com/office/drawing/2014/main" xmlns="" id="{F9ADC682-C2AB-B9DD-3737-80CDA8B2634F}"/>
              </a:ext>
            </a:extLst>
          </p:cNvPr>
          <p:cNvSpPr/>
          <p:nvPr/>
        </p:nvSpPr>
        <p:spPr>
          <a:xfrm>
            <a:off x="544990" y="2094299"/>
            <a:ext cx="1996783" cy="2773871"/>
          </a:xfrm>
          <a:prstGeom prst="roundRect">
            <a:avLst/>
          </a:prstGeom>
          <a:solidFill>
            <a:schemeClr val="accent4">
              <a:lumMod val="20000"/>
              <a:lumOff val="80000"/>
            </a:schemeClr>
          </a:solidFill>
          <a:scene3d>
            <a:camera prst="perspectiveAbove"/>
            <a:lightRig rig="threePt" dir="t"/>
          </a:scene3d>
        </p:spPr>
        <p:style>
          <a:lnRef idx="1">
            <a:schemeClr val="accent2"/>
          </a:lnRef>
          <a:fillRef idx="2">
            <a:schemeClr val="accent2"/>
          </a:fillRef>
          <a:effectRef idx="1">
            <a:schemeClr val="accent2"/>
          </a:effectRef>
          <a:fontRef idx="minor">
            <a:schemeClr val="dk1"/>
          </a:fontRef>
        </p:style>
        <p:txBody>
          <a:bodyPr rtlCol="0" anchor="ctr"/>
          <a:lstStyle/>
          <a:p>
            <a:pPr algn="l"/>
            <a:endParaRPr lang="ru-RU" sz="1800" b="0" i="0" u="none" strike="noStrike" baseline="0" dirty="0">
              <a:solidFill>
                <a:srgbClr val="000000"/>
              </a:solidFill>
              <a:latin typeface="Cambria" panose="02040503050406030204" pitchFamily="18" charset="0"/>
            </a:endParaRPr>
          </a:p>
          <a:p>
            <a:pPr algn="ctr"/>
            <a:endParaRPr lang="ru-RU" sz="1200" b="1" i="0" u="none" strike="noStrike" baseline="0" dirty="0">
              <a:solidFill>
                <a:schemeClr val="tx1"/>
              </a:solidFill>
              <a:latin typeface="Times New Roman" panose="02020603050405020304" pitchFamily="18" charset="0"/>
              <a:cs typeface="Times New Roman" panose="02020603050405020304" pitchFamily="18" charset="0"/>
            </a:endParaRPr>
          </a:p>
          <a:p>
            <a:pPr algn="ctr"/>
            <a:endParaRPr lang="ru-RU" sz="1200" b="1" dirty="0">
              <a:solidFill>
                <a:schemeClr val="tx1"/>
              </a:solidFill>
              <a:latin typeface="Times New Roman" panose="02020603050405020304" pitchFamily="18" charset="0"/>
              <a:cs typeface="Times New Roman" panose="02020603050405020304" pitchFamily="18" charset="0"/>
            </a:endParaRPr>
          </a:p>
          <a:p>
            <a:pPr algn="ctr"/>
            <a:endParaRPr lang="ru-RU" sz="1200" b="1" i="0" u="none" strike="noStrike" baseline="0" dirty="0">
              <a:solidFill>
                <a:schemeClr val="tx1"/>
              </a:solidFill>
              <a:latin typeface="Times New Roman" panose="02020603050405020304" pitchFamily="18" charset="0"/>
              <a:cs typeface="Times New Roman" panose="02020603050405020304" pitchFamily="18" charset="0"/>
            </a:endParaRPr>
          </a:p>
          <a:p>
            <a:pPr algn="ctr"/>
            <a:endParaRPr lang="ru-RU" sz="1200" b="1" dirty="0">
              <a:solidFill>
                <a:schemeClr val="tx1"/>
              </a:solidFill>
              <a:latin typeface="Times New Roman" panose="02020603050405020304" pitchFamily="18" charset="0"/>
              <a:cs typeface="Times New Roman" panose="02020603050405020304" pitchFamily="18" charset="0"/>
            </a:endParaRPr>
          </a:p>
          <a:p>
            <a:pPr algn="ctr"/>
            <a:endParaRPr lang="ru-RU" sz="1200" b="1" i="0" u="none" strike="noStrike" baseline="0" dirty="0">
              <a:solidFill>
                <a:schemeClr val="tx1"/>
              </a:solidFill>
              <a:latin typeface="Times New Roman" panose="02020603050405020304" pitchFamily="18" charset="0"/>
              <a:cs typeface="Times New Roman" panose="02020603050405020304" pitchFamily="18" charset="0"/>
            </a:endParaRPr>
          </a:p>
          <a:p>
            <a:pPr algn="ctr"/>
            <a:r>
              <a:rPr lang="ru-RU" sz="1200" b="1" i="0" u="none" strike="noStrike" baseline="0" dirty="0">
                <a:solidFill>
                  <a:schemeClr val="tx1"/>
                </a:solidFill>
                <a:latin typeface="Times New Roman" panose="02020603050405020304" pitchFamily="18" charset="0"/>
                <a:cs typeface="Times New Roman" panose="02020603050405020304" pitchFamily="18" charset="0"/>
              </a:rPr>
              <a:t>На чем основаны предусмотренные условно утверждаемые расходы (УУР) в </a:t>
            </a:r>
            <a:r>
              <a:rPr lang="ru-RU" sz="1200" b="1" i="0" u="none" strike="noStrike" baseline="0" dirty="0" smtClean="0">
                <a:solidFill>
                  <a:schemeClr val="tx1"/>
                </a:solidFill>
                <a:latin typeface="Times New Roman" panose="02020603050405020304" pitchFamily="18" charset="0"/>
                <a:cs typeface="Times New Roman" panose="02020603050405020304" pitchFamily="18" charset="0"/>
              </a:rPr>
              <a:t>2025 </a:t>
            </a:r>
            <a:r>
              <a:rPr lang="ru-RU" sz="1200" b="1" i="0" u="none" strike="noStrike" baseline="0" dirty="0">
                <a:solidFill>
                  <a:schemeClr val="tx1"/>
                </a:solidFill>
                <a:latin typeface="Times New Roman" panose="02020603050405020304" pitchFamily="18" charset="0"/>
                <a:cs typeface="Times New Roman" panose="02020603050405020304" pitchFamily="18" charset="0"/>
              </a:rPr>
              <a:t>и </a:t>
            </a:r>
            <a:r>
              <a:rPr lang="ru-RU" sz="1200" b="1" i="0" u="none" strike="noStrike" baseline="0" dirty="0" smtClean="0">
                <a:solidFill>
                  <a:schemeClr val="tx1"/>
                </a:solidFill>
                <a:latin typeface="Times New Roman" panose="02020603050405020304" pitchFamily="18" charset="0"/>
                <a:cs typeface="Times New Roman" panose="02020603050405020304" pitchFamily="18" charset="0"/>
              </a:rPr>
              <a:t>2026 </a:t>
            </a:r>
            <a:r>
              <a:rPr lang="ru-RU" sz="1200" b="1" i="0" u="none" strike="noStrike" baseline="0" dirty="0">
                <a:solidFill>
                  <a:schemeClr val="tx1"/>
                </a:solidFill>
                <a:latin typeface="Times New Roman" panose="02020603050405020304" pitchFamily="18" charset="0"/>
                <a:cs typeface="Times New Roman" panose="02020603050405020304" pitchFamily="18" charset="0"/>
              </a:rPr>
              <a:t>годах </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xmlns="" id="{ADD2D780-566E-BF5E-1AAF-52565CC96B50}"/>
              </a:ext>
            </a:extLst>
          </p:cNvPr>
          <p:cNvPicPr>
            <a:picLocks noChangeAspect="1"/>
          </p:cNvPicPr>
          <p:nvPr/>
        </p:nvPicPr>
        <p:blipFill>
          <a:blip r:embed="rId4" cstate="print"/>
          <a:stretch>
            <a:fillRect/>
          </a:stretch>
        </p:blipFill>
        <p:spPr>
          <a:xfrm>
            <a:off x="630170" y="2392203"/>
            <a:ext cx="1721563" cy="1036797"/>
          </a:xfrm>
          <a:prstGeom prst="rect">
            <a:avLst/>
          </a:prstGeom>
          <a:ln>
            <a:noFill/>
          </a:ln>
          <a:effectLst>
            <a:softEdge rad="112500"/>
          </a:effectLst>
        </p:spPr>
      </p:pic>
      <p:sp>
        <p:nvSpPr>
          <p:cNvPr id="12" name="Прямоугольник: скругленные углы 19">
            <a:extLst>
              <a:ext uri="{FF2B5EF4-FFF2-40B4-BE49-F238E27FC236}">
                <a16:creationId xmlns:a16="http://schemas.microsoft.com/office/drawing/2014/main" xmlns="" id="{ED2B348B-2BAD-B062-D57B-BC3CBE078600}"/>
              </a:ext>
            </a:extLst>
          </p:cNvPr>
          <p:cNvSpPr/>
          <p:nvPr/>
        </p:nvSpPr>
        <p:spPr>
          <a:xfrm>
            <a:off x="3179598" y="2091412"/>
            <a:ext cx="4978433" cy="1617822"/>
          </a:xfrm>
          <a:prstGeom prst="round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latin typeface="Times New Roman" panose="02020603050405020304" pitchFamily="18" charset="0"/>
                <a:cs typeface="Times New Roman" panose="02020603050405020304" pitchFamily="18" charset="0"/>
              </a:rPr>
              <a:t>Требование:</a:t>
            </a:r>
          </a:p>
          <a:p>
            <a:r>
              <a:rPr lang="ru-RU" sz="1100" b="0" i="0" dirty="0">
                <a:solidFill>
                  <a:srgbClr val="222222"/>
                </a:solidFill>
                <a:effectLst/>
                <a:latin typeface="Times New Roman" panose="02020603050405020304" pitchFamily="18" charset="0"/>
                <a:cs typeface="Times New Roman" panose="02020603050405020304" pitchFamily="18" charset="0"/>
              </a:rPr>
              <a:t>– на первый год планового периода в объеме не менее 2,5 %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a:t>
            </a:r>
            <a:r>
              <a:rPr lang="ru-RU" sz="1100" dirty="0">
                <a:latin typeface="Times New Roman" panose="02020603050405020304" pitchFamily="18" charset="0"/>
                <a:cs typeface="Times New Roman" panose="02020603050405020304" pitchFamily="18" charset="0"/>
              </a:rPr>
              <a:t/>
            </a:r>
            <a:br>
              <a:rPr lang="ru-RU" sz="1100" dirty="0">
                <a:latin typeface="Times New Roman" panose="02020603050405020304" pitchFamily="18" charset="0"/>
                <a:cs typeface="Times New Roman" panose="02020603050405020304" pitchFamily="18" charset="0"/>
              </a:rPr>
            </a:br>
            <a:r>
              <a:rPr lang="ru-RU" sz="1100" b="0" i="0" dirty="0">
                <a:solidFill>
                  <a:srgbClr val="222222"/>
                </a:solidFill>
                <a:effectLst/>
                <a:latin typeface="Times New Roman" panose="02020603050405020304" pitchFamily="18" charset="0"/>
                <a:cs typeface="Times New Roman" panose="02020603050405020304" pitchFamily="18" charset="0"/>
              </a:rPr>
              <a:t>– на второй год планового периода в объеме не менее 5 %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a:t>
            </a:r>
            <a:endParaRPr lang="ru-RU" sz="1100" dirty="0">
              <a:latin typeface="Times New Roman" panose="02020603050405020304" pitchFamily="18" charset="0"/>
              <a:cs typeface="Times New Roman" panose="02020603050405020304" pitchFamily="18" charset="0"/>
            </a:endParaRPr>
          </a:p>
        </p:txBody>
      </p:sp>
      <p:pic>
        <p:nvPicPr>
          <p:cNvPr id="13" name="Рисунок 12">
            <a:extLst>
              <a:ext uri="{FF2B5EF4-FFF2-40B4-BE49-F238E27FC236}">
                <a16:creationId xmlns:a16="http://schemas.microsoft.com/office/drawing/2014/main" xmlns="" id="{5C3B76EF-C72A-1DFA-DFB7-876506BC785A}"/>
              </a:ext>
            </a:extLst>
          </p:cNvPr>
          <p:cNvPicPr>
            <a:picLocks noChangeAspect="1"/>
          </p:cNvPicPr>
          <p:nvPr/>
        </p:nvPicPr>
        <p:blipFill>
          <a:blip r:embed="rId5" cstate="print"/>
          <a:stretch>
            <a:fillRect/>
          </a:stretch>
        </p:blipFill>
        <p:spPr>
          <a:xfrm>
            <a:off x="9602870" y="1929468"/>
            <a:ext cx="1926503" cy="1450974"/>
          </a:xfrm>
          <a:prstGeom prst="rect">
            <a:avLst/>
          </a:prstGeom>
        </p:spPr>
      </p:pic>
      <p:sp>
        <p:nvSpPr>
          <p:cNvPr id="14" name="TextBox 13">
            <a:extLst>
              <a:ext uri="{FF2B5EF4-FFF2-40B4-BE49-F238E27FC236}">
                <a16:creationId xmlns:a16="http://schemas.microsoft.com/office/drawing/2014/main" xmlns="" id="{1C562D3F-5B72-D35F-BCF0-B3E7750236A3}"/>
              </a:ext>
            </a:extLst>
          </p:cNvPr>
          <p:cNvSpPr txBox="1"/>
          <p:nvPr/>
        </p:nvSpPr>
        <p:spPr>
          <a:xfrm>
            <a:off x="8907486" y="3290160"/>
            <a:ext cx="3137482" cy="646331"/>
          </a:xfrm>
          <a:prstGeom prst="rect">
            <a:avLst/>
          </a:prstGeom>
          <a:noFill/>
        </p:spPr>
        <p:txBody>
          <a:bodyPr wrap="square">
            <a:spAutoFit/>
          </a:bodyPr>
          <a:lstStyle/>
          <a:p>
            <a:pPr algn="l"/>
            <a:endParaRPr lang="ru-RU" sz="1200" b="0" i="0" u="none" strike="noStrike" baseline="0" dirty="0">
              <a:solidFill>
                <a:srgbClr val="000000"/>
              </a:solidFill>
              <a:latin typeface="Verdana" panose="020B0604030504040204" pitchFamily="34" charset="0"/>
            </a:endParaRPr>
          </a:p>
          <a:p>
            <a:pPr algn="ctr"/>
            <a:r>
              <a:rPr lang="ru-RU" sz="1200" b="1" i="1" u="none" strike="noStrike" baseline="0" dirty="0">
                <a:latin typeface="Times New Roman" panose="02020603050405020304" pitchFamily="18" charset="0"/>
                <a:cs typeface="Times New Roman" panose="02020603050405020304" pitchFamily="18" charset="0"/>
              </a:rPr>
              <a:t>Цель – повышение устойчивости бюджета </a:t>
            </a:r>
            <a:endParaRPr lang="ru-RU" sz="1200" b="1" i="1" dirty="0">
              <a:latin typeface="Times New Roman" panose="02020603050405020304" pitchFamily="18" charset="0"/>
              <a:cs typeface="Times New Roman" panose="02020603050405020304" pitchFamily="18" charset="0"/>
            </a:endParaRPr>
          </a:p>
        </p:txBody>
      </p:sp>
      <p:sp>
        <p:nvSpPr>
          <p:cNvPr id="15" name="Прямоугольник: скругленные углы 18">
            <a:extLst>
              <a:ext uri="{FF2B5EF4-FFF2-40B4-BE49-F238E27FC236}">
                <a16:creationId xmlns:a16="http://schemas.microsoft.com/office/drawing/2014/main" xmlns="" id="{52B30B2C-081A-C51B-AE8F-C5ACA0A2FEC9}"/>
              </a:ext>
            </a:extLst>
          </p:cNvPr>
          <p:cNvSpPr/>
          <p:nvPr/>
        </p:nvSpPr>
        <p:spPr>
          <a:xfrm>
            <a:off x="159006" y="5033002"/>
            <a:ext cx="2768752" cy="566471"/>
          </a:xfrm>
          <a:prstGeom prst="roundRect">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0" i="0" u="none" strike="noStrike" baseline="0" dirty="0">
                <a:latin typeface="Times New Roman" panose="02020603050405020304" pitchFamily="18" charset="0"/>
                <a:cs typeface="Times New Roman" panose="02020603050405020304" pitchFamily="18" charset="0"/>
              </a:rPr>
              <a:t>Статья 184.1 Бюджетного кодекса Российской </a:t>
            </a:r>
            <a:r>
              <a:rPr lang="ru-RU" sz="1200" dirty="0">
                <a:latin typeface="Times New Roman" panose="02020603050405020304" pitchFamily="18" charset="0"/>
                <a:cs typeface="Times New Roman" panose="02020603050405020304" pitchFamily="18" charset="0"/>
              </a:rPr>
              <a:t> </a:t>
            </a:r>
            <a:r>
              <a:rPr lang="ru-RU" sz="1200" b="0" i="0" u="none" strike="noStrike" baseline="0" dirty="0">
                <a:latin typeface="Times New Roman" panose="02020603050405020304" pitchFamily="18" charset="0"/>
                <a:cs typeface="Times New Roman" panose="02020603050405020304" pitchFamily="18" charset="0"/>
              </a:rPr>
              <a:t>Федерации </a:t>
            </a:r>
            <a:endParaRPr lang="ru-RU" sz="1200" dirty="0">
              <a:latin typeface="Times New Roman" panose="02020603050405020304" pitchFamily="18" charset="0"/>
              <a:cs typeface="Times New Roman" panose="02020603050405020304" pitchFamily="18" charset="0"/>
            </a:endParaRPr>
          </a:p>
        </p:txBody>
      </p:sp>
      <p:sp>
        <p:nvSpPr>
          <p:cNvPr id="16" name="Блок-схема: альтернативный процесс 15">
            <a:extLst>
              <a:ext uri="{FF2B5EF4-FFF2-40B4-BE49-F238E27FC236}">
                <a16:creationId xmlns:a16="http://schemas.microsoft.com/office/drawing/2014/main" xmlns="" id="{218E9FD7-3E08-78E0-A6AC-6FE86450F191}"/>
              </a:ext>
            </a:extLst>
          </p:cNvPr>
          <p:cNvSpPr/>
          <p:nvPr/>
        </p:nvSpPr>
        <p:spPr>
          <a:xfrm>
            <a:off x="4176554" y="4265283"/>
            <a:ext cx="5753450" cy="1018334"/>
          </a:xfrm>
          <a:prstGeom prst="flowChartAlternateProcess">
            <a:avLst/>
          </a:prstGeom>
          <a:solidFill>
            <a:schemeClr val="accent4">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i="0" u="none" strike="noStrike" baseline="0" dirty="0" smtClean="0">
                <a:solidFill>
                  <a:schemeClr val="tx1">
                    <a:lumMod val="95000"/>
                    <a:lumOff val="5000"/>
                  </a:schemeClr>
                </a:solidFill>
                <a:latin typeface="Times New Roman" panose="02020603050405020304" pitchFamily="18" charset="0"/>
                <a:cs typeface="Times New Roman" panose="02020603050405020304" pitchFamily="18" charset="0"/>
              </a:rPr>
              <a:t>2025 </a:t>
            </a:r>
            <a:r>
              <a:rPr lang="ru-RU" sz="1200" b="1"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rPr>
              <a:t>год  в сумме </a:t>
            </a:r>
            <a:r>
              <a:rPr lang="ru-RU" sz="1200" b="1" i="0" u="none" strike="noStrike" baseline="0" dirty="0" smtClean="0">
                <a:solidFill>
                  <a:schemeClr val="tx1">
                    <a:lumMod val="95000"/>
                    <a:lumOff val="5000"/>
                  </a:schemeClr>
                </a:solidFill>
                <a:latin typeface="Times New Roman" panose="02020603050405020304" pitchFamily="18" charset="0"/>
                <a:cs typeface="Times New Roman" panose="02020603050405020304" pitchFamily="18" charset="0"/>
              </a:rPr>
              <a:t>9933562 руб.</a:t>
            </a:r>
            <a:endParaRPr lang="ru-RU" sz="1200" b="1"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2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200" b="1" dirty="0" smtClean="0">
                <a:solidFill>
                  <a:schemeClr val="tx1">
                    <a:lumMod val="95000"/>
                    <a:lumOff val="5000"/>
                  </a:schemeClr>
                </a:solidFill>
                <a:latin typeface="Times New Roman" panose="02020603050405020304" pitchFamily="18" charset="0"/>
                <a:cs typeface="Times New Roman" panose="02020603050405020304" pitchFamily="18" charset="0"/>
              </a:rPr>
              <a:t>2026 </a:t>
            </a:r>
            <a:r>
              <a:rPr lang="ru-RU" sz="1200" b="1" dirty="0">
                <a:solidFill>
                  <a:schemeClr val="tx1">
                    <a:lumMod val="95000"/>
                    <a:lumOff val="5000"/>
                  </a:schemeClr>
                </a:solidFill>
                <a:latin typeface="Times New Roman" panose="02020603050405020304" pitchFamily="18" charset="0"/>
                <a:cs typeface="Times New Roman" panose="02020603050405020304" pitchFamily="18" charset="0"/>
              </a:rPr>
              <a:t>год в сумме </a:t>
            </a:r>
            <a:r>
              <a:rPr lang="ru-RU" sz="1200" b="1" dirty="0" smtClean="0">
                <a:solidFill>
                  <a:schemeClr val="tx1">
                    <a:lumMod val="95000"/>
                    <a:lumOff val="5000"/>
                  </a:schemeClr>
                </a:solidFill>
                <a:latin typeface="Times New Roman" panose="02020603050405020304" pitchFamily="18" charset="0"/>
                <a:cs typeface="Times New Roman" panose="02020603050405020304" pitchFamily="18" charset="0"/>
              </a:rPr>
              <a:t>70210725 </a:t>
            </a:r>
            <a:r>
              <a:rPr lang="ru-RU" sz="1200" b="1"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скругленные углы 2">
            <a:extLst>
              <a:ext uri="{FF2B5EF4-FFF2-40B4-BE49-F238E27FC236}">
                <a16:creationId xmlns:a16="http://schemas.microsoft.com/office/drawing/2014/main" xmlns="" id="{A8A7C54E-AADE-A2BF-2A58-1C0C782D90DF}"/>
              </a:ext>
            </a:extLst>
          </p:cNvPr>
          <p:cNvSpPr/>
          <p:nvPr/>
        </p:nvSpPr>
        <p:spPr>
          <a:xfrm>
            <a:off x="3533014" y="199600"/>
            <a:ext cx="3900882" cy="303739"/>
          </a:xfrm>
          <a:prstGeom prst="roundRect">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200" b="1" dirty="0">
                <a:solidFill>
                  <a:srgbClr val="0000CC"/>
                </a:solidFill>
                <a:latin typeface="Times New Roman" panose="02020603050405020304" pitchFamily="18" charset="0"/>
                <a:cs typeface="Times New Roman" panose="02020603050405020304" pitchFamily="18" charset="0"/>
              </a:rPr>
              <a:t>Программные и непрограммные расходы бюджета</a:t>
            </a:r>
          </a:p>
        </p:txBody>
      </p:sp>
      <p:graphicFrame>
        <p:nvGraphicFramePr>
          <p:cNvPr id="4" name="Диаграмма 3">
            <a:extLst>
              <a:ext uri="{FF2B5EF4-FFF2-40B4-BE49-F238E27FC236}">
                <a16:creationId xmlns:a16="http://schemas.microsoft.com/office/drawing/2014/main" xmlns="" id="{FA8717BE-708B-94EE-083A-1F06E518CF59}"/>
              </a:ext>
            </a:extLst>
          </p:cNvPr>
          <p:cNvGraphicFramePr/>
          <p:nvPr>
            <p:extLst>
              <p:ext uri="{D42A27DB-BD31-4B8C-83A1-F6EECF244321}">
                <p14:modId xmlns:p14="http://schemas.microsoft.com/office/powerpoint/2010/main" xmlns="" val="1550830328"/>
              </p:ext>
            </p:extLst>
          </p:nvPr>
        </p:nvGraphicFramePr>
        <p:xfrm>
          <a:off x="640080" y="702939"/>
          <a:ext cx="6167120" cy="456353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xmlns="" id="{AFCF37B8-7863-1112-E044-5188A37B36F3}"/>
              </a:ext>
            </a:extLst>
          </p:cNvPr>
          <p:cNvSpPr txBox="1"/>
          <p:nvPr/>
        </p:nvSpPr>
        <p:spPr>
          <a:xfrm>
            <a:off x="6807200" y="906196"/>
            <a:ext cx="5130800" cy="461665"/>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Ежегодно для программных мероприятий в общем объеме расходов составляет более </a:t>
            </a:r>
            <a:r>
              <a:rPr lang="ru-RU" sz="1200" dirty="0" smtClean="0">
                <a:latin typeface="Times New Roman" panose="02020603050405020304" pitchFamily="18" charset="0"/>
                <a:cs typeface="Times New Roman" panose="02020603050405020304" pitchFamily="18" charset="0"/>
              </a:rPr>
              <a:t>95%.</a:t>
            </a:r>
            <a:endParaRPr lang="ru-RU" sz="11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016AD151-CB5C-97B4-0AB9-CD0C07E7A628}"/>
              </a:ext>
            </a:extLst>
          </p:cNvPr>
          <p:cNvSpPr txBox="1"/>
          <p:nvPr/>
        </p:nvSpPr>
        <p:spPr>
          <a:xfrm>
            <a:off x="6807200" y="1342015"/>
            <a:ext cx="5212080" cy="5262979"/>
          </a:xfrm>
          <a:prstGeom prst="rect">
            <a:avLst/>
          </a:prstGeom>
          <a:noFill/>
        </p:spPr>
        <p:txBody>
          <a:bodyPr wrap="square">
            <a:spAutoFit/>
          </a:bodyPr>
          <a:lstStyle/>
          <a:p>
            <a:pPr algn="just"/>
            <a:r>
              <a:rPr lang="ru-RU" sz="1100" b="0" i="0" dirty="0">
                <a:solidFill>
                  <a:srgbClr val="363B40"/>
                </a:solidFill>
                <a:effectLst/>
                <a:latin typeface="Times New Roman" panose="02020603050405020304" pitchFamily="18" charset="0"/>
                <a:cs typeface="Times New Roman" panose="02020603050405020304" pitchFamily="18" charset="0"/>
              </a:rPr>
              <a:t>      </a:t>
            </a:r>
            <a:r>
              <a:rPr lang="ru-RU" sz="1200" b="0" i="0" dirty="0">
                <a:solidFill>
                  <a:srgbClr val="363B40"/>
                </a:solidFill>
                <a:effectLst/>
                <a:latin typeface="Times New Roman" panose="02020603050405020304" pitchFamily="18" charset="0"/>
                <a:cs typeface="Times New Roman" panose="02020603050405020304" pitchFamily="18" charset="0"/>
              </a:rPr>
              <a:t>Программное бюджетирование представляет собой методологию планирования, исполнения и контроля за исполнением бюджета, обеспечивающую взаимосвязь процесса распределения государственных расходов с результатами от реализации программ, разрабатываемых на основе стратегических целей, с учетом приоритетов государственной политики, общественной значимости ожидаемых и конечных результатов использования бюджетных средств.</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Основная цель программного бюджетирования состоит в повышении социальной и экономической эффективности расходов.</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Программный бюджет отличается от традиционного (постатейного) тем, что все или почти все расходы включены в программы, и каждая программа своей целью прямо увязана с соответствующим стратегическим направлением деятельности ведомства, ответственного за ее реализацию</a:t>
            </a:r>
            <a:r>
              <a:rPr lang="ru-RU" sz="1200" dirty="0">
                <a:solidFill>
                  <a:srgbClr val="363B40"/>
                </a:solidFill>
                <a:latin typeface="Times New Roman" panose="02020603050405020304" pitchFamily="18" charset="0"/>
                <a:cs typeface="Times New Roman" panose="02020603050405020304" pitchFamily="18" charset="0"/>
              </a:rPr>
              <a:t> и </a:t>
            </a:r>
            <a:r>
              <a:rPr lang="ru-RU" sz="1200" b="0" i="0" dirty="0">
                <a:solidFill>
                  <a:srgbClr val="363B40"/>
                </a:solidFill>
                <a:effectLst/>
                <a:latin typeface="Times New Roman" panose="02020603050405020304" pitchFamily="18" charset="0"/>
                <a:cs typeface="Times New Roman" panose="02020603050405020304" pitchFamily="18" charset="0"/>
              </a:rPr>
              <a:t>имеет ряд преимуществ. </a:t>
            </a:r>
          </a:p>
          <a:p>
            <a:pPr algn="just"/>
            <a:r>
              <a:rPr lang="ru-RU" sz="1200" dirty="0">
                <a:solidFill>
                  <a:srgbClr val="363B40"/>
                </a:solidFill>
                <a:latin typeface="Times New Roman" panose="02020603050405020304" pitchFamily="18" charset="0"/>
                <a:cs typeface="Times New Roman" panose="02020603050405020304" pitchFamily="18" charset="0"/>
              </a:rPr>
              <a:t>     </a:t>
            </a:r>
            <a:r>
              <a:rPr lang="ru-RU" sz="1200" b="0" i="0" dirty="0">
                <a:solidFill>
                  <a:srgbClr val="363B40"/>
                </a:solidFill>
                <a:effectLst/>
                <a:latin typeface="Times New Roman" panose="02020603050405020304" pitchFamily="18" charset="0"/>
                <a:cs typeface="Times New Roman" panose="02020603050405020304" pitchFamily="18" charset="0"/>
              </a:rPr>
              <a:t>Он обеспечивает:</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 прочную </a:t>
            </a:r>
            <a:r>
              <a:rPr lang="ru-RU" sz="1200" b="0" i="0" dirty="0" err="1">
                <a:solidFill>
                  <a:srgbClr val="363B40"/>
                </a:solidFill>
                <a:effectLst/>
                <a:latin typeface="Times New Roman" panose="02020603050405020304" pitchFamily="18" charset="0"/>
                <a:cs typeface="Times New Roman" panose="02020603050405020304" pitchFamily="18" charset="0"/>
              </a:rPr>
              <a:t>взаимоувязку</a:t>
            </a:r>
            <a:r>
              <a:rPr lang="ru-RU" sz="1200" b="0" i="0" dirty="0">
                <a:solidFill>
                  <a:srgbClr val="363B40"/>
                </a:solidFill>
                <a:effectLst/>
                <a:latin typeface="Times New Roman" panose="02020603050405020304" pitchFamily="18" charset="0"/>
                <a:cs typeface="Times New Roman" panose="02020603050405020304" pitchFamily="18" charset="0"/>
              </a:rPr>
              <a:t> между стратегическими планами округа и бюджета;</a:t>
            </a:r>
          </a:p>
          <a:p>
            <a:pPr algn="just"/>
            <a:r>
              <a:rPr lang="ru-RU" sz="1200" dirty="0">
                <a:solidFill>
                  <a:srgbClr val="363B40"/>
                </a:solidFill>
                <a:latin typeface="Times New Roman" panose="02020603050405020304" pitchFamily="18" charset="0"/>
                <a:cs typeface="Times New Roman" panose="02020603050405020304" pitchFamily="18" charset="0"/>
              </a:rPr>
              <a:t> - </a:t>
            </a:r>
            <a:r>
              <a:rPr lang="ru-RU" sz="1200" b="0" i="0" dirty="0">
                <a:solidFill>
                  <a:srgbClr val="363B40"/>
                </a:solidFill>
                <a:effectLst/>
                <a:latin typeface="Times New Roman" panose="02020603050405020304" pitchFamily="18" charset="0"/>
                <a:cs typeface="Times New Roman" panose="02020603050405020304" pitchFamily="18" charset="0"/>
              </a:rPr>
              <a:t>концентрацию бюджетных средств на стратегически важных целях социально-экономического развития округа;</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 целостную связь краткосрочного и долгосрочного бюджетного планирования и прогнозирования;</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 повышение ответственности ведомств за целевое и эффективное использование выделенных бюджетных средств;</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 проведение оценки эффективности бюджетного финансирования на основе показателей (индикаторов);</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 возможность перераспределения ресурсов в рамках реализации конкретных муниципальных программ в пользу более результативных и приоритетных мероприятий.</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TextBox 2">
            <a:extLst>
              <a:ext uri="{FF2B5EF4-FFF2-40B4-BE49-F238E27FC236}">
                <a16:creationId xmlns:a16="http://schemas.microsoft.com/office/drawing/2014/main" xmlns="" id="{0BD3F9ED-70B3-0FEC-62BA-6FC58E35ED39}"/>
              </a:ext>
            </a:extLst>
          </p:cNvPr>
          <p:cNvSpPr txBox="1"/>
          <p:nvPr/>
        </p:nvSpPr>
        <p:spPr>
          <a:xfrm>
            <a:off x="403860" y="144195"/>
            <a:ext cx="11384280" cy="369332"/>
          </a:xfrm>
          <a:prstGeom prst="rect">
            <a:avLst/>
          </a:prstGeom>
          <a:noFill/>
        </p:spPr>
        <p:txBody>
          <a:bodyPr wrap="square">
            <a:spAutoFit/>
          </a:bodyPr>
          <a:lstStyle/>
          <a:p>
            <a:pPr algn="just"/>
            <a:r>
              <a:rPr lang="ru-RU" sz="1200" dirty="0">
                <a:solidFill>
                  <a:srgbClr val="363B40"/>
                </a:solidFill>
                <a:latin typeface="Times New Roman" panose="02020603050405020304" pitchFamily="18" charset="0"/>
                <a:cs typeface="Times New Roman" panose="02020603050405020304" pitchFamily="18" charset="0"/>
              </a:rPr>
              <a:t>Бюджет Анучинского муниципального округа на </a:t>
            </a:r>
            <a:r>
              <a:rPr lang="ru-RU" sz="1200" dirty="0" smtClean="0">
                <a:solidFill>
                  <a:srgbClr val="363B40"/>
                </a:solidFill>
                <a:latin typeface="Times New Roman" panose="02020603050405020304" pitchFamily="18" charset="0"/>
                <a:cs typeface="Times New Roman" panose="02020603050405020304" pitchFamily="18" charset="0"/>
              </a:rPr>
              <a:t>2024 </a:t>
            </a:r>
            <a:r>
              <a:rPr lang="ru-RU" sz="1200" dirty="0">
                <a:solidFill>
                  <a:srgbClr val="363B40"/>
                </a:solidFill>
                <a:latin typeface="Times New Roman" panose="02020603050405020304" pitchFamily="18" charset="0"/>
                <a:cs typeface="Times New Roman" panose="02020603050405020304" pitchFamily="18" charset="0"/>
              </a:rPr>
              <a:t>год сформирован на основе 24 муниципальных программ</a:t>
            </a:r>
            <a:r>
              <a:rPr lang="ru-RU" sz="1800" dirty="0">
                <a:solidFill>
                  <a:srgbClr val="363B40"/>
                </a:solidFill>
                <a:latin typeface="Times New Roman" panose="02020603050405020304" pitchFamily="18" charset="0"/>
                <a:cs typeface="Times New Roman" panose="02020603050405020304" pitchFamily="18" charset="0"/>
              </a:rPr>
              <a:t>.</a:t>
            </a:r>
            <a:endParaRPr lang="ru-RU" sz="1800" b="0" i="0" dirty="0">
              <a:solidFill>
                <a:srgbClr val="363B40"/>
              </a:solidFill>
              <a:effectLst/>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xmlns="" id="{74BC5243-9C50-CCC8-7AD1-89267EFA9928}"/>
              </a:ext>
            </a:extLst>
          </p:cNvPr>
          <p:cNvSpPr txBox="1"/>
          <p:nvPr/>
        </p:nvSpPr>
        <p:spPr>
          <a:xfrm>
            <a:off x="3033802" y="534928"/>
            <a:ext cx="8936372" cy="1785104"/>
          </a:xfrm>
          <a:prstGeom prst="rect">
            <a:avLst/>
          </a:prstGeom>
          <a:noFill/>
        </p:spPr>
        <p:txBody>
          <a:bodyPr wrap="square">
            <a:spAutoFit/>
          </a:bodyPr>
          <a:lstStyle/>
          <a:p>
            <a:pPr algn="just"/>
            <a:r>
              <a:rPr lang="ru-RU" sz="1100" b="1" dirty="0">
                <a:latin typeface="Times New Roman" panose="02020603050405020304" pitchFamily="18" charset="0"/>
                <a:cs typeface="Times New Roman" panose="02020603050405020304" pitchFamily="18" charset="0"/>
              </a:rPr>
              <a:t>Муниципальная программа </a:t>
            </a:r>
            <a:r>
              <a:rPr lang="ru-RU" sz="1100" dirty="0">
                <a:latin typeface="Times New Roman" panose="02020603050405020304" pitchFamily="18" charset="0"/>
                <a:cs typeface="Times New Roman" panose="02020603050405020304" pitchFamily="18" charset="0"/>
              </a:rPr>
              <a:t>является документом стратегического планирования, содержащим комплекс планируемых мероприятий, взаимоувязанных по задачам, срокам осуществления, исполнителям и ресурсам и обеспечивающих наиболее эффективное достижение целей и решение задач социально-экономического развития муниципального образования.</a:t>
            </a:r>
          </a:p>
          <a:p>
            <a:pPr algn="just"/>
            <a:endParaRPr lang="ru-RU" sz="1100" dirty="0">
              <a:latin typeface="Times New Roman" panose="02020603050405020304" pitchFamily="18" charset="0"/>
              <a:cs typeface="Times New Roman" panose="02020603050405020304" pitchFamily="18" charset="0"/>
            </a:endParaRPr>
          </a:p>
          <a:p>
            <a:pPr algn="just"/>
            <a:r>
              <a:rPr lang="ru-RU" sz="1100" dirty="0">
                <a:latin typeface="Times New Roman" panose="02020603050405020304" pitchFamily="18" charset="0"/>
                <a:cs typeface="Times New Roman" panose="02020603050405020304" pitchFamily="18" charset="0"/>
              </a:rPr>
              <a:t>Расходы по муниципальным программам на </a:t>
            </a:r>
            <a:r>
              <a:rPr lang="ru-RU" sz="1100" dirty="0" smtClean="0">
                <a:latin typeface="Times New Roman" panose="02020603050405020304" pitchFamily="18" charset="0"/>
                <a:cs typeface="Times New Roman" panose="02020603050405020304" pitchFamily="18" charset="0"/>
              </a:rPr>
              <a:t>2024-2026гг </a:t>
            </a:r>
            <a:r>
              <a:rPr lang="ru-RU" sz="1100" dirty="0">
                <a:latin typeface="Times New Roman" panose="02020603050405020304" pitchFamily="18" charset="0"/>
                <a:cs typeface="Times New Roman" panose="02020603050405020304" pitchFamily="18" charset="0"/>
              </a:rPr>
              <a:t>можно разделить на 4 категории:</a:t>
            </a:r>
          </a:p>
          <a:p>
            <a:pPr marL="171450" indent="-171450" algn="just">
              <a:buFontTx/>
              <a:buChar char="-"/>
            </a:pPr>
            <a:r>
              <a:rPr lang="ru-RU" sz="1100" dirty="0">
                <a:latin typeface="Times New Roman" panose="02020603050405020304" pitchFamily="18" charset="0"/>
                <a:cs typeface="Times New Roman" panose="02020603050405020304" pitchFamily="18" charset="0"/>
              </a:rPr>
              <a:t>социальной направленности - 7;</a:t>
            </a:r>
          </a:p>
          <a:p>
            <a:pPr marL="171450" indent="-171450" algn="just">
              <a:buFontTx/>
              <a:buChar char="-"/>
            </a:pPr>
            <a:r>
              <a:rPr lang="ru-RU" sz="1100" dirty="0">
                <a:latin typeface="Times New Roman" panose="02020603050405020304" pitchFamily="18" charset="0"/>
                <a:cs typeface="Times New Roman" panose="02020603050405020304" pitchFamily="18" charset="0"/>
              </a:rPr>
              <a:t>общего характера - 4;</a:t>
            </a:r>
          </a:p>
          <a:p>
            <a:pPr marL="171450" indent="-171450" algn="just">
              <a:buFontTx/>
              <a:buChar char="-"/>
            </a:pPr>
            <a:r>
              <a:rPr lang="ru-RU" sz="1100" dirty="0">
                <a:latin typeface="Times New Roman" panose="02020603050405020304" pitchFamily="18" charset="0"/>
                <a:cs typeface="Times New Roman" panose="02020603050405020304" pitchFamily="18" charset="0"/>
              </a:rPr>
              <a:t>поддержка отраслей экономики - 10;</a:t>
            </a:r>
          </a:p>
          <a:p>
            <a:pPr marL="171450" indent="-171450" algn="just">
              <a:buFontTx/>
              <a:buChar char="-"/>
            </a:pPr>
            <a:r>
              <a:rPr lang="ru-RU" sz="1100" dirty="0">
                <a:latin typeface="Times New Roman" panose="02020603050405020304" pitchFamily="18" charset="0"/>
                <a:cs typeface="Times New Roman" panose="02020603050405020304" pitchFamily="18" charset="0"/>
              </a:rPr>
              <a:t>обеспечение безопасности жизнедеятельности - 3.</a:t>
            </a:r>
          </a:p>
          <a:p>
            <a:pPr marL="171450" indent="-171450" algn="just">
              <a:buFontTx/>
              <a:buChar char="-"/>
            </a:pPr>
            <a:endParaRPr lang="ru-RU" sz="1100" dirty="0">
              <a:latin typeface="Times New Roman" panose="02020603050405020304" pitchFamily="18" charset="0"/>
              <a:cs typeface="Times New Roman" panose="02020603050405020304" pitchFamily="18" charset="0"/>
            </a:endParaRPr>
          </a:p>
        </p:txBody>
      </p:sp>
      <p:pic>
        <p:nvPicPr>
          <p:cNvPr id="5" name="Picture 2" descr="Список муниципальных программ"/>
          <p:cNvPicPr>
            <a:picLocks noChangeAspect="1" noChangeArrowheads="1"/>
          </p:cNvPicPr>
          <p:nvPr/>
        </p:nvPicPr>
        <p:blipFill>
          <a:blip r:embed="rId3" cstate="print"/>
          <a:srcRect/>
          <a:stretch>
            <a:fillRect/>
          </a:stretch>
        </p:blipFill>
        <p:spPr bwMode="auto">
          <a:xfrm>
            <a:off x="258792" y="608252"/>
            <a:ext cx="2743199" cy="15914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Диаграмма 5">
            <a:extLst>
              <a:ext uri="{FF2B5EF4-FFF2-40B4-BE49-F238E27FC236}">
                <a16:creationId xmlns:a16="http://schemas.microsoft.com/office/drawing/2014/main" xmlns="" id="{ABEE32FF-937F-F354-67DA-D730016170BD}"/>
              </a:ext>
            </a:extLst>
          </p:cNvPr>
          <p:cNvGraphicFramePr/>
          <p:nvPr>
            <p:extLst>
              <p:ext uri="{D42A27DB-BD31-4B8C-83A1-F6EECF244321}">
                <p14:modId xmlns:p14="http://schemas.microsoft.com/office/powerpoint/2010/main" xmlns="" val="4125366640"/>
              </p:ext>
            </p:extLst>
          </p:nvPr>
        </p:nvGraphicFramePr>
        <p:xfrm>
          <a:off x="1298056" y="2286000"/>
          <a:ext cx="10253864" cy="432816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TextBox 2">
            <a:extLst>
              <a:ext uri="{FF2B5EF4-FFF2-40B4-BE49-F238E27FC236}">
                <a16:creationId xmlns:a16="http://schemas.microsoft.com/office/drawing/2014/main" xmlns="" id="{4BB5E877-F500-C714-4262-DA0E3E81992B}"/>
              </a:ext>
            </a:extLst>
          </p:cNvPr>
          <p:cNvSpPr txBox="1"/>
          <p:nvPr/>
        </p:nvSpPr>
        <p:spPr>
          <a:xfrm>
            <a:off x="1086374" y="52287"/>
            <a:ext cx="9412448"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000CC"/>
                </a:solidFill>
                <a:uLnTx/>
                <a:uFillTx/>
                <a:latin typeface="Times New Roman" panose="02020603050405020304" pitchFamily="18" charset="0"/>
                <a:ea typeface="+mn-ea"/>
                <a:cs typeface="Times New Roman" panose="02020603050405020304" pitchFamily="18" charset="0"/>
              </a:rPr>
              <a:t>Расходы бюджета округа по </a:t>
            </a:r>
            <a:r>
              <a:rPr lang="ru-RU" sz="1200" b="1" dirty="0">
                <a:solidFill>
                  <a:srgbClr val="0000CC"/>
                </a:solidFill>
                <a:latin typeface="Times New Roman" panose="02020603050405020304" pitchFamily="18" charset="0"/>
                <a:cs typeface="Times New Roman" panose="02020603050405020304" pitchFamily="18" charset="0"/>
              </a:rPr>
              <a:t>муниципальным программам</a:t>
            </a:r>
            <a:r>
              <a:rPr kumimoji="0" lang="ru-RU" sz="1200" b="1" i="0" u="none" strike="noStrike" kern="1200" cap="none" spc="0" normalizeH="0" baseline="0" noProof="0" dirty="0">
                <a:ln>
                  <a:noFill/>
                </a:ln>
                <a:solidFill>
                  <a:srgbClr val="0000CC"/>
                </a:solidFill>
                <a:uLnTx/>
                <a:uFillTx/>
                <a:latin typeface="Times New Roman" panose="02020603050405020304" pitchFamily="18" charset="0"/>
                <a:ea typeface="+mn-ea"/>
                <a:cs typeface="Times New Roman" panose="02020603050405020304" pitchFamily="18" charset="0"/>
              </a:rPr>
              <a:t>(руб.)</a:t>
            </a:r>
          </a:p>
        </p:txBody>
      </p:sp>
      <p:graphicFrame>
        <p:nvGraphicFramePr>
          <p:cNvPr id="4" name="Таблица 6">
            <a:extLst>
              <a:ext uri="{FF2B5EF4-FFF2-40B4-BE49-F238E27FC236}">
                <a16:creationId xmlns:a16="http://schemas.microsoft.com/office/drawing/2014/main" xmlns="" id="{45B45CD0-8C46-0E1B-3EA9-07F2B05B23CA}"/>
              </a:ext>
            </a:extLst>
          </p:cNvPr>
          <p:cNvGraphicFramePr>
            <a:graphicFrameLocks noGrp="1"/>
          </p:cNvGraphicFramePr>
          <p:nvPr>
            <p:extLst>
              <p:ext uri="{D42A27DB-BD31-4B8C-83A1-F6EECF244321}">
                <p14:modId xmlns:p14="http://schemas.microsoft.com/office/powerpoint/2010/main" xmlns="" val="3895351531"/>
              </p:ext>
            </p:extLst>
          </p:nvPr>
        </p:nvGraphicFramePr>
        <p:xfrm>
          <a:off x="249357" y="515725"/>
          <a:ext cx="11810729" cy="5630688"/>
        </p:xfrm>
        <a:graphic>
          <a:graphicData uri="http://schemas.openxmlformats.org/drawingml/2006/table">
            <a:tbl>
              <a:tblPr firstRow="1" bandRow="1">
                <a:tableStyleId>{8A107856-5554-42FB-B03E-39F5DBC370BA}</a:tableStyleId>
              </a:tblPr>
              <a:tblGrid>
                <a:gridCol w="4524403">
                  <a:extLst>
                    <a:ext uri="{9D8B030D-6E8A-4147-A177-3AD203B41FA5}">
                      <a16:colId xmlns:a16="http://schemas.microsoft.com/office/drawing/2014/main" xmlns="" val="222308242"/>
                    </a:ext>
                  </a:extLst>
                </a:gridCol>
                <a:gridCol w="1012331">
                  <a:extLst>
                    <a:ext uri="{9D8B030D-6E8A-4147-A177-3AD203B41FA5}">
                      <a16:colId xmlns:a16="http://schemas.microsoft.com/office/drawing/2014/main" xmlns="" val="167635593"/>
                    </a:ext>
                  </a:extLst>
                </a:gridCol>
                <a:gridCol w="1057013">
                  <a:extLst>
                    <a:ext uri="{9D8B030D-6E8A-4147-A177-3AD203B41FA5}">
                      <a16:colId xmlns:a16="http://schemas.microsoft.com/office/drawing/2014/main" xmlns="" val="1102175848"/>
                    </a:ext>
                  </a:extLst>
                </a:gridCol>
                <a:gridCol w="1266737">
                  <a:extLst>
                    <a:ext uri="{9D8B030D-6E8A-4147-A177-3AD203B41FA5}">
                      <a16:colId xmlns:a16="http://schemas.microsoft.com/office/drawing/2014/main" xmlns="" val="4111027455"/>
                    </a:ext>
                  </a:extLst>
                </a:gridCol>
                <a:gridCol w="872455">
                  <a:extLst>
                    <a:ext uri="{9D8B030D-6E8A-4147-A177-3AD203B41FA5}">
                      <a16:colId xmlns:a16="http://schemas.microsoft.com/office/drawing/2014/main" xmlns="" val="1012964849"/>
                    </a:ext>
                  </a:extLst>
                </a:gridCol>
                <a:gridCol w="1019130">
                  <a:extLst>
                    <a:ext uri="{9D8B030D-6E8A-4147-A177-3AD203B41FA5}">
                      <a16:colId xmlns:a16="http://schemas.microsoft.com/office/drawing/2014/main" xmlns="" val="4090492372"/>
                    </a:ext>
                  </a:extLst>
                </a:gridCol>
                <a:gridCol w="1019130">
                  <a:extLst>
                    <a:ext uri="{9D8B030D-6E8A-4147-A177-3AD203B41FA5}">
                      <a16:colId xmlns:a16="http://schemas.microsoft.com/office/drawing/2014/main" xmlns="" val="2136198863"/>
                    </a:ext>
                  </a:extLst>
                </a:gridCol>
                <a:gridCol w="1039530">
                  <a:extLst>
                    <a:ext uri="{9D8B030D-6E8A-4147-A177-3AD203B41FA5}">
                      <a16:colId xmlns:a16="http://schemas.microsoft.com/office/drawing/2014/main" xmlns="" val="1095838260"/>
                    </a:ext>
                  </a:extLst>
                </a:gridCol>
              </a:tblGrid>
              <a:tr h="182293">
                <a:tc>
                  <a:txBody>
                    <a:bodyPr/>
                    <a:lstStyle/>
                    <a:p>
                      <a:pPr algn="ctr"/>
                      <a:r>
                        <a:rPr lang="ru-RU" sz="1000" dirty="0">
                          <a:latin typeface="Times New Roman" pitchFamily="18" charset="0"/>
                          <a:cs typeface="Times New Roman" pitchFamily="18" charset="0"/>
                        </a:rPr>
                        <a:t>Наименование программы</a:t>
                      </a:r>
                    </a:p>
                  </a:txBody>
                  <a:tcPr/>
                </a:tc>
                <a:tc>
                  <a:txBody>
                    <a:bodyPr/>
                    <a:lstStyle/>
                    <a:p>
                      <a:pPr algn="ctr"/>
                      <a:r>
                        <a:rPr lang="ru-RU" sz="1000" dirty="0" smtClean="0">
                          <a:latin typeface="Times New Roman" pitchFamily="18" charset="0"/>
                          <a:cs typeface="Times New Roman" pitchFamily="18" charset="0"/>
                        </a:rPr>
                        <a:t>2022г </a:t>
                      </a:r>
                      <a:r>
                        <a:rPr lang="ru-RU" sz="1000" dirty="0">
                          <a:latin typeface="Times New Roman" pitchFamily="18" charset="0"/>
                          <a:cs typeface="Times New Roman" pitchFamily="18" charset="0"/>
                        </a:rPr>
                        <a:t>(факт)</a:t>
                      </a:r>
                    </a:p>
                  </a:txBody>
                  <a:tcPr/>
                </a:tc>
                <a:tc>
                  <a:txBody>
                    <a:bodyPr/>
                    <a:lstStyle/>
                    <a:p>
                      <a:pPr algn="ctr"/>
                      <a:r>
                        <a:rPr lang="ru-RU" sz="1000" dirty="0" smtClean="0">
                          <a:latin typeface="Times New Roman" pitchFamily="18" charset="0"/>
                          <a:cs typeface="Times New Roman" pitchFamily="18" charset="0"/>
                        </a:rPr>
                        <a:t>20223 </a:t>
                      </a:r>
                      <a:r>
                        <a:rPr lang="ru-RU" sz="1000" dirty="0">
                          <a:latin typeface="Times New Roman" pitchFamily="18" charset="0"/>
                          <a:cs typeface="Times New Roman" pitchFamily="18" charset="0"/>
                        </a:rPr>
                        <a:t>(оценка)</a:t>
                      </a:r>
                    </a:p>
                  </a:txBody>
                  <a:tcPr/>
                </a:tc>
                <a:tc>
                  <a:txBody>
                    <a:bodyPr/>
                    <a:lstStyle/>
                    <a:p>
                      <a:pPr algn="ctr"/>
                      <a:r>
                        <a:rPr lang="ru-RU" sz="1000" dirty="0" smtClean="0">
                          <a:latin typeface="Times New Roman" pitchFamily="18" charset="0"/>
                          <a:cs typeface="Times New Roman" pitchFamily="18" charset="0"/>
                        </a:rPr>
                        <a:t>2024г </a:t>
                      </a:r>
                      <a:r>
                        <a:rPr lang="ru-RU" sz="1000" dirty="0">
                          <a:latin typeface="Times New Roman" pitchFamily="18" charset="0"/>
                          <a:cs typeface="Times New Roman" pitchFamily="18" charset="0"/>
                        </a:rPr>
                        <a:t>(план)</a:t>
                      </a:r>
                    </a:p>
                  </a:txBody>
                  <a:tcPr/>
                </a:tc>
                <a:tc>
                  <a:txBody>
                    <a:bodyPr/>
                    <a:lstStyle/>
                    <a:p>
                      <a:pPr algn="ctr"/>
                      <a:r>
                        <a:rPr lang="ru-RU" sz="1000" dirty="0">
                          <a:latin typeface="Times New Roman" pitchFamily="18" charset="0"/>
                          <a:cs typeface="Times New Roman" pitchFamily="18" charset="0"/>
                        </a:rPr>
                        <a:t>% </a:t>
                      </a:r>
                      <a:r>
                        <a:rPr lang="ru-RU" sz="1000" dirty="0" smtClean="0">
                          <a:latin typeface="Times New Roman" pitchFamily="18" charset="0"/>
                          <a:cs typeface="Times New Roman" pitchFamily="18" charset="0"/>
                        </a:rPr>
                        <a:t>2024г </a:t>
                      </a:r>
                      <a:r>
                        <a:rPr lang="ru-RU" sz="1000" dirty="0">
                          <a:latin typeface="Times New Roman" pitchFamily="18" charset="0"/>
                          <a:cs typeface="Times New Roman" pitchFamily="18" charset="0"/>
                        </a:rPr>
                        <a:t>к </a:t>
                      </a:r>
                      <a:r>
                        <a:rPr lang="ru-RU" sz="1000" dirty="0" smtClean="0">
                          <a:latin typeface="Times New Roman" pitchFamily="18" charset="0"/>
                          <a:cs typeface="Times New Roman" pitchFamily="18" charset="0"/>
                        </a:rPr>
                        <a:t>2022г</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 </a:t>
                      </a:r>
                      <a:r>
                        <a:rPr lang="ru-RU" sz="1000" dirty="0" smtClean="0">
                          <a:latin typeface="Times New Roman" pitchFamily="18" charset="0"/>
                          <a:cs typeface="Times New Roman" pitchFamily="18" charset="0"/>
                        </a:rPr>
                        <a:t>2024г </a:t>
                      </a:r>
                      <a:r>
                        <a:rPr lang="ru-RU" sz="1000" dirty="0">
                          <a:latin typeface="Times New Roman" pitchFamily="18" charset="0"/>
                          <a:cs typeface="Times New Roman" pitchFamily="18" charset="0"/>
                        </a:rPr>
                        <a:t>к </a:t>
                      </a:r>
                      <a:r>
                        <a:rPr lang="ru-RU" sz="1000" dirty="0" smtClean="0">
                          <a:latin typeface="Times New Roman" pitchFamily="18" charset="0"/>
                          <a:cs typeface="Times New Roman" pitchFamily="18" charset="0"/>
                        </a:rPr>
                        <a:t>2023г</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2025г  </a:t>
                      </a:r>
                      <a:r>
                        <a:rPr lang="ru-RU" sz="1000" dirty="0">
                          <a:latin typeface="Times New Roman" pitchFamily="18" charset="0"/>
                          <a:cs typeface="Times New Roman" pitchFamily="18" charset="0"/>
                        </a:rPr>
                        <a:t>(прогноз)</a:t>
                      </a:r>
                    </a:p>
                  </a:txBody>
                  <a:tcPr/>
                </a:tc>
                <a:tc>
                  <a:txBody>
                    <a:bodyPr/>
                    <a:lstStyle/>
                    <a:p>
                      <a:pPr algn="ctr"/>
                      <a:r>
                        <a:rPr lang="ru-RU" sz="1000" dirty="0" smtClean="0">
                          <a:latin typeface="Times New Roman" pitchFamily="18" charset="0"/>
                          <a:cs typeface="Times New Roman" pitchFamily="18" charset="0"/>
                        </a:rPr>
                        <a:t>2026г </a:t>
                      </a:r>
                      <a:r>
                        <a:rPr lang="ru-RU" sz="1000" dirty="0">
                          <a:latin typeface="Times New Roman" pitchFamily="18" charset="0"/>
                          <a:cs typeface="Times New Roman" pitchFamily="18" charset="0"/>
                        </a:rPr>
                        <a:t>(прогноз)</a:t>
                      </a:r>
                    </a:p>
                  </a:txBody>
                  <a:tcPr/>
                </a:tc>
                <a:extLst>
                  <a:ext uri="{0D108BD9-81ED-4DB2-BD59-A6C34878D82A}">
                    <a16:rowId xmlns:a16="http://schemas.microsoft.com/office/drawing/2014/main" xmlns="" val="3008462965"/>
                  </a:ext>
                </a:extLst>
              </a:tr>
              <a:tr h="182293">
                <a:tc>
                  <a:txBody>
                    <a:bodyPr/>
                    <a:lstStyle/>
                    <a:p>
                      <a:pPr algn="ctr"/>
                      <a:r>
                        <a:rPr lang="ru-RU" sz="1000" b="1" dirty="0">
                          <a:latin typeface="Times New Roman" pitchFamily="18" charset="0"/>
                          <a:cs typeface="Times New Roman" pitchFamily="18" charset="0"/>
                        </a:rPr>
                        <a:t>СОЦИАЛЬНОЙ НАПРАВЛЕННОСТИ</a:t>
                      </a: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extLst>
                  <a:ext uri="{0D108BD9-81ED-4DB2-BD59-A6C34878D82A}">
                    <a16:rowId xmlns:a16="http://schemas.microsoft.com/office/drawing/2014/main" xmlns="" val="1946775879"/>
                  </a:ext>
                </a:extLst>
              </a:tr>
              <a:tr h="195778">
                <a:tc>
                  <a:txBody>
                    <a:bodyPr/>
                    <a:lstStyle/>
                    <a:p>
                      <a:pPr algn="just"/>
                      <a:r>
                        <a:rPr lang="ru-RU" sz="1000" dirty="0">
                          <a:latin typeface="Times New Roman" pitchFamily="18" charset="0"/>
                          <a:cs typeface="Times New Roman" pitchFamily="18" charset="0"/>
                        </a:rPr>
                        <a:t>Развитие образования</a:t>
                      </a:r>
                    </a:p>
                  </a:txBody>
                  <a:tcPr/>
                </a:tc>
                <a:tc>
                  <a:txBody>
                    <a:bodyPr/>
                    <a:lstStyle/>
                    <a:p>
                      <a:pPr algn="ctr" fontAlgn="t"/>
                      <a:r>
                        <a:rPr lang="ru-RU" sz="1000" b="0" i="0" u="none" strike="noStrike" dirty="0">
                          <a:solidFill>
                            <a:srgbClr val="000000"/>
                          </a:solidFill>
                          <a:latin typeface="Times New Roman"/>
                        </a:rPr>
                        <a:t>382998067,05</a:t>
                      </a:r>
                    </a:p>
                  </a:txBody>
                  <a:tcPr marL="7620" marR="7620" marT="7620" marB="0"/>
                </a:tc>
                <a:tc>
                  <a:txBody>
                    <a:bodyPr/>
                    <a:lstStyle/>
                    <a:p>
                      <a:pPr algn="ctr" fontAlgn="t"/>
                      <a:r>
                        <a:rPr lang="ru-RU" sz="1000" b="0" i="0" u="none" strike="noStrike">
                          <a:solidFill>
                            <a:srgbClr val="000000"/>
                          </a:solidFill>
                          <a:latin typeface="Times New Roman"/>
                        </a:rPr>
                        <a:t>431305727,72</a:t>
                      </a:r>
                    </a:p>
                  </a:txBody>
                  <a:tcPr marL="7620" marR="7620" marT="7620" marB="0"/>
                </a:tc>
                <a:tc>
                  <a:txBody>
                    <a:bodyPr/>
                    <a:lstStyle/>
                    <a:p>
                      <a:pPr algn="ctr" fontAlgn="b"/>
                      <a:r>
                        <a:rPr lang="ru-RU" sz="1000" b="0" i="0" u="none" strike="noStrike" dirty="0">
                          <a:solidFill>
                            <a:srgbClr val="000000"/>
                          </a:solidFill>
                          <a:latin typeface="Times New Roman"/>
                        </a:rPr>
                        <a:t>468823768,68</a:t>
                      </a:r>
                    </a:p>
                  </a:txBody>
                  <a:tcPr marL="7620" marR="7620" marT="7620" marB="0"/>
                </a:tc>
                <a:tc>
                  <a:txBody>
                    <a:bodyPr/>
                    <a:lstStyle/>
                    <a:p>
                      <a:pPr algn="ctr" fontAlgn="t"/>
                      <a:r>
                        <a:rPr lang="ru-RU" sz="1000" b="0" i="0" u="none" strike="noStrike" dirty="0" smtClean="0">
                          <a:solidFill>
                            <a:srgbClr val="000000"/>
                          </a:solidFill>
                          <a:latin typeface="Times New Roman"/>
                        </a:rPr>
                        <a:t>122,4</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108,7</a:t>
                      </a:r>
                      <a:endParaRPr lang="ru-RU" sz="1000" b="0" i="0" u="none" strike="noStrike" dirty="0">
                        <a:solidFill>
                          <a:srgbClr val="000000"/>
                        </a:solidFill>
                        <a:latin typeface="Times New Roman"/>
                      </a:endParaRPr>
                    </a:p>
                  </a:txBody>
                  <a:tcPr marL="7620" marR="7620" marT="7620" marB="0"/>
                </a:tc>
                <a:tc>
                  <a:txBody>
                    <a:bodyPr/>
                    <a:lstStyle/>
                    <a:p>
                      <a:pPr algn="ctr" fontAlgn="b"/>
                      <a:r>
                        <a:rPr lang="ru-RU" sz="1000" b="0" i="0" u="none" strike="noStrike" dirty="0">
                          <a:solidFill>
                            <a:srgbClr val="000000"/>
                          </a:solidFill>
                          <a:latin typeface="Times New Roman"/>
                        </a:rPr>
                        <a:t>452266415,48</a:t>
                      </a:r>
                    </a:p>
                  </a:txBody>
                  <a:tcPr marL="7620" marR="7620" marT="7620" marB="0"/>
                </a:tc>
                <a:tc>
                  <a:txBody>
                    <a:bodyPr/>
                    <a:lstStyle/>
                    <a:p>
                      <a:pPr algn="ctr" fontAlgn="b"/>
                      <a:r>
                        <a:rPr lang="ru-RU" sz="1000" b="0" i="0" u="none" strike="noStrike" dirty="0">
                          <a:solidFill>
                            <a:srgbClr val="000000"/>
                          </a:solidFill>
                          <a:latin typeface="Times New Roman"/>
                        </a:rPr>
                        <a:t>465234152,64</a:t>
                      </a:r>
                    </a:p>
                  </a:txBody>
                  <a:tcPr marL="7620" marR="7620" marT="7620" marB="0"/>
                </a:tc>
                <a:extLst>
                  <a:ext uri="{0D108BD9-81ED-4DB2-BD59-A6C34878D82A}">
                    <a16:rowId xmlns:a16="http://schemas.microsoft.com/office/drawing/2014/main" xmlns="" val="1759804768"/>
                  </a:ext>
                </a:extLst>
              </a:tr>
              <a:tr h="257419">
                <a:tc>
                  <a:txBody>
                    <a:bodyPr/>
                    <a:lstStyle/>
                    <a:p>
                      <a:pPr algn="just"/>
                      <a:r>
                        <a:rPr lang="ru-RU" sz="1000" dirty="0">
                          <a:latin typeface="Times New Roman" pitchFamily="18" charset="0"/>
                          <a:cs typeface="Times New Roman" pitchFamily="18" charset="0"/>
                        </a:rPr>
                        <a:t>Развитие молодежной политики и патриотического воспитания граждан</a:t>
                      </a:r>
                    </a:p>
                  </a:txBody>
                  <a:tcPr/>
                </a:tc>
                <a:tc>
                  <a:txBody>
                    <a:bodyPr/>
                    <a:lstStyle/>
                    <a:p>
                      <a:pPr algn="ctr" fontAlgn="t"/>
                      <a:r>
                        <a:rPr lang="ru-RU" sz="1000" b="0" i="0" u="none" strike="noStrike" dirty="0">
                          <a:solidFill>
                            <a:srgbClr val="000000"/>
                          </a:solidFill>
                          <a:latin typeface="Times New Roman"/>
                        </a:rPr>
                        <a:t>170000,00</a:t>
                      </a:r>
                    </a:p>
                  </a:txBody>
                  <a:tcPr marL="7620" marR="7620" marT="7620" marB="0"/>
                </a:tc>
                <a:tc>
                  <a:txBody>
                    <a:bodyPr/>
                    <a:lstStyle/>
                    <a:p>
                      <a:pPr algn="ctr" fontAlgn="t"/>
                      <a:r>
                        <a:rPr lang="ru-RU" sz="1000" b="0" i="0" u="none" strike="noStrike">
                          <a:solidFill>
                            <a:srgbClr val="000000"/>
                          </a:solidFill>
                          <a:latin typeface="Times New Roman"/>
                        </a:rPr>
                        <a:t>330000,00</a:t>
                      </a:r>
                    </a:p>
                  </a:txBody>
                  <a:tcPr marL="7620" marR="7620" marT="7620" marB="0"/>
                </a:tc>
                <a:tc>
                  <a:txBody>
                    <a:bodyPr/>
                    <a:lstStyle/>
                    <a:p>
                      <a:pPr algn="ctr" fontAlgn="t"/>
                      <a:r>
                        <a:rPr lang="ru-RU" sz="1000" b="0" i="0" u="none" strike="noStrike" dirty="0">
                          <a:solidFill>
                            <a:srgbClr val="000000"/>
                          </a:solidFill>
                          <a:latin typeface="Times New Roman"/>
                        </a:rPr>
                        <a:t>200000,00</a:t>
                      </a:r>
                    </a:p>
                  </a:txBody>
                  <a:tcPr marL="7620" marR="7620" marT="7620" marB="0"/>
                </a:tc>
                <a:tc>
                  <a:txBody>
                    <a:bodyPr/>
                    <a:lstStyle/>
                    <a:p>
                      <a:pPr algn="ctr" fontAlgn="t"/>
                      <a:r>
                        <a:rPr lang="ru-RU" sz="1000" b="0" i="0" u="none" strike="noStrike">
                          <a:solidFill>
                            <a:srgbClr val="000000"/>
                          </a:solidFill>
                          <a:latin typeface="Times New Roman"/>
                        </a:rPr>
                        <a:t>117,65</a:t>
                      </a:r>
                    </a:p>
                  </a:txBody>
                  <a:tcPr marL="7620" marR="7620" marT="7620" marB="0"/>
                </a:tc>
                <a:tc>
                  <a:txBody>
                    <a:bodyPr/>
                    <a:lstStyle/>
                    <a:p>
                      <a:pPr algn="ctr" fontAlgn="t"/>
                      <a:r>
                        <a:rPr lang="ru-RU" sz="1000" b="0" i="0" u="none" strike="noStrike">
                          <a:solidFill>
                            <a:srgbClr val="000000"/>
                          </a:solidFill>
                          <a:latin typeface="Times New Roman"/>
                        </a:rPr>
                        <a:t>60,61</a:t>
                      </a:r>
                    </a:p>
                  </a:txBody>
                  <a:tcPr marL="7620" marR="7620" marT="7620" marB="0"/>
                </a:tc>
                <a:tc>
                  <a:txBody>
                    <a:bodyPr/>
                    <a:lstStyle/>
                    <a:p>
                      <a:pPr algn="ctr" fontAlgn="t"/>
                      <a:r>
                        <a:rPr lang="ru-RU" sz="1000" b="0" i="0" u="none" strike="noStrike">
                          <a:solidFill>
                            <a:srgbClr val="000000"/>
                          </a:solidFill>
                          <a:latin typeface="Times New Roman"/>
                        </a:rPr>
                        <a:t>160000,00</a:t>
                      </a:r>
                    </a:p>
                  </a:txBody>
                  <a:tcPr marL="7620" marR="7620" marT="7620" marB="0"/>
                </a:tc>
                <a:tc>
                  <a:txBody>
                    <a:bodyPr/>
                    <a:lstStyle/>
                    <a:p>
                      <a:pPr algn="ctr" fontAlgn="t"/>
                      <a:r>
                        <a:rPr lang="ru-RU" sz="1000" b="0" i="0" u="none" strike="noStrike" dirty="0">
                          <a:solidFill>
                            <a:srgbClr val="000000"/>
                          </a:solidFill>
                          <a:latin typeface="Times New Roman"/>
                        </a:rPr>
                        <a:t>160000,00</a:t>
                      </a:r>
                    </a:p>
                  </a:txBody>
                  <a:tcPr marL="7620" marR="7620" marT="7620" marB="0"/>
                </a:tc>
                <a:extLst>
                  <a:ext uri="{0D108BD9-81ED-4DB2-BD59-A6C34878D82A}">
                    <a16:rowId xmlns:a16="http://schemas.microsoft.com/office/drawing/2014/main" xmlns="" val="3251504740"/>
                  </a:ext>
                </a:extLst>
              </a:tr>
              <a:tr h="180774">
                <a:tc>
                  <a:txBody>
                    <a:bodyPr/>
                    <a:lstStyle/>
                    <a:p>
                      <a:pPr algn="just" fontAlgn="b"/>
                      <a:r>
                        <a:rPr lang="ru-RU" sz="1000" u="none" strike="noStrike" dirty="0">
                          <a:effectLst/>
                          <a:latin typeface="Times New Roman" pitchFamily="18" charset="0"/>
                          <a:cs typeface="Times New Roman" pitchFamily="18" charset="0"/>
                        </a:rPr>
                        <a:t>Обеспечение жильем молодых семей</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3220560,00</a:t>
                      </a:r>
                    </a:p>
                  </a:txBody>
                  <a:tcPr marL="7620" marR="7620" marT="7620" marB="0"/>
                </a:tc>
                <a:tc>
                  <a:txBody>
                    <a:bodyPr/>
                    <a:lstStyle/>
                    <a:p>
                      <a:pPr algn="ctr" fontAlgn="t"/>
                      <a:r>
                        <a:rPr lang="ru-RU" sz="1000" b="0" i="0" u="none" strike="noStrike">
                          <a:solidFill>
                            <a:srgbClr val="000000"/>
                          </a:solidFill>
                          <a:latin typeface="Times New Roman"/>
                        </a:rPr>
                        <a:t>3402000,00</a:t>
                      </a:r>
                    </a:p>
                  </a:txBody>
                  <a:tcPr marL="7620" marR="7620" marT="7620" marB="0"/>
                </a:tc>
                <a:tc>
                  <a:txBody>
                    <a:bodyPr/>
                    <a:lstStyle/>
                    <a:p>
                      <a:pPr algn="ctr" fontAlgn="b"/>
                      <a:r>
                        <a:rPr lang="ru-RU" sz="1000" b="0" i="0" u="none" strike="noStrike" dirty="0">
                          <a:solidFill>
                            <a:srgbClr val="000000"/>
                          </a:solidFill>
                          <a:latin typeface="Times New Roman"/>
                        </a:rPr>
                        <a:t>3413340,00</a:t>
                      </a:r>
                    </a:p>
                  </a:txBody>
                  <a:tcPr marL="7620" marR="7620" marT="7620" marB="0"/>
                </a:tc>
                <a:tc>
                  <a:txBody>
                    <a:bodyPr/>
                    <a:lstStyle/>
                    <a:p>
                      <a:pPr algn="ctr" fontAlgn="t"/>
                      <a:r>
                        <a:rPr lang="ru-RU" sz="1000" b="0" i="0" u="none" strike="noStrike" dirty="0" smtClean="0">
                          <a:solidFill>
                            <a:srgbClr val="000000"/>
                          </a:solidFill>
                          <a:latin typeface="Times New Roman"/>
                        </a:rPr>
                        <a:t>106</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100,33</a:t>
                      </a:r>
                      <a:endParaRPr lang="ru-RU" sz="1000" b="0" i="0" u="none" strike="noStrike" dirty="0">
                        <a:solidFill>
                          <a:srgbClr val="000000"/>
                        </a:solidFill>
                        <a:latin typeface="Times New Roman"/>
                      </a:endParaRPr>
                    </a:p>
                  </a:txBody>
                  <a:tcPr marL="7620" marR="7620" marT="7620" marB="0"/>
                </a:tc>
                <a:tc>
                  <a:txBody>
                    <a:bodyPr/>
                    <a:lstStyle/>
                    <a:p>
                      <a:pPr algn="ctr" fontAlgn="b"/>
                      <a:r>
                        <a:rPr lang="ru-RU" sz="1000" b="0" i="0" u="none" strike="noStrike" dirty="0">
                          <a:solidFill>
                            <a:srgbClr val="000000"/>
                          </a:solidFill>
                          <a:latin typeface="Times New Roman"/>
                        </a:rPr>
                        <a:t>3296751,72</a:t>
                      </a:r>
                    </a:p>
                  </a:txBody>
                  <a:tcPr marL="7620" marR="7620" marT="7620" marB="0"/>
                </a:tc>
                <a:tc>
                  <a:txBody>
                    <a:bodyPr/>
                    <a:lstStyle/>
                    <a:p>
                      <a:pPr algn="ctr" fontAlgn="b"/>
                      <a:r>
                        <a:rPr lang="ru-RU" sz="1000" b="0" i="0" u="none" strike="noStrike" dirty="0">
                          <a:solidFill>
                            <a:srgbClr val="000000"/>
                          </a:solidFill>
                          <a:latin typeface="Times New Roman"/>
                        </a:rPr>
                        <a:t>3435845,92</a:t>
                      </a:r>
                    </a:p>
                  </a:txBody>
                  <a:tcPr marL="7620" marR="7620" marT="7620" marB="0"/>
                </a:tc>
                <a:extLst>
                  <a:ext uri="{0D108BD9-81ED-4DB2-BD59-A6C34878D82A}">
                    <a16:rowId xmlns:a16="http://schemas.microsoft.com/office/drawing/2014/main" xmlns="" val="408203128"/>
                  </a:ext>
                </a:extLst>
              </a:tr>
              <a:tr h="263620">
                <a:tc>
                  <a:txBody>
                    <a:bodyPr/>
                    <a:lstStyle/>
                    <a:p>
                      <a:pPr algn="just" fontAlgn="b"/>
                      <a:r>
                        <a:rPr lang="ru-RU" sz="1000" u="none" strike="noStrike" dirty="0">
                          <a:effectLst/>
                          <a:latin typeface="Times New Roman" pitchFamily="18" charset="0"/>
                          <a:cs typeface="Times New Roman" pitchFamily="18" charset="0"/>
                        </a:rPr>
                        <a:t>Социальная поддержка инвалидов «Доступная среда»</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63000,00</a:t>
                      </a:r>
                    </a:p>
                  </a:txBody>
                  <a:tcPr marL="7620" marR="7620" marT="7620" marB="0"/>
                </a:tc>
                <a:tc>
                  <a:txBody>
                    <a:bodyPr/>
                    <a:lstStyle/>
                    <a:p>
                      <a:pPr algn="ctr" fontAlgn="t"/>
                      <a:r>
                        <a:rPr lang="ru-RU" sz="1000" b="0" i="0" u="none" strike="noStrike">
                          <a:solidFill>
                            <a:srgbClr val="000000"/>
                          </a:solidFill>
                          <a:latin typeface="Times New Roman"/>
                        </a:rPr>
                        <a:t>83000,00</a:t>
                      </a:r>
                    </a:p>
                  </a:txBody>
                  <a:tcPr marL="7620" marR="7620" marT="7620" marB="0"/>
                </a:tc>
                <a:tc>
                  <a:txBody>
                    <a:bodyPr/>
                    <a:lstStyle/>
                    <a:p>
                      <a:pPr algn="ctr" fontAlgn="t"/>
                      <a:r>
                        <a:rPr lang="ru-RU" sz="1000" b="0" i="0" u="none" strike="noStrike" dirty="0">
                          <a:solidFill>
                            <a:srgbClr val="000000"/>
                          </a:solidFill>
                          <a:latin typeface="Times New Roman"/>
                        </a:rPr>
                        <a:t>83000,00</a:t>
                      </a:r>
                    </a:p>
                  </a:txBody>
                  <a:tcPr marL="7620" marR="7620" marT="7620" marB="0"/>
                </a:tc>
                <a:tc>
                  <a:txBody>
                    <a:bodyPr/>
                    <a:lstStyle/>
                    <a:p>
                      <a:pPr algn="ctr" fontAlgn="t"/>
                      <a:r>
                        <a:rPr lang="ru-RU" sz="1000" b="0" i="0" u="none" strike="noStrike" dirty="0">
                          <a:solidFill>
                            <a:srgbClr val="000000"/>
                          </a:solidFill>
                          <a:latin typeface="Times New Roman"/>
                        </a:rPr>
                        <a:t>131,75</a:t>
                      </a:r>
                    </a:p>
                  </a:txBody>
                  <a:tcPr marL="7620" marR="7620" marT="7620" marB="0"/>
                </a:tc>
                <a:tc>
                  <a:txBody>
                    <a:bodyPr/>
                    <a:lstStyle/>
                    <a:p>
                      <a:pPr algn="ctr" fontAlgn="t"/>
                      <a:r>
                        <a:rPr lang="ru-RU" sz="1000" b="0" i="0" u="none" strike="noStrike">
                          <a:solidFill>
                            <a:srgbClr val="000000"/>
                          </a:solidFill>
                          <a:latin typeface="Times New Roman"/>
                        </a:rPr>
                        <a:t>100,00</a:t>
                      </a:r>
                    </a:p>
                  </a:txBody>
                  <a:tcPr marL="7620" marR="7620" marT="7620" marB="0"/>
                </a:tc>
                <a:tc>
                  <a:txBody>
                    <a:bodyPr/>
                    <a:lstStyle/>
                    <a:p>
                      <a:pPr algn="ctr" fontAlgn="t"/>
                      <a:r>
                        <a:rPr lang="ru-RU" sz="1000" b="0" i="0" u="none" strike="noStrike" dirty="0">
                          <a:solidFill>
                            <a:srgbClr val="000000"/>
                          </a:solidFill>
                          <a:latin typeface="Times New Roman"/>
                        </a:rPr>
                        <a:t>83000,00</a:t>
                      </a:r>
                    </a:p>
                  </a:txBody>
                  <a:tcPr marL="7620" marR="7620" marT="7620" marB="0"/>
                </a:tc>
                <a:tc>
                  <a:txBody>
                    <a:bodyPr/>
                    <a:lstStyle/>
                    <a:p>
                      <a:pPr algn="ctr" fontAlgn="t"/>
                      <a:r>
                        <a:rPr lang="ru-RU" sz="1000" b="0" i="0" u="none" strike="noStrike" dirty="0">
                          <a:solidFill>
                            <a:srgbClr val="000000"/>
                          </a:solidFill>
                          <a:latin typeface="Times New Roman"/>
                        </a:rPr>
                        <a:t>83000,00</a:t>
                      </a:r>
                    </a:p>
                  </a:txBody>
                  <a:tcPr marL="7620" marR="7620" marT="7620" marB="0"/>
                </a:tc>
                <a:extLst>
                  <a:ext uri="{0D108BD9-81ED-4DB2-BD59-A6C34878D82A}">
                    <a16:rowId xmlns:a16="http://schemas.microsoft.com/office/drawing/2014/main" xmlns="" val="618865041"/>
                  </a:ext>
                </a:extLst>
              </a:tr>
              <a:tr h="232580">
                <a:tc>
                  <a:txBody>
                    <a:bodyPr/>
                    <a:lstStyle/>
                    <a:p>
                      <a:pPr algn="just" fontAlgn="b"/>
                      <a:r>
                        <a:rPr lang="ru-RU" sz="1000" u="none" strike="noStrike" dirty="0">
                          <a:effectLst/>
                          <a:latin typeface="Times New Roman" pitchFamily="18" charset="0"/>
                          <a:cs typeface="Times New Roman" pitchFamily="18" charset="0"/>
                        </a:rPr>
                        <a:t>Развитие физической культуры, спорта и туризма</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10655291,34</a:t>
                      </a:r>
                    </a:p>
                  </a:txBody>
                  <a:tcPr marL="7620" marR="7620" marT="7620" marB="0"/>
                </a:tc>
                <a:tc>
                  <a:txBody>
                    <a:bodyPr/>
                    <a:lstStyle/>
                    <a:p>
                      <a:pPr algn="ctr" fontAlgn="t"/>
                      <a:r>
                        <a:rPr lang="ru-RU" sz="1000" b="0" i="0" u="none" strike="noStrike" dirty="0">
                          <a:solidFill>
                            <a:srgbClr val="000000"/>
                          </a:solidFill>
                          <a:latin typeface="Times New Roman"/>
                        </a:rPr>
                        <a:t>5841358,74</a:t>
                      </a:r>
                    </a:p>
                  </a:txBody>
                  <a:tcPr marL="7620" marR="7620" marT="7620" marB="0"/>
                </a:tc>
                <a:tc>
                  <a:txBody>
                    <a:bodyPr/>
                    <a:lstStyle/>
                    <a:p>
                      <a:pPr algn="ctr" fontAlgn="b"/>
                      <a:r>
                        <a:rPr lang="ru-RU" sz="1000" b="0" i="0" u="none" strike="noStrike" dirty="0">
                          <a:solidFill>
                            <a:srgbClr val="000000"/>
                          </a:solidFill>
                          <a:latin typeface="Times New Roman"/>
                        </a:rPr>
                        <a:t>1409494,99</a:t>
                      </a:r>
                    </a:p>
                  </a:txBody>
                  <a:tcPr marL="7620" marR="7620" marT="7620" marB="0"/>
                </a:tc>
                <a:tc>
                  <a:txBody>
                    <a:bodyPr/>
                    <a:lstStyle/>
                    <a:p>
                      <a:pPr algn="ctr" fontAlgn="t"/>
                      <a:r>
                        <a:rPr lang="ru-RU" sz="1000" b="0" i="0" u="none" strike="noStrike" dirty="0" smtClean="0">
                          <a:solidFill>
                            <a:srgbClr val="000000"/>
                          </a:solidFill>
                          <a:latin typeface="Times New Roman"/>
                        </a:rPr>
                        <a:t>13,22</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24,13</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a:solidFill>
                            <a:srgbClr val="000000"/>
                          </a:solidFill>
                          <a:latin typeface="Times New Roman"/>
                        </a:rPr>
                        <a:t>1143000,00</a:t>
                      </a:r>
                    </a:p>
                  </a:txBody>
                  <a:tcPr marL="7620" marR="7620" marT="7620" marB="0"/>
                </a:tc>
                <a:tc>
                  <a:txBody>
                    <a:bodyPr/>
                    <a:lstStyle/>
                    <a:p>
                      <a:pPr algn="ctr" fontAlgn="t"/>
                      <a:r>
                        <a:rPr lang="ru-RU" sz="1000" b="0" i="0" u="none" strike="noStrike" dirty="0">
                          <a:solidFill>
                            <a:srgbClr val="000000"/>
                          </a:solidFill>
                          <a:latin typeface="Times New Roman"/>
                        </a:rPr>
                        <a:t>1143000,00</a:t>
                      </a:r>
                    </a:p>
                  </a:txBody>
                  <a:tcPr marL="7620" marR="7620" marT="7620" marB="0"/>
                </a:tc>
                <a:extLst>
                  <a:ext uri="{0D108BD9-81ED-4DB2-BD59-A6C34878D82A}">
                    <a16:rowId xmlns:a16="http://schemas.microsoft.com/office/drawing/2014/main" xmlns="" val="1644966778"/>
                  </a:ext>
                </a:extLst>
              </a:tr>
              <a:tr h="0">
                <a:tc>
                  <a:txBody>
                    <a:bodyPr/>
                    <a:lstStyle/>
                    <a:p>
                      <a:pPr algn="just" fontAlgn="b"/>
                      <a:r>
                        <a:rPr lang="ru-RU" sz="1000" u="none" strike="noStrike" dirty="0">
                          <a:effectLst/>
                          <a:latin typeface="Times New Roman" pitchFamily="18" charset="0"/>
                          <a:cs typeface="Times New Roman" pitchFamily="18" charset="0"/>
                        </a:rPr>
                        <a:t>Сохранение и развитие культуры</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88034720,06</a:t>
                      </a:r>
                    </a:p>
                  </a:txBody>
                  <a:tcPr marL="7620" marR="7620" marT="7620" marB="0"/>
                </a:tc>
                <a:tc>
                  <a:txBody>
                    <a:bodyPr/>
                    <a:lstStyle/>
                    <a:p>
                      <a:pPr algn="ctr" fontAlgn="t"/>
                      <a:r>
                        <a:rPr lang="ru-RU" sz="1000" b="0" i="0" u="none" strike="noStrike">
                          <a:solidFill>
                            <a:srgbClr val="000000"/>
                          </a:solidFill>
                          <a:latin typeface="Times New Roman"/>
                        </a:rPr>
                        <a:t>80066937,98</a:t>
                      </a:r>
                    </a:p>
                  </a:txBody>
                  <a:tcPr marL="7620" marR="7620" marT="7620" marB="0"/>
                </a:tc>
                <a:tc>
                  <a:txBody>
                    <a:bodyPr/>
                    <a:lstStyle/>
                    <a:p>
                      <a:pPr algn="ctr" fontAlgn="b"/>
                      <a:r>
                        <a:rPr lang="ru-RU" sz="1000" b="0" i="0" u="none" strike="noStrike" dirty="0">
                          <a:solidFill>
                            <a:srgbClr val="000000"/>
                          </a:solidFill>
                          <a:latin typeface="Times New Roman"/>
                        </a:rPr>
                        <a:t>72208605,00</a:t>
                      </a:r>
                    </a:p>
                  </a:txBody>
                  <a:tcPr marL="7620" marR="7620" marT="7620" marB="0"/>
                </a:tc>
                <a:tc>
                  <a:txBody>
                    <a:bodyPr/>
                    <a:lstStyle/>
                    <a:p>
                      <a:pPr algn="ctr" fontAlgn="t"/>
                      <a:r>
                        <a:rPr lang="ru-RU" sz="1000" b="0" i="0" u="none" strike="noStrike" dirty="0" smtClean="0">
                          <a:solidFill>
                            <a:srgbClr val="000000"/>
                          </a:solidFill>
                          <a:latin typeface="Times New Roman"/>
                        </a:rPr>
                        <a:t>82</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90,2</a:t>
                      </a:r>
                      <a:endParaRPr lang="ru-RU" sz="1000" b="0" i="0" u="none" strike="noStrike" dirty="0">
                        <a:solidFill>
                          <a:srgbClr val="000000"/>
                        </a:solidFill>
                        <a:latin typeface="Times New Roman"/>
                      </a:endParaRPr>
                    </a:p>
                  </a:txBody>
                  <a:tcPr marL="7620" marR="7620" marT="7620" marB="0"/>
                </a:tc>
                <a:tc>
                  <a:txBody>
                    <a:bodyPr/>
                    <a:lstStyle/>
                    <a:p>
                      <a:pPr algn="ctr" fontAlgn="b"/>
                      <a:r>
                        <a:rPr lang="ru-RU" sz="1000" b="0" i="0" u="none" strike="noStrike" dirty="0">
                          <a:solidFill>
                            <a:srgbClr val="000000"/>
                          </a:solidFill>
                          <a:latin typeface="Times New Roman"/>
                        </a:rPr>
                        <a:t>63932878,78</a:t>
                      </a:r>
                    </a:p>
                  </a:txBody>
                  <a:tcPr marL="7620" marR="7620" marT="7620" marB="0"/>
                </a:tc>
                <a:tc>
                  <a:txBody>
                    <a:bodyPr/>
                    <a:lstStyle/>
                    <a:p>
                      <a:pPr algn="ctr" fontAlgn="b"/>
                      <a:r>
                        <a:rPr lang="ru-RU" sz="1000" b="0" i="0" u="none" strike="noStrike" dirty="0">
                          <a:solidFill>
                            <a:srgbClr val="000000"/>
                          </a:solidFill>
                          <a:latin typeface="Times New Roman"/>
                        </a:rPr>
                        <a:t>58353162,19</a:t>
                      </a:r>
                    </a:p>
                  </a:txBody>
                  <a:tcPr marL="7620" marR="7620" marT="7620" marB="0"/>
                </a:tc>
                <a:extLst>
                  <a:ext uri="{0D108BD9-81ED-4DB2-BD59-A6C34878D82A}">
                    <a16:rowId xmlns:a16="http://schemas.microsoft.com/office/drawing/2014/main" xmlns="" val="2399572916"/>
                  </a:ext>
                </a:extLst>
              </a:tr>
              <a:tr h="222632">
                <a:tc>
                  <a:txBody>
                    <a:bodyPr/>
                    <a:lstStyle/>
                    <a:p>
                      <a:pPr algn="just" fontAlgn="b"/>
                      <a:r>
                        <a:rPr lang="ru-RU" sz="1000" u="none" strike="noStrike" dirty="0">
                          <a:effectLst/>
                          <a:latin typeface="Times New Roman" pitchFamily="18" charset="0"/>
                          <a:cs typeface="Times New Roman" pitchFamily="18" charset="0"/>
                        </a:rPr>
                        <a:t>Укрепление общественного здоровья</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160000,00</a:t>
                      </a:r>
                    </a:p>
                  </a:txBody>
                  <a:tcPr marL="7620" marR="7620" marT="7620" marB="0"/>
                </a:tc>
                <a:tc>
                  <a:txBody>
                    <a:bodyPr/>
                    <a:lstStyle/>
                    <a:p>
                      <a:pPr algn="ctr" fontAlgn="t"/>
                      <a:r>
                        <a:rPr lang="ru-RU" sz="1000" b="0" i="0" u="none" strike="noStrike" dirty="0">
                          <a:solidFill>
                            <a:srgbClr val="000000"/>
                          </a:solidFill>
                          <a:latin typeface="Times New Roman"/>
                        </a:rPr>
                        <a:t>132200,00</a:t>
                      </a:r>
                    </a:p>
                  </a:txBody>
                  <a:tcPr marL="7620" marR="7620" marT="7620" marB="0"/>
                </a:tc>
                <a:tc>
                  <a:txBody>
                    <a:bodyPr/>
                    <a:lstStyle/>
                    <a:p>
                      <a:pPr algn="ctr" fontAlgn="t"/>
                      <a:r>
                        <a:rPr lang="ru-RU" sz="1000" b="0" i="0" u="none" strike="noStrike" dirty="0" smtClean="0">
                          <a:solidFill>
                            <a:srgbClr val="000000"/>
                          </a:solidFill>
                          <a:latin typeface="Times New Roman"/>
                        </a:rPr>
                        <a:t>100000,00</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62,5</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75,6</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100000,00</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100000,00</a:t>
                      </a:r>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2159441106"/>
                  </a:ext>
                </a:extLst>
              </a:tr>
              <a:tr h="227976">
                <a:tc>
                  <a:txBody>
                    <a:bodyPr/>
                    <a:lstStyle/>
                    <a:p>
                      <a:pPr algn="ctr" fontAlgn="ctr"/>
                      <a:r>
                        <a:rPr lang="ru-RU" sz="1000" b="1" u="none" strike="noStrike" dirty="0">
                          <a:effectLst/>
                          <a:latin typeface="Times New Roman" pitchFamily="18" charset="0"/>
                          <a:cs typeface="Times New Roman" pitchFamily="18" charset="0"/>
                        </a:rPr>
                        <a:t>ИТОГО</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485301638,45</a:t>
                      </a:r>
                    </a:p>
                  </a:txBody>
                  <a:tcPr marL="7620" marR="7620" marT="7620" marB="0"/>
                </a:tc>
                <a:tc>
                  <a:txBody>
                    <a:bodyPr/>
                    <a:lstStyle/>
                    <a:p>
                      <a:pPr algn="ctr" fontAlgn="t"/>
                      <a:r>
                        <a:rPr lang="ru-RU" sz="1000" b="1" i="0" u="none" strike="noStrike">
                          <a:solidFill>
                            <a:srgbClr val="000000"/>
                          </a:solidFill>
                          <a:latin typeface="Times New Roman"/>
                        </a:rPr>
                        <a:t>521161224,44</a:t>
                      </a:r>
                    </a:p>
                  </a:txBody>
                  <a:tcPr marL="7620" marR="7620" marT="7620" marB="0"/>
                </a:tc>
                <a:tc>
                  <a:txBody>
                    <a:bodyPr/>
                    <a:lstStyle/>
                    <a:p>
                      <a:pPr algn="ctr" fontAlgn="t"/>
                      <a:r>
                        <a:rPr lang="ru-RU" sz="1000" b="1" i="0" u="none" strike="noStrike" dirty="0" smtClean="0">
                          <a:solidFill>
                            <a:srgbClr val="000000"/>
                          </a:solidFill>
                          <a:latin typeface="Times New Roman"/>
                        </a:rPr>
                        <a:t>546238198,67</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112,6</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104,8</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520982045,98</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559409160,75</a:t>
                      </a:r>
                      <a:endParaRPr lang="ru-RU" sz="1000" b="1"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1357753566"/>
                  </a:ext>
                </a:extLst>
              </a:tr>
              <a:tr h="227976">
                <a:tc>
                  <a:txBody>
                    <a:bodyPr/>
                    <a:lstStyle/>
                    <a:p>
                      <a:pPr algn="ctr" fontAlgn="ct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extLst>
                  <a:ext uri="{0D108BD9-81ED-4DB2-BD59-A6C34878D82A}">
                    <a16:rowId xmlns:a16="http://schemas.microsoft.com/office/drawing/2014/main" xmlns="" val="2267499513"/>
                  </a:ext>
                </a:extLst>
              </a:tr>
              <a:tr h="227976">
                <a:tc>
                  <a:txBody>
                    <a:bodyPr/>
                    <a:lstStyle/>
                    <a:p>
                      <a:pPr algn="ctr" fontAlgn="ctr"/>
                      <a:r>
                        <a:rPr lang="ru-RU" sz="1000" b="1" u="none" strike="noStrike" dirty="0">
                          <a:effectLst/>
                          <a:latin typeface="Times New Roman" pitchFamily="18" charset="0"/>
                          <a:cs typeface="Times New Roman" pitchFamily="18" charset="0"/>
                        </a:rPr>
                        <a:t>ОБЩЕГО ХАРАКТЕРА</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extLst>
                  <a:ext uri="{0D108BD9-81ED-4DB2-BD59-A6C34878D82A}">
                    <a16:rowId xmlns:a16="http://schemas.microsoft.com/office/drawing/2014/main" xmlns="" val="820156072"/>
                  </a:ext>
                </a:extLst>
              </a:tr>
              <a:tr h="227976">
                <a:tc>
                  <a:txBody>
                    <a:bodyPr/>
                    <a:lstStyle/>
                    <a:p>
                      <a:pPr algn="just" fontAlgn="ctr"/>
                      <a:r>
                        <a:rPr lang="ru-RU" sz="1000" u="none" strike="noStrike" dirty="0">
                          <a:effectLst/>
                          <a:latin typeface="Times New Roman" pitchFamily="18" charset="0"/>
                          <a:cs typeface="Times New Roman" pitchFamily="18" charset="0"/>
                        </a:rPr>
                        <a:t>Муниципальное управление</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66479740,59</a:t>
                      </a:r>
                    </a:p>
                  </a:txBody>
                  <a:tcPr marL="7620" marR="7620" marT="7620" marB="0"/>
                </a:tc>
                <a:tc>
                  <a:txBody>
                    <a:bodyPr/>
                    <a:lstStyle/>
                    <a:p>
                      <a:pPr algn="ctr" fontAlgn="t"/>
                      <a:r>
                        <a:rPr lang="ru-RU" sz="1000" b="0" i="0" u="none" strike="noStrike">
                          <a:solidFill>
                            <a:srgbClr val="000000"/>
                          </a:solidFill>
                          <a:latin typeface="Times New Roman"/>
                        </a:rPr>
                        <a:t>76470780,22</a:t>
                      </a:r>
                    </a:p>
                  </a:txBody>
                  <a:tcPr marL="7620" marR="7620" marT="7620" marB="0"/>
                </a:tc>
                <a:tc>
                  <a:txBody>
                    <a:bodyPr/>
                    <a:lstStyle/>
                    <a:p>
                      <a:pPr algn="ctr" fontAlgn="b"/>
                      <a:r>
                        <a:rPr lang="ru-RU" sz="1000" b="0" i="0" u="none" strike="noStrike" dirty="0">
                          <a:solidFill>
                            <a:srgbClr val="000000"/>
                          </a:solidFill>
                          <a:latin typeface="Times New Roman"/>
                        </a:rPr>
                        <a:t>93230248,00</a:t>
                      </a:r>
                    </a:p>
                  </a:txBody>
                  <a:tcPr marL="7620" marR="7620" marT="7620" marB="0"/>
                </a:tc>
                <a:tc>
                  <a:txBody>
                    <a:bodyPr/>
                    <a:lstStyle/>
                    <a:p>
                      <a:pPr algn="ctr" fontAlgn="t"/>
                      <a:r>
                        <a:rPr lang="ru-RU" sz="1000" b="0" i="0" u="none" strike="noStrike" dirty="0" smtClean="0">
                          <a:solidFill>
                            <a:srgbClr val="000000"/>
                          </a:solidFill>
                          <a:latin typeface="Times New Roman"/>
                        </a:rPr>
                        <a:t>140,2</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121,9</a:t>
                      </a:r>
                      <a:endParaRPr lang="ru-RU" sz="1000" b="0" i="0" u="none" strike="noStrike" dirty="0">
                        <a:solidFill>
                          <a:srgbClr val="000000"/>
                        </a:solidFill>
                        <a:latin typeface="Times New Roman"/>
                      </a:endParaRPr>
                    </a:p>
                  </a:txBody>
                  <a:tcPr marL="7620" marR="7620" marT="7620" marB="0"/>
                </a:tc>
                <a:tc>
                  <a:txBody>
                    <a:bodyPr/>
                    <a:lstStyle/>
                    <a:p>
                      <a:pPr algn="ctr" fontAlgn="b"/>
                      <a:r>
                        <a:rPr lang="ru-RU" sz="1000" b="0" i="0" u="none" strike="noStrike" dirty="0">
                          <a:solidFill>
                            <a:srgbClr val="000000"/>
                          </a:solidFill>
                          <a:latin typeface="Times New Roman"/>
                        </a:rPr>
                        <a:t>88817484,00</a:t>
                      </a:r>
                    </a:p>
                  </a:txBody>
                  <a:tcPr marL="7620" marR="7620" marT="7620" marB="0"/>
                </a:tc>
                <a:tc>
                  <a:txBody>
                    <a:bodyPr/>
                    <a:lstStyle/>
                    <a:p>
                      <a:pPr algn="ctr" fontAlgn="b"/>
                      <a:r>
                        <a:rPr lang="ru-RU" sz="1000" b="0" i="0" u="none" strike="noStrike" dirty="0">
                          <a:solidFill>
                            <a:srgbClr val="000000"/>
                          </a:solidFill>
                          <a:latin typeface="Times New Roman"/>
                        </a:rPr>
                        <a:t>89127026,00</a:t>
                      </a:r>
                    </a:p>
                  </a:txBody>
                  <a:tcPr marL="7620" marR="7620" marT="7620" marB="0"/>
                </a:tc>
                <a:extLst>
                  <a:ext uri="{0D108BD9-81ED-4DB2-BD59-A6C34878D82A}">
                    <a16:rowId xmlns:a16="http://schemas.microsoft.com/office/drawing/2014/main" xmlns="" val="3141096098"/>
                  </a:ext>
                </a:extLst>
              </a:tr>
              <a:tr h="227976">
                <a:tc>
                  <a:txBody>
                    <a:bodyPr/>
                    <a:lstStyle/>
                    <a:p>
                      <a:pPr algn="just" fontAlgn="ctr"/>
                      <a:r>
                        <a:rPr lang="ru-RU" sz="1000" u="none" strike="noStrike" dirty="0">
                          <a:effectLst/>
                          <a:latin typeface="Times New Roman" pitchFamily="18" charset="0"/>
                          <a:cs typeface="Times New Roman" pitchFamily="18" charset="0"/>
                        </a:rPr>
                        <a:t>Противодействие коррупции</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73000,00</a:t>
                      </a:r>
                    </a:p>
                  </a:txBody>
                  <a:tcPr marL="7620" marR="7620" marT="7620" marB="0"/>
                </a:tc>
                <a:tc>
                  <a:txBody>
                    <a:bodyPr/>
                    <a:lstStyle/>
                    <a:p>
                      <a:pPr algn="ctr" fontAlgn="t"/>
                      <a:r>
                        <a:rPr lang="ru-RU" sz="1000" b="0" i="0" u="none" strike="noStrike">
                          <a:solidFill>
                            <a:srgbClr val="000000"/>
                          </a:solidFill>
                          <a:latin typeface="Times New Roman"/>
                        </a:rPr>
                        <a:t>46000,00</a:t>
                      </a:r>
                    </a:p>
                  </a:txBody>
                  <a:tcPr marL="7620" marR="7620" marT="7620" marB="0"/>
                </a:tc>
                <a:tc>
                  <a:txBody>
                    <a:bodyPr/>
                    <a:lstStyle/>
                    <a:p>
                      <a:pPr algn="ctr" fontAlgn="t"/>
                      <a:r>
                        <a:rPr lang="ru-RU" sz="1000" b="0" i="0" u="none" strike="noStrike" dirty="0">
                          <a:solidFill>
                            <a:srgbClr val="000000"/>
                          </a:solidFill>
                          <a:latin typeface="Times New Roman"/>
                        </a:rPr>
                        <a:t>3000,00</a:t>
                      </a:r>
                    </a:p>
                  </a:txBody>
                  <a:tcPr marL="7620" marR="7620" marT="7620" marB="0"/>
                </a:tc>
                <a:tc>
                  <a:txBody>
                    <a:bodyPr/>
                    <a:lstStyle/>
                    <a:p>
                      <a:pPr algn="ctr" fontAlgn="t"/>
                      <a:r>
                        <a:rPr lang="ru-RU" sz="1000" b="0" i="0" u="none" strike="noStrike" dirty="0">
                          <a:solidFill>
                            <a:srgbClr val="000000"/>
                          </a:solidFill>
                          <a:latin typeface="Times New Roman"/>
                        </a:rPr>
                        <a:t>4,11</a:t>
                      </a:r>
                    </a:p>
                  </a:txBody>
                  <a:tcPr marL="7620" marR="7620" marT="7620" marB="0"/>
                </a:tc>
                <a:tc>
                  <a:txBody>
                    <a:bodyPr/>
                    <a:lstStyle/>
                    <a:p>
                      <a:pPr algn="ctr" fontAlgn="t"/>
                      <a:r>
                        <a:rPr lang="ru-RU" sz="1000" b="0" i="0" u="none" strike="noStrike" dirty="0">
                          <a:solidFill>
                            <a:srgbClr val="000000"/>
                          </a:solidFill>
                          <a:latin typeface="Times New Roman"/>
                        </a:rPr>
                        <a:t>6,52</a:t>
                      </a:r>
                    </a:p>
                  </a:txBody>
                  <a:tcPr marL="7620" marR="7620" marT="7620" marB="0"/>
                </a:tc>
                <a:tc>
                  <a:txBody>
                    <a:bodyPr/>
                    <a:lstStyle/>
                    <a:p>
                      <a:pPr algn="ctr" fontAlgn="t"/>
                      <a:r>
                        <a:rPr lang="ru-RU" sz="1000" b="0" i="0" u="none" strike="noStrike" dirty="0">
                          <a:solidFill>
                            <a:srgbClr val="000000"/>
                          </a:solidFill>
                          <a:latin typeface="Times New Roman"/>
                        </a:rPr>
                        <a:t>3000,00</a:t>
                      </a:r>
                    </a:p>
                  </a:txBody>
                  <a:tcPr marL="7620" marR="7620" marT="7620" marB="0"/>
                </a:tc>
                <a:tc>
                  <a:txBody>
                    <a:bodyPr/>
                    <a:lstStyle/>
                    <a:p>
                      <a:pPr algn="ctr" fontAlgn="t"/>
                      <a:r>
                        <a:rPr lang="ru-RU" sz="1000" b="0" i="0" u="none" strike="noStrike" dirty="0">
                          <a:solidFill>
                            <a:srgbClr val="000000"/>
                          </a:solidFill>
                          <a:latin typeface="Times New Roman"/>
                        </a:rPr>
                        <a:t>3000,00</a:t>
                      </a:r>
                    </a:p>
                  </a:txBody>
                  <a:tcPr marL="7620" marR="7620" marT="7620" marB="0"/>
                </a:tc>
                <a:extLst>
                  <a:ext uri="{0D108BD9-81ED-4DB2-BD59-A6C34878D82A}">
                    <a16:rowId xmlns:a16="http://schemas.microsoft.com/office/drawing/2014/main" xmlns="" val="3594442537"/>
                  </a:ext>
                </a:extLst>
              </a:tr>
              <a:tr h="227976">
                <a:tc>
                  <a:txBody>
                    <a:bodyPr/>
                    <a:lstStyle/>
                    <a:p>
                      <a:pPr algn="just" fontAlgn="ctr"/>
                      <a:r>
                        <a:rPr lang="ru-RU" sz="1000" u="none" strike="noStrike" dirty="0">
                          <a:effectLst/>
                          <a:latin typeface="Times New Roman" pitchFamily="18" charset="0"/>
                          <a:cs typeface="Times New Roman" pitchFamily="18" charset="0"/>
                        </a:rPr>
                        <a:t>Повышение эффективности управления муниципальными финансами</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15344054,01</a:t>
                      </a:r>
                    </a:p>
                  </a:txBody>
                  <a:tcPr marL="7620" marR="7620" marT="7620" marB="0"/>
                </a:tc>
                <a:tc>
                  <a:txBody>
                    <a:bodyPr/>
                    <a:lstStyle/>
                    <a:p>
                      <a:pPr algn="ctr" fontAlgn="t"/>
                      <a:r>
                        <a:rPr lang="ru-RU" sz="1000" b="0" i="0" u="none" strike="noStrike">
                          <a:solidFill>
                            <a:srgbClr val="000000"/>
                          </a:solidFill>
                          <a:latin typeface="Times New Roman"/>
                        </a:rPr>
                        <a:t>18684700,00</a:t>
                      </a:r>
                    </a:p>
                  </a:txBody>
                  <a:tcPr marL="7620" marR="7620" marT="7620" marB="0"/>
                </a:tc>
                <a:tc>
                  <a:txBody>
                    <a:bodyPr/>
                    <a:lstStyle/>
                    <a:p>
                      <a:pPr algn="ctr" fontAlgn="b"/>
                      <a:r>
                        <a:rPr lang="ru-RU" sz="1000" b="0" i="0" u="none" strike="noStrike" dirty="0">
                          <a:solidFill>
                            <a:srgbClr val="000000"/>
                          </a:solidFill>
                          <a:latin typeface="Times New Roman"/>
                        </a:rPr>
                        <a:t>25972900,00</a:t>
                      </a:r>
                    </a:p>
                  </a:txBody>
                  <a:tcPr marL="7620" marR="7620" marT="7620" marB="0"/>
                </a:tc>
                <a:tc>
                  <a:txBody>
                    <a:bodyPr/>
                    <a:lstStyle/>
                    <a:p>
                      <a:pPr algn="ctr" fontAlgn="t"/>
                      <a:r>
                        <a:rPr lang="ru-RU" sz="1000" b="0" i="0" u="none" strike="noStrike" dirty="0" smtClean="0">
                          <a:solidFill>
                            <a:srgbClr val="000000"/>
                          </a:solidFill>
                          <a:latin typeface="Times New Roman"/>
                        </a:rPr>
                        <a:t>169,3</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144,3</a:t>
                      </a:r>
                      <a:endParaRPr lang="ru-RU" sz="1000" b="0" i="0" u="none" strike="noStrike" dirty="0">
                        <a:solidFill>
                          <a:srgbClr val="000000"/>
                        </a:solidFill>
                        <a:latin typeface="Times New Roman"/>
                      </a:endParaRPr>
                    </a:p>
                  </a:txBody>
                  <a:tcPr marL="7620" marR="7620" marT="7620" marB="0"/>
                </a:tc>
                <a:tc>
                  <a:txBody>
                    <a:bodyPr/>
                    <a:lstStyle/>
                    <a:p>
                      <a:pPr algn="ctr" fontAlgn="b"/>
                      <a:r>
                        <a:rPr lang="ru-RU" sz="1000" b="0" i="0" u="none" strike="noStrike" dirty="0">
                          <a:solidFill>
                            <a:srgbClr val="000000"/>
                          </a:solidFill>
                          <a:latin typeface="Times New Roman"/>
                        </a:rPr>
                        <a:t>26116700,00</a:t>
                      </a:r>
                    </a:p>
                  </a:txBody>
                  <a:tcPr marL="7620" marR="7620" marT="7620" marB="0"/>
                </a:tc>
                <a:tc>
                  <a:txBody>
                    <a:bodyPr/>
                    <a:lstStyle/>
                    <a:p>
                      <a:pPr algn="ctr" fontAlgn="b"/>
                      <a:r>
                        <a:rPr lang="ru-RU" sz="1000" b="0" i="0" u="none" strike="noStrike" dirty="0">
                          <a:solidFill>
                            <a:srgbClr val="000000"/>
                          </a:solidFill>
                          <a:latin typeface="Times New Roman"/>
                        </a:rPr>
                        <a:t>27218700,00</a:t>
                      </a:r>
                    </a:p>
                  </a:txBody>
                  <a:tcPr marL="7620" marR="7620" marT="7620" marB="0"/>
                </a:tc>
                <a:extLst>
                  <a:ext uri="{0D108BD9-81ED-4DB2-BD59-A6C34878D82A}">
                    <a16:rowId xmlns:a16="http://schemas.microsoft.com/office/drawing/2014/main" xmlns="" val="3978908106"/>
                  </a:ext>
                </a:extLst>
              </a:tr>
              <a:tr h="227976">
                <a:tc>
                  <a:txBody>
                    <a:bodyPr/>
                    <a:lstStyle/>
                    <a:p>
                      <a:pPr algn="just" fontAlgn="ctr"/>
                      <a:r>
                        <a:rPr lang="ru-RU" sz="1000" u="none" strike="noStrike" dirty="0">
                          <a:effectLst/>
                          <a:latin typeface="Times New Roman" pitchFamily="18" charset="0"/>
                          <a:cs typeface="Times New Roman" pitchFamily="18" charset="0"/>
                        </a:rPr>
                        <a:t>Управление и распоряжение муниципальным имуществом</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11082426,24</a:t>
                      </a:r>
                    </a:p>
                  </a:txBody>
                  <a:tcPr marL="7620" marR="7620" marT="7620" marB="0"/>
                </a:tc>
                <a:tc>
                  <a:txBody>
                    <a:bodyPr/>
                    <a:lstStyle/>
                    <a:p>
                      <a:pPr algn="ctr" fontAlgn="t"/>
                      <a:r>
                        <a:rPr lang="ru-RU" sz="1000" b="0" i="0" u="none" strike="noStrike">
                          <a:solidFill>
                            <a:srgbClr val="000000"/>
                          </a:solidFill>
                          <a:latin typeface="Times New Roman"/>
                        </a:rPr>
                        <a:t>29622243,60</a:t>
                      </a:r>
                    </a:p>
                  </a:txBody>
                  <a:tcPr marL="7620" marR="7620" marT="7620" marB="0"/>
                </a:tc>
                <a:tc>
                  <a:txBody>
                    <a:bodyPr/>
                    <a:lstStyle/>
                    <a:p>
                      <a:pPr algn="ctr" fontAlgn="b"/>
                      <a:r>
                        <a:rPr lang="ru-RU" sz="1000" b="0" i="0" u="none" strike="noStrike" dirty="0">
                          <a:solidFill>
                            <a:srgbClr val="000000"/>
                          </a:solidFill>
                          <a:latin typeface="Times New Roman"/>
                        </a:rPr>
                        <a:t>31849608,94</a:t>
                      </a:r>
                    </a:p>
                  </a:txBody>
                  <a:tcPr marL="7620" marR="7620" marT="7620" marB="0"/>
                </a:tc>
                <a:tc>
                  <a:txBody>
                    <a:bodyPr/>
                    <a:lstStyle/>
                    <a:p>
                      <a:pPr algn="ctr" fontAlgn="t"/>
                      <a:r>
                        <a:rPr lang="ru-RU" sz="1000" b="0" i="0" u="none" strike="noStrike" dirty="0" smtClean="0">
                          <a:solidFill>
                            <a:srgbClr val="000000"/>
                          </a:solidFill>
                          <a:latin typeface="Times New Roman"/>
                        </a:rPr>
                        <a:t>287,4</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1075,2</a:t>
                      </a:r>
                      <a:endParaRPr lang="ru-RU" sz="1000" b="0" i="0" u="none" strike="noStrike" dirty="0">
                        <a:solidFill>
                          <a:srgbClr val="000000"/>
                        </a:solidFill>
                        <a:latin typeface="Times New Roman"/>
                      </a:endParaRPr>
                    </a:p>
                  </a:txBody>
                  <a:tcPr marL="7620" marR="7620" marT="7620" marB="0"/>
                </a:tc>
                <a:tc>
                  <a:txBody>
                    <a:bodyPr/>
                    <a:lstStyle/>
                    <a:p>
                      <a:pPr algn="ctr" fontAlgn="b"/>
                      <a:r>
                        <a:rPr lang="ru-RU" sz="1000" b="0" i="0" u="none" strike="noStrike" dirty="0">
                          <a:solidFill>
                            <a:srgbClr val="000000"/>
                          </a:solidFill>
                          <a:latin typeface="Times New Roman"/>
                        </a:rPr>
                        <a:t>12219592,94</a:t>
                      </a:r>
                    </a:p>
                  </a:txBody>
                  <a:tcPr marL="7620" marR="7620" marT="7620" marB="0"/>
                </a:tc>
                <a:tc>
                  <a:txBody>
                    <a:bodyPr/>
                    <a:lstStyle/>
                    <a:p>
                      <a:pPr algn="ctr" fontAlgn="b"/>
                      <a:r>
                        <a:rPr lang="ru-RU" sz="1000" b="0" i="0" u="none" strike="noStrike" dirty="0">
                          <a:solidFill>
                            <a:srgbClr val="000000"/>
                          </a:solidFill>
                          <a:latin typeface="Times New Roman"/>
                        </a:rPr>
                        <a:t>16917064,94</a:t>
                      </a:r>
                    </a:p>
                  </a:txBody>
                  <a:tcPr marL="7620" marR="7620" marT="7620" marB="0"/>
                </a:tc>
                <a:extLst>
                  <a:ext uri="{0D108BD9-81ED-4DB2-BD59-A6C34878D82A}">
                    <a16:rowId xmlns:a16="http://schemas.microsoft.com/office/drawing/2014/main" xmlns="" val="3715847527"/>
                  </a:ext>
                </a:extLst>
              </a:tr>
              <a:tr h="227976">
                <a:tc>
                  <a:txBody>
                    <a:bodyPr/>
                    <a:lstStyle/>
                    <a:p>
                      <a:pPr algn="ctr" fontAlgn="ctr"/>
                      <a:r>
                        <a:rPr lang="ru-RU" sz="1000" b="1" u="none" strike="noStrike" dirty="0">
                          <a:effectLst/>
                          <a:latin typeface="Times New Roman" pitchFamily="18" charset="0"/>
                          <a:cs typeface="Times New Roman" pitchFamily="18" charset="0"/>
                        </a:rPr>
                        <a:t>ИТОГО</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92979220,84</a:t>
                      </a:r>
                    </a:p>
                  </a:txBody>
                  <a:tcPr marL="7620" marR="7620" marT="7620" marB="0"/>
                </a:tc>
                <a:tc>
                  <a:txBody>
                    <a:bodyPr/>
                    <a:lstStyle/>
                    <a:p>
                      <a:pPr algn="ctr" fontAlgn="t"/>
                      <a:r>
                        <a:rPr lang="ru-RU" sz="1000" b="1" i="0" u="none" strike="noStrike" dirty="0">
                          <a:solidFill>
                            <a:srgbClr val="000000"/>
                          </a:solidFill>
                          <a:latin typeface="Times New Roman"/>
                        </a:rPr>
                        <a:t>124823723,82</a:t>
                      </a:r>
                    </a:p>
                  </a:txBody>
                  <a:tcPr marL="7620" marR="7620" marT="7620" marB="0"/>
                </a:tc>
                <a:tc>
                  <a:txBody>
                    <a:bodyPr/>
                    <a:lstStyle/>
                    <a:p>
                      <a:pPr algn="ctr" fontAlgn="t"/>
                      <a:r>
                        <a:rPr lang="ru-RU" sz="1000" b="1" i="0" u="none" strike="noStrike" dirty="0" smtClean="0">
                          <a:solidFill>
                            <a:srgbClr val="000000"/>
                          </a:solidFill>
                          <a:latin typeface="Times New Roman"/>
                        </a:rPr>
                        <a:t>151055756,94</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162,5</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121</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127156776,94</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133265790,94</a:t>
                      </a:r>
                      <a:endParaRPr lang="ru-RU" sz="1000" b="1"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749659656"/>
                  </a:ext>
                </a:extLst>
              </a:tr>
              <a:tr h="227976">
                <a:tc>
                  <a:txBody>
                    <a:bodyPr/>
                    <a:lstStyle/>
                    <a:p>
                      <a:pPr algn="ctr" fontAlgn="ct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extLst>
                  <a:ext uri="{0D108BD9-81ED-4DB2-BD59-A6C34878D82A}">
                    <a16:rowId xmlns:a16="http://schemas.microsoft.com/office/drawing/2014/main" xmlns="" val="1301445260"/>
                  </a:ext>
                </a:extLst>
              </a:tr>
              <a:tr h="227976">
                <a:tc>
                  <a:txBody>
                    <a:bodyPr/>
                    <a:lstStyle/>
                    <a:p>
                      <a:pPr algn="ctr" fontAlgn="ctr"/>
                      <a:r>
                        <a:rPr lang="ru-RU" sz="1000" b="1" u="none" strike="noStrike" dirty="0">
                          <a:effectLst/>
                          <a:latin typeface="Times New Roman" pitchFamily="18" charset="0"/>
                          <a:cs typeface="Times New Roman" pitchFamily="18" charset="0"/>
                        </a:rPr>
                        <a:t>ОБЕСПЕЧЕНИЕ БЕЗОПАСНОСТИ ЖИЗНЕДЕЯТЕЛЬНОСТИ</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tc>
                  <a:txBody>
                    <a:bodyPr/>
                    <a:lstStyle/>
                    <a:p>
                      <a:pPr algn="ctr"/>
                      <a:endParaRPr lang="ru-RU" sz="1000" b="1" dirty="0">
                        <a:latin typeface="Times New Roman" pitchFamily="18" charset="0"/>
                        <a:cs typeface="Times New Roman" pitchFamily="18" charset="0"/>
                      </a:endParaRPr>
                    </a:p>
                  </a:txBody>
                  <a:tcPr/>
                </a:tc>
                <a:extLst>
                  <a:ext uri="{0D108BD9-81ED-4DB2-BD59-A6C34878D82A}">
                    <a16:rowId xmlns:a16="http://schemas.microsoft.com/office/drawing/2014/main" xmlns="" val="3761640212"/>
                  </a:ext>
                </a:extLst>
              </a:tr>
              <a:tr h="227976">
                <a:tc>
                  <a:txBody>
                    <a:bodyPr/>
                    <a:lstStyle/>
                    <a:p>
                      <a:pPr algn="just" fontAlgn="ctr"/>
                      <a:r>
                        <a:rPr lang="ru-RU" sz="1000" u="none" strike="noStrike" dirty="0">
                          <a:effectLst/>
                          <a:latin typeface="Times New Roman" pitchFamily="18" charset="0"/>
                          <a:cs typeface="Times New Roman" pitchFamily="18" charset="0"/>
                        </a:rPr>
                        <a:t>Комплексные меры по противодействию экстремизму, терроризму, правонарушениям и наркомании</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78600,00</a:t>
                      </a:r>
                    </a:p>
                  </a:txBody>
                  <a:tcPr marL="7620" marR="7620" marT="7620" marB="0"/>
                </a:tc>
                <a:tc>
                  <a:txBody>
                    <a:bodyPr/>
                    <a:lstStyle/>
                    <a:p>
                      <a:pPr algn="ctr" fontAlgn="t"/>
                      <a:r>
                        <a:rPr lang="ru-RU" sz="1000" b="0" i="0" u="none" strike="noStrike">
                          <a:solidFill>
                            <a:srgbClr val="000000"/>
                          </a:solidFill>
                          <a:latin typeface="Times New Roman"/>
                        </a:rPr>
                        <a:t>80600,00</a:t>
                      </a:r>
                    </a:p>
                  </a:txBody>
                  <a:tcPr marL="7620" marR="7620" marT="7620" marB="0"/>
                </a:tc>
                <a:tc>
                  <a:txBody>
                    <a:bodyPr/>
                    <a:lstStyle/>
                    <a:p>
                      <a:pPr algn="ctr" fontAlgn="t"/>
                      <a:r>
                        <a:rPr lang="ru-RU" sz="1000" b="0" i="0" u="none" strike="noStrike">
                          <a:solidFill>
                            <a:srgbClr val="000000"/>
                          </a:solidFill>
                          <a:latin typeface="Times New Roman"/>
                        </a:rPr>
                        <a:t>80400,00</a:t>
                      </a:r>
                    </a:p>
                  </a:txBody>
                  <a:tcPr marL="7620" marR="7620" marT="7620" marB="0"/>
                </a:tc>
                <a:tc>
                  <a:txBody>
                    <a:bodyPr/>
                    <a:lstStyle/>
                    <a:p>
                      <a:pPr algn="ctr" fontAlgn="t"/>
                      <a:r>
                        <a:rPr lang="ru-RU" sz="1000" b="0" i="0" u="none" strike="noStrike">
                          <a:solidFill>
                            <a:srgbClr val="000000"/>
                          </a:solidFill>
                          <a:latin typeface="Times New Roman"/>
                        </a:rPr>
                        <a:t>102,29</a:t>
                      </a:r>
                    </a:p>
                  </a:txBody>
                  <a:tcPr marL="7620" marR="7620" marT="7620" marB="0"/>
                </a:tc>
                <a:tc>
                  <a:txBody>
                    <a:bodyPr/>
                    <a:lstStyle/>
                    <a:p>
                      <a:pPr algn="ctr" fontAlgn="t"/>
                      <a:r>
                        <a:rPr lang="ru-RU" sz="1000" b="0" i="0" u="none" strike="noStrike" dirty="0">
                          <a:solidFill>
                            <a:srgbClr val="000000"/>
                          </a:solidFill>
                          <a:latin typeface="Times New Roman"/>
                        </a:rPr>
                        <a:t>99,75</a:t>
                      </a:r>
                    </a:p>
                  </a:txBody>
                  <a:tcPr marL="7620" marR="7620" marT="7620" marB="0"/>
                </a:tc>
                <a:tc>
                  <a:txBody>
                    <a:bodyPr/>
                    <a:lstStyle/>
                    <a:p>
                      <a:pPr algn="ctr" fontAlgn="t"/>
                      <a:r>
                        <a:rPr lang="ru-RU" sz="1000" b="0" i="0" u="none" strike="noStrike" dirty="0">
                          <a:solidFill>
                            <a:srgbClr val="000000"/>
                          </a:solidFill>
                          <a:latin typeface="Times New Roman"/>
                        </a:rPr>
                        <a:t>80400,00</a:t>
                      </a:r>
                    </a:p>
                  </a:txBody>
                  <a:tcPr marL="7620" marR="7620" marT="7620" marB="0"/>
                </a:tc>
                <a:tc>
                  <a:txBody>
                    <a:bodyPr/>
                    <a:lstStyle/>
                    <a:p>
                      <a:pPr algn="ctr" fontAlgn="t"/>
                      <a:r>
                        <a:rPr lang="ru-RU" sz="1000" b="0" i="0" u="none" strike="noStrike" dirty="0">
                          <a:solidFill>
                            <a:srgbClr val="000000"/>
                          </a:solidFill>
                          <a:latin typeface="Times New Roman"/>
                        </a:rPr>
                        <a:t>80400,00</a:t>
                      </a:r>
                    </a:p>
                  </a:txBody>
                  <a:tcPr marL="7620" marR="7620" marT="7620" marB="0"/>
                </a:tc>
                <a:extLst>
                  <a:ext uri="{0D108BD9-81ED-4DB2-BD59-A6C34878D82A}">
                    <a16:rowId xmlns:a16="http://schemas.microsoft.com/office/drawing/2014/main" xmlns="" val="4207767287"/>
                  </a:ext>
                </a:extLst>
              </a:tr>
              <a:tr h="227976">
                <a:tc>
                  <a:txBody>
                    <a:bodyPr/>
                    <a:lstStyle/>
                    <a:p>
                      <a:pPr algn="just" fontAlgn="ctr"/>
                      <a:r>
                        <a:rPr lang="ru-RU" sz="1000" u="none" strike="noStrike" dirty="0">
                          <a:effectLst/>
                          <a:latin typeface="Times New Roman" pitchFamily="18" charset="0"/>
                          <a:cs typeface="Times New Roman" pitchFamily="18" charset="0"/>
                        </a:rPr>
                        <a:t>Защита населения и территорий от чрезвычайных ситуаций, обеспечение пожарной безопасности и безопасности людей на водных объектах</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1179894,32</a:t>
                      </a:r>
                    </a:p>
                  </a:txBody>
                  <a:tcPr marL="7620" marR="7620" marT="7620" marB="0"/>
                </a:tc>
                <a:tc>
                  <a:txBody>
                    <a:bodyPr/>
                    <a:lstStyle/>
                    <a:p>
                      <a:pPr algn="ctr" fontAlgn="t"/>
                      <a:r>
                        <a:rPr lang="ru-RU" sz="1000" b="0" i="0" u="none" strike="noStrike">
                          <a:solidFill>
                            <a:srgbClr val="000000"/>
                          </a:solidFill>
                          <a:latin typeface="Times New Roman"/>
                        </a:rPr>
                        <a:t>1945000,00</a:t>
                      </a:r>
                    </a:p>
                  </a:txBody>
                  <a:tcPr marL="7620" marR="7620" marT="7620" marB="0"/>
                </a:tc>
                <a:tc>
                  <a:txBody>
                    <a:bodyPr/>
                    <a:lstStyle/>
                    <a:p>
                      <a:pPr algn="ctr" fontAlgn="t"/>
                      <a:r>
                        <a:rPr lang="ru-RU" sz="1100" b="0" i="0" u="none" strike="noStrike">
                          <a:solidFill>
                            <a:srgbClr val="000000"/>
                          </a:solidFill>
                          <a:latin typeface="Times New Roman"/>
                        </a:rPr>
                        <a:t>1200000,00</a:t>
                      </a:r>
                    </a:p>
                  </a:txBody>
                  <a:tcPr marL="7620" marR="7620" marT="7620" marB="0"/>
                </a:tc>
                <a:tc>
                  <a:txBody>
                    <a:bodyPr/>
                    <a:lstStyle/>
                    <a:p>
                      <a:pPr algn="ctr" fontAlgn="t"/>
                      <a:r>
                        <a:rPr lang="ru-RU" sz="1000" b="0" i="0" u="none" strike="noStrike">
                          <a:solidFill>
                            <a:srgbClr val="000000"/>
                          </a:solidFill>
                          <a:latin typeface="Times New Roman"/>
                        </a:rPr>
                        <a:t>101,70</a:t>
                      </a:r>
                    </a:p>
                  </a:txBody>
                  <a:tcPr marL="7620" marR="7620" marT="7620" marB="0"/>
                </a:tc>
                <a:tc>
                  <a:txBody>
                    <a:bodyPr/>
                    <a:lstStyle/>
                    <a:p>
                      <a:pPr algn="ctr" fontAlgn="t"/>
                      <a:r>
                        <a:rPr lang="ru-RU" sz="1000" b="0" i="0" u="none" strike="noStrike">
                          <a:solidFill>
                            <a:srgbClr val="000000"/>
                          </a:solidFill>
                          <a:latin typeface="Times New Roman"/>
                        </a:rPr>
                        <a:t>61,70</a:t>
                      </a:r>
                    </a:p>
                  </a:txBody>
                  <a:tcPr marL="7620" marR="7620" marT="7620" marB="0"/>
                </a:tc>
                <a:tc>
                  <a:txBody>
                    <a:bodyPr/>
                    <a:lstStyle/>
                    <a:p>
                      <a:pPr algn="ctr" fontAlgn="t"/>
                      <a:r>
                        <a:rPr lang="ru-RU" sz="1100" b="0" i="0" u="none" strike="noStrike" dirty="0">
                          <a:solidFill>
                            <a:srgbClr val="000000"/>
                          </a:solidFill>
                          <a:latin typeface="Times New Roman"/>
                        </a:rPr>
                        <a:t>1200000,00</a:t>
                      </a:r>
                    </a:p>
                  </a:txBody>
                  <a:tcPr marL="7620" marR="7620" marT="7620" marB="0"/>
                </a:tc>
                <a:tc>
                  <a:txBody>
                    <a:bodyPr/>
                    <a:lstStyle/>
                    <a:p>
                      <a:pPr algn="ctr" fontAlgn="t"/>
                      <a:r>
                        <a:rPr lang="ru-RU" sz="1100" b="0" i="0" u="none" strike="noStrike">
                          <a:solidFill>
                            <a:srgbClr val="000000"/>
                          </a:solidFill>
                          <a:latin typeface="Times New Roman"/>
                        </a:rPr>
                        <a:t>1200000,00</a:t>
                      </a:r>
                    </a:p>
                  </a:txBody>
                  <a:tcPr marL="7620" marR="7620" marT="7620" marB="0"/>
                </a:tc>
                <a:extLst>
                  <a:ext uri="{0D108BD9-81ED-4DB2-BD59-A6C34878D82A}">
                    <a16:rowId xmlns:a16="http://schemas.microsoft.com/office/drawing/2014/main" xmlns="" val="1169277985"/>
                  </a:ext>
                </a:extLst>
              </a:tr>
              <a:tr h="227976">
                <a:tc>
                  <a:txBody>
                    <a:bodyPr/>
                    <a:lstStyle/>
                    <a:p>
                      <a:pPr algn="just" fontAlgn="ctr"/>
                      <a:r>
                        <a:rPr lang="ru-RU" sz="1000" u="none" strike="noStrike" dirty="0">
                          <a:effectLst/>
                          <a:latin typeface="Times New Roman" pitchFamily="18" charset="0"/>
                          <a:cs typeface="Times New Roman" pitchFamily="18" charset="0"/>
                        </a:rPr>
                        <a:t>Капитальный ремонт гидротехнических сооружений</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 </a:t>
                      </a:r>
                    </a:p>
                  </a:txBody>
                  <a:tcPr marL="7620" marR="7620" marT="7620" marB="0"/>
                </a:tc>
                <a:tc>
                  <a:txBody>
                    <a:bodyPr/>
                    <a:lstStyle/>
                    <a:p>
                      <a:pPr algn="ctr" fontAlgn="t"/>
                      <a:r>
                        <a:rPr lang="ru-RU" sz="1000" b="0" i="0" u="none" strike="noStrike">
                          <a:solidFill>
                            <a:srgbClr val="000000"/>
                          </a:solidFill>
                          <a:latin typeface="Times New Roman"/>
                        </a:rPr>
                        <a:t>1382177,00</a:t>
                      </a:r>
                    </a:p>
                  </a:txBody>
                  <a:tcPr marL="7620" marR="7620" marT="7620" marB="0"/>
                </a:tc>
                <a:tc>
                  <a:txBody>
                    <a:bodyPr/>
                    <a:lstStyle/>
                    <a:p>
                      <a:pPr algn="ctr" fontAlgn="t"/>
                      <a:r>
                        <a:rPr lang="ru-RU" sz="1000" b="0" i="0" u="none" strike="noStrike">
                          <a:solidFill>
                            <a:srgbClr val="000000"/>
                          </a:solidFill>
                          <a:latin typeface="Times New Roman"/>
                        </a:rPr>
                        <a:t> </a:t>
                      </a: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a:solidFill>
                            <a:srgbClr val="000000"/>
                          </a:solidFill>
                          <a:latin typeface="Times New Roman"/>
                        </a:rPr>
                        <a:t>0,00</a:t>
                      </a:r>
                    </a:p>
                  </a:txBody>
                  <a:tcPr marL="7620" marR="7620" marT="7620" marB="0"/>
                </a:tc>
                <a:tc>
                  <a:txBody>
                    <a:bodyPr/>
                    <a:lstStyle/>
                    <a:p>
                      <a:pPr algn="ctr" fontAlgn="t"/>
                      <a:r>
                        <a:rPr lang="ru-RU" sz="1000" b="0" i="0" u="none" strike="noStrike" dirty="0">
                          <a:solidFill>
                            <a:srgbClr val="000000"/>
                          </a:solidFill>
                          <a:latin typeface="Times New Roman"/>
                        </a:rPr>
                        <a:t> </a:t>
                      </a:r>
                    </a:p>
                  </a:txBody>
                  <a:tcPr marL="7620" marR="7620" marT="7620" marB="0"/>
                </a:tc>
                <a:tc>
                  <a:txBody>
                    <a:bodyPr/>
                    <a:lstStyle/>
                    <a:p>
                      <a:pPr algn="ctr" fontAlgn="t"/>
                      <a:r>
                        <a:rPr lang="ru-RU" sz="1000" b="0" i="0" u="none" strike="noStrike">
                          <a:solidFill>
                            <a:srgbClr val="000000"/>
                          </a:solidFill>
                          <a:latin typeface="Times New Roman"/>
                        </a:rPr>
                        <a:t> </a:t>
                      </a:r>
                    </a:p>
                  </a:txBody>
                  <a:tcPr marL="7620" marR="7620" marT="7620" marB="0"/>
                </a:tc>
                <a:extLst>
                  <a:ext uri="{0D108BD9-81ED-4DB2-BD59-A6C34878D82A}">
                    <a16:rowId xmlns:a16="http://schemas.microsoft.com/office/drawing/2014/main" xmlns="" val="1498313856"/>
                  </a:ext>
                </a:extLst>
              </a:tr>
              <a:tr h="227976">
                <a:tc>
                  <a:txBody>
                    <a:bodyPr/>
                    <a:lstStyle/>
                    <a:p>
                      <a:pPr algn="ctr" fontAlgn="ctr"/>
                      <a:r>
                        <a:rPr lang="ru-RU" sz="1000" b="1" u="none" strike="noStrike" dirty="0">
                          <a:effectLst/>
                          <a:latin typeface="Times New Roman" pitchFamily="18" charset="0"/>
                          <a:cs typeface="Times New Roman" pitchFamily="18" charset="0"/>
                        </a:rPr>
                        <a:t>ИТОГО</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1258494,32</a:t>
                      </a:r>
                    </a:p>
                  </a:txBody>
                  <a:tcPr marL="7620" marR="7620" marT="7620" marB="0"/>
                </a:tc>
                <a:tc>
                  <a:txBody>
                    <a:bodyPr/>
                    <a:lstStyle/>
                    <a:p>
                      <a:pPr algn="ctr" fontAlgn="t"/>
                      <a:r>
                        <a:rPr lang="ru-RU" sz="1000" b="1" i="0" u="none" strike="noStrike" dirty="0">
                          <a:solidFill>
                            <a:srgbClr val="000000"/>
                          </a:solidFill>
                          <a:latin typeface="Times New Roman"/>
                        </a:rPr>
                        <a:t>3407777,00</a:t>
                      </a:r>
                    </a:p>
                  </a:txBody>
                  <a:tcPr marL="7620" marR="7620" marT="7620" marB="0"/>
                </a:tc>
                <a:tc>
                  <a:txBody>
                    <a:bodyPr/>
                    <a:lstStyle/>
                    <a:p>
                      <a:pPr algn="ctr" fontAlgn="t"/>
                      <a:r>
                        <a:rPr lang="ru-RU" sz="1000" b="1" i="0" u="none" strike="noStrike" dirty="0">
                          <a:solidFill>
                            <a:srgbClr val="000000"/>
                          </a:solidFill>
                          <a:latin typeface="Times New Roman"/>
                        </a:rPr>
                        <a:t>1280400,00</a:t>
                      </a:r>
                    </a:p>
                  </a:txBody>
                  <a:tcPr marL="7620" marR="7620" marT="7620" marB="0"/>
                </a:tc>
                <a:tc>
                  <a:txBody>
                    <a:bodyPr/>
                    <a:lstStyle/>
                    <a:p>
                      <a:pPr algn="ctr" fontAlgn="t"/>
                      <a:r>
                        <a:rPr lang="ru-RU" sz="1000" b="1" i="0" u="none" strike="noStrike" dirty="0">
                          <a:solidFill>
                            <a:srgbClr val="000000"/>
                          </a:solidFill>
                          <a:latin typeface="Times New Roman"/>
                        </a:rPr>
                        <a:t>101,74</a:t>
                      </a:r>
                    </a:p>
                  </a:txBody>
                  <a:tcPr marL="7620" marR="7620" marT="7620" marB="0"/>
                </a:tc>
                <a:tc>
                  <a:txBody>
                    <a:bodyPr/>
                    <a:lstStyle/>
                    <a:p>
                      <a:pPr algn="ctr" fontAlgn="t"/>
                      <a:r>
                        <a:rPr lang="ru-RU" sz="1000" b="1" i="0" u="none" strike="noStrike" dirty="0">
                          <a:solidFill>
                            <a:srgbClr val="000000"/>
                          </a:solidFill>
                          <a:latin typeface="Times New Roman"/>
                        </a:rPr>
                        <a:t>37,57</a:t>
                      </a:r>
                    </a:p>
                  </a:txBody>
                  <a:tcPr marL="7620" marR="7620" marT="7620" marB="0"/>
                </a:tc>
                <a:tc>
                  <a:txBody>
                    <a:bodyPr/>
                    <a:lstStyle/>
                    <a:p>
                      <a:pPr algn="ctr" fontAlgn="t"/>
                      <a:r>
                        <a:rPr lang="ru-RU" sz="1000" b="1" i="0" u="none" strike="noStrike" dirty="0">
                          <a:solidFill>
                            <a:srgbClr val="000000"/>
                          </a:solidFill>
                          <a:latin typeface="Times New Roman"/>
                        </a:rPr>
                        <a:t>1280400,00</a:t>
                      </a:r>
                    </a:p>
                  </a:txBody>
                  <a:tcPr marL="7620" marR="7620" marT="7620" marB="0"/>
                </a:tc>
                <a:tc>
                  <a:txBody>
                    <a:bodyPr/>
                    <a:lstStyle/>
                    <a:p>
                      <a:pPr algn="ctr" fontAlgn="t"/>
                      <a:r>
                        <a:rPr lang="ru-RU" sz="1000" b="1" i="0" u="none" strike="noStrike" dirty="0">
                          <a:solidFill>
                            <a:srgbClr val="000000"/>
                          </a:solidFill>
                          <a:latin typeface="Times New Roman"/>
                        </a:rPr>
                        <a:t>1280400,00</a:t>
                      </a:r>
                    </a:p>
                  </a:txBody>
                  <a:tcPr marL="7620" marR="7620" marT="7620" marB="0"/>
                </a:tc>
                <a:extLst>
                  <a:ext uri="{0D108BD9-81ED-4DB2-BD59-A6C34878D82A}">
                    <a16:rowId xmlns:a16="http://schemas.microsoft.com/office/drawing/2014/main" xmlns="" val="2995877751"/>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graphicFrame>
        <p:nvGraphicFramePr>
          <p:cNvPr id="3" name="Таблица 6">
            <a:extLst>
              <a:ext uri="{FF2B5EF4-FFF2-40B4-BE49-F238E27FC236}">
                <a16:creationId xmlns:a16="http://schemas.microsoft.com/office/drawing/2014/main" xmlns="" id="{CB6A390C-CB68-40A6-7683-4174A68FFC4C}"/>
              </a:ext>
            </a:extLst>
          </p:cNvPr>
          <p:cNvGraphicFramePr>
            <a:graphicFrameLocks noGrp="1"/>
          </p:cNvGraphicFramePr>
          <p:nvPr>
            <p:extLst>
              <p:ext uri="{D42A27DB-BD31-4B8C-83A1-F6EECF244321}">
                <p14:modId xmlns:p14="http://schemas.microsoft.com/office/powerpoint/2010/main" xmlns="" val="112097560"/>
              </p:ext>
            </p:extLst>
          </p:nvPr>
        </p:nvGraphicFramePr>
        <p:xfrm>
          <a:off x="190632" y="261912"/>
          <a:ext cx="11679314" cy="3581499"/>
        </p:xfrm>
        <a:graphic>
          <a:graphicData uri="http://schemas.openxmlformats.org/drawingml/2006/table">
            <a:tbl>
              <a:tblPr firstRow="1" bandRow="1">
                <a:tableStyleId>{8A107856-5554-42FB-B03E-39F5DBC370BA}</a:tableStyleId>
              </a:tblPr>
              <a:tblGrid>
                <a:gridCol w="4474061">
                  <a:extLst>
                    <a:ext uri="{9D8B030D-6E8A-4147-A177-3AD203B41FA5}">
                      <a16:colId xmlns:a16="http://schemas.microsoft.com/office/drawing/2014/main" xmlns="" val="222308242"/>
                    </a:ext>
                  </a:extLst>
                </a:gridCol>
                <a:gridCol w="1001067">
                  <a:extLst>
                    <a:ext uri="{9D8B030D-6E8A-4147-A177-3AD203B41FA5}">
                      <a16:colId xmlns:a16="http://schemas.microsoft.com/office/drawing/2014/main" xmlns="" val="167635593"/>
                    </a:ext>
                  </a:extLst>
                </a:gridCol>
                <a:gridCol w="1045252">
                  <a:extLst>
                    <a:ext uri="{9D8B030D-6E8A-4147-A177-3AD203B41FA5}">
                      <a16:colId xmlns:a16="http://schemas.microsoft.com/office/drawing/2014/main" xmlns="" val="1102175848"/>
                    </a:ext>
                  </a:extLst>
                </a:gridCol>
                <a:gridCol w="1252642">
                  <a:extLst>
                    <a:ext uri="{9D8B030D-6E8A-4147-A177-3AD203B41FA5}">
                      <a16:colId xmlns:a16="http://schemas.microsoft.com/office/drawing/2014/main" xmlns="" val="4111027455"/>
                    </a:ext>
                  </a:extLst>
                </a:gridCol>
                <a:gridCol w="862747">
                  <a:extLst>
                    <a:ext uri="{9D8B030D-6E8A-4147-A177-3AD203B41FA5}">
                      <a16:colId xmlns:a16="http://schemas.microsoft.com/office/drawing/2014/main" xmlns="" val="1012964849"/>
                    </a:ext>
                  </a:extLst>
                </a:gridCol>
                <a:gridCol w="1007791">
                  <a:extLst>
                    <a:ext uri="{9D8B030D-6E8A-4147-A177-3AD203B41FA5}">
                      <a16:colId xmlns:a16="http://schemas.microsoft.com/office/drawing/2014/main" xmlns="" val="4090492372"/>
                    </a:ext>
                  </a:extLst>
                </a:gridCol>
                <a:gridCol w="1007791">
                  <a:extLst>
                    <a:ext uri="{9D8B030D-6E8A-4147-A177-3AD203B41FA5}">
                      <a16:colId xmlns:a16="http://schemas.microsoft.com/office/drawing/2014/main" xmlns="" val="2136198863"/>
                    </a:ext>
                  </a:extLst>
                </a:gridCol>
                <a:gridCol w="1027963">
                  <a:extLst>
                    <a:ext uri="{9D8B030D-6E8A-4147-A177-3AD203B41FA5}">
                      <a16:colId xmlns:a16="http://schemas.microsoft.com/office/drawing/2014/main" xmlns="" val="1095838260"/>
                    </a:ext>
                  </a:extLst>
                </a:gridCol>
              </a:tblGrid>
              <a:tr h="182293">
                <a:tc>
                  <a:txBody>
                    <a:bodyPr/>
                    <a:lstStyle/>
                    <a:p>
                      <a:pPr algn="ctr"/>
                      <a:r>
                        <a:rPr lang="ru-RU" sz="1000" dirty="0">
                          <a:latin typeface="Times New Roman" pitchFamily="18" charset="0"/>
                          <a:cs typeface="Times New Roman" pitchFamily="18" charset="0"/>
                        </a:rPr>
                        <a:t>Наименование программы</a:t>
                      </a:r>
                    </a:p>
                  </a:txBody>
                  <a:tcPr/>
                </a:tc>
                <a:tc>
                  <a:txBody>
                    <a:bodyPr/>
                    <a:lstStyle/>
                    <a:p>
                      <a:pPr algn="ctr"/>
                      <a:r>
                        <a:rPr lang="ru-RU" sz="1000" dirty="0" smtClean="0">
                          <a:latin typeface="Times New Roman" pitchFamily="18" charset="0"/>
                          <a:cs typeface="Times New Roman" pitchFamily="18" charset="0"/>
                        </a:rPr>
                        <a:t>2022г </a:t>
                      </a:r>
                      <a:r>
                        <a:rPr lang="ru-RU" sz="1000" dirty="0">
                          <a:latin typeface="Times New Roman" pitchFamily="18" charset="0"/>
                          <a:cs typeface="Times New Roman" pitchFamily="18" charset="0"/>
                        </a:rPr>
                        <a:t>(факт)</a:t>
                      </a:r>
                    </a:p>
                  </a:txBody>
                  <a:tcPr/>
                </a:tc>
                <a:tc>
                  <a:txBody>
                    <a:bodyPr/>
                    <a:lstStyle/>
                    <a:p>
                      <a:pPr algn="ctr"/>
                      <a:r>
                        <a:rPr lang="ru-RU" sz="1000" dirty="0" smtClean="0">
                          <a:latin typeface="Times New Roman" pitchFamily="18" charset="0"/>
                          <a:cs typeface="Times New Roman" pitchFamily="18" charset="0"/>
                        </a:rPr>
                        <a:t>2023г </a:t>
                      </a:r>
                      <a:r>
                        <a:rPr lang="ru-RU" sz="1000" dirty="0">
                          <a:latin typeface="Times New Roman" pitchFamily="18" charset="0"/>
                          <a:cs typeface="Times New Roman" pitchFamily="18" charset="0"/>
                        </a:rPr>
                        <a:t>(оценка)</a:t>
                      </a:r>
                    </a:p>
                  </a:txBody>
                  <a:tcPr/>
                </a:tc>
                <a:tc>
                  <a:txBody>
                    <a:bodyPr/>
                    <a:lstStyle/>
                    <a:p>
                      <a:pPr algn="ctr"/>
                      <a:r>
                        <a:rPr lang="ru-RU" sz="1000" dirty="0" smtClean="0">
                          <a:latin typeface="Times New Roman" pitchFamily="18" charset="0"/>
                          <a:cs typeface="Times New Roman" pitchFamily="18" charset="0"/>
                        </a:rPr>
                        <a:t>2024г </a:t>
                      </a:r>
                      <a:r>
                        <a:rPr lang="ru-RU" sz="1000" dirty="0">
                          <a:latin typeface="Times New Roman" pitchFamily="18" charset="0"/>
                          <a:cs typeface="Times New Roman" pitchFamily="18" charset="0"/>
                        </a:rPr>
                        <a:t>(план)</a:t>
                      </a:r>
                    </a:p>
                  </a:txBody>
                  <a:tcPr/>
                </a:tc>
                <a:tc>
                  <a:txBody>
                    <a:bodyPr/>
                    <a:lstStyle/>
                    <a:p>
                      <a:pPr algn="ctr"/>
                      <a:r>
                        <a:rPr lang="ru-RU" sz="1000" dirty="0">
                          <a:latin typeface="Times New Roman" pitchFamily="18" charset="0"/>
                          <a:cs typeface="Times New Roman" pitchFamily="18" charset="0"/>
                        </a:rPr>
                        <a:t>% </a:t>
                      </a:r>
                      <a:r>
                        <a:rPr lang="ru-RU" sz="1000" dirty="0" smtClean="0">
                          <a:latin typeface="Times New Roman" pitchFamily="18" charset="0"/>
                          <a:cs typeface="Times New Roman" pitchFamily="18" charset="0"/>
                        </a:rPr>
                        <a:t>2024г </a:t>
                      </a:r>
                      <a:r>
                        <a:rPr lang="ru-RU" sz="1000" dirty="0">
                          <a:latin typeface="Times New Roman" pitchFamily="18" charset="0"/>
                          <a:cs typeface="Times New Roman" pitchFamily="18" charset="0"/>
                        </a:rPr>
                        <a:t>к </a:t>
                      </a:r>
                      <a:r>
                        <a:rPr lang="ru-RU" sz="1000" dirty="0" smtClean="0">
                          <a:latin typeface="Times New Roman" pitchFamily="18" charset="0"/>
                          <a:cs typeface="Times New Roman" pitchFamily="18" charset="0"/>
                        </a:rPr>
                        <a:t>2022г</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 </a:t>
                      </a:r>
                      <a:r>
                        <a:rPr lang="ru-RU" sz="1000" dirty="0" smtClean="0">
                          <a:latin typeface="Times New Roman" pitchFamily="18" charset="0"/>
                          <a:cs typeface="Times New Roman" pitchFamily="18" charset="0"/>
                        </a:rPr>
                        <a:t>2024г </a:t>
                      </a:r>
                      <a:r>
                        <a:rPr lang="ru-RU" sz="1000" dirty="0">
                          <a:latin typeface="Times New Roman" pitchFamily="18" charset="0"/>
                          <a:cs typeface="Times New Roman" pitchFamily="18" charset="0"/>
                        </a:rPr>
                        <a:t>к </a:t>
                      </a:r>
                      <a:r>
                        <a:rPr lang="ru-RU" sz="1000" dirty="0" smtClean="0">
                          <a:latin typeface="Times New Roman" pitchFamily="18" charset="0"/>
                          <a:cs typeface="Times New Roman" pitchFamily="18" charset="0"/>
                        </a:rPr>
                        <a:t>2023г</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2025г  </a:t>
                      </a:r>
                      <a:r>
                        <a:rPr lang="ru-RU" sz="1000" dirty="0">
                          <a:latin typeface="Times New Roman" pitchFamily="18" charset="0"/>
                          <a:cs typeface="Times New Roman" pitchFamily="18" charset="0"/>
                        </a:rPr>
                        <a:t>(прогноз)</a:t>
                      </a:r>
                    </a:p>
                  </a:txBody>
                  <a:tcPr/>
                </a:tc>
                <a:tc>
                  <a:txBody>
                    <a:bodyPr/>
                    <a:lstStyle/>
                    <a:p>
                      <a:pPr algn="ctr"/>
                      <a:r>
                        <a:rPr lang="ru-RU" sz="1000" dirty="0" smtClean="0">
                          <a:latin typeface="Times New Roman" pitchFamily="18" charset="0"/>
                          <a:cs typeface="Times New Roman" pitchFamily="18" charset="0"/>
                        </a:rPr>
                        <a:t>2026г </a:t>
                      </a:r>
                      <a:r>
                        <a:rPr lang="ru-RU" sz="1000" dirty="0">
                          <a:latin typeface="Times New Roman" pitchFamily="18" charset="0"/>
                          <a:cs typeface="Times New Roman" pitchFamily="18" charset="0"/>
                        </a:rPr>
                        <a:t>(прогноз)</a:t>
                      </a:r>
                    </a:p>
                  </a:txBody>
                  <a:tcPr/>
                </a:tc>
                <a:extLst>
                  <a:ext uri="{0D108BD9-81ED-4DB2-BD59-A6C34878D82A}">
                    <a16:rowId xmlns:a16="http://schemas.microsoft.com/office/drawing/2014/main" xmlns="" val="3008462965"/>
                  </a:ext>
                </a:extLst>
              </a:tr>
              <a:tr h="182293">
                <a:tc>
                  <a:txBody>
                    <a:bodyPr/>
                    <a:lstStyle/>
                    <a:p>
                      <a:pPr algn="ctr"/>
                      <a:r>
                        <a:rPr lang="ru-RU" sz="1000" b="1" dirty="0">
                          <a:latin typeface="Times New Roman" pitchFamily="18" charset="0"/>
                          <a:cs typeface="Times New Roman" pitchFamily="18" charset="0"/>
                        </a:rPr>
                        <a:t>ПОДДЕРЖКА ОТРАСЛЕЙ ЭКОНОМИКИ</a:t>
                      </a: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extLst>
                  <a:ext uri="{0D108BD9-81ED-4DB2-BD59-A6C34878D82A}">
                    <a16:rowId xmlns:a16="http://schemas.microsoft.com/office/drawing/2014/main" xmlns="" val="1946775879"/>
                  </a:ext>
                </a:extLst>
              </a:tr>
              <a:tr h="195778">
                <a:tc>
                  <a:txBody>
                    <a:bodyPr/>
                    <a:lstStyle/>
                    <a:p>
                      <a:pPr algn="just"/>
                      <a:r>
                        <a:rPr lang="ru-RU" sz="1000" dirty="0">
                          <a:latin typeface="Times New Roman" pitchFamily="18" charset="0"/>
                          <a:cs typeface="Times New Roman" pitchFamily="18" charset="0"/>
                        </a:rPr>
                        <a:t>Развитие малого и среднего предпринимательства</a:t>
                      </a:r>
                    </a:p>
                  </a:txBody>
                  <a:tcPr/>
                </a:tc>
                <a:tc>
                  <a:txBody>
                    <a:bodyPr/>
                    <a:lstStyle/>
                    <a:p>
                      <a:pPr algn="ctr" fontAlgn="t"/>
                      <a:r>
                        <a:rPr lang="ru-RU" sz="1000" b="0" i="0" u="none" strike="noStrike" dirty="0">
                          <a:solidFill>
                            <a:srgbClr val="000000"/>
                          </a:solidFill>
                          <a:latin typeface="Times New Roman"/>
                        </a:rPr>
                        <a:t>754994,00</a:t>
                      </a:r>
                    </a:p>
                  </a:txBody>
                  <a:tcPr marL="7620" marR="7620" marT="7620" marB="0"/>
                </a:tc>
                <a:tc>
                  <a:txBody>
                    <a:bodyPr/>
                    <a:lstStyle/>
                    <a:p>
                      <a:pPr algn="ctr" fontAlgn="t"/>
                      <a:r>
                        <a:rPr lang="ru-RU" sz="1000" b="0" i="0" u="none" strike="noStrike">
                          <a:solidFill>
                            <a:srgbClr val="000000"/>
                          </a:solidFill>
                          <a:latin typeface="Times New Roman"/>
                        </a:rPr>
                        <a:t>355000,00</a:t>
                      </a:r>
                    </a:p>
                  </a:txBody>
                  <a:tcPr marL="7620" marR="7620" marT="7620" marB="0"/>
                </a:tc>
                <a:tc>
                  <a:txBody>
                    <a:bodyPr/>
                    <a:lstStyle/>
                    <a:p>
                      <a:pPr algn="ctr" fontAlgn="t"/>
                      <a:r>
                        <a:rPr lang="ru-RU" sz="1000" b="0" i="0" u="none" strike="noStrike" dirty="0">
                          <a:solidFill>
                            <a:srgbClr val="000000"/>
                          </a:solidFill>
                          <a:latin typeface="Times New Roman"/>
                        </a:rPr>
                        <a:t>355000,00</a:t>
                      </a:r>
                    </a:p>
                  </a:txBody>
                  <a:tcPr marL="7620" marR="7620" marT="7620" marB="0"/>
                </a:tc>
                <a:tc>
                  <a:txBody>
                    <a:bodyPr/>
                    <a:lstStyle/>
                    <a:p>
                      <a:pPr algn="ctr" fontAlgn="t"/>
                      <a:r>
                        <a:rPr lang="ru-RU" sz="1000" b="0" i="0" u="none" strike="noStrike">
                          <a:solidFill>
                            <a:srgbClr val="000000"/>
                          </a:solidFill>
                          <a:latin typeface="Times New Roman"/>
                        </a:rPr>
                        <a:t>47,02</a:t>
                      </a:r>
                    </a:p>
                  </a:txBody>
                  <a:tcPr marL="7620" marR="7620" marT="7620" marB="0"/>
                </a:tc>
                <a:tc>
                  <a:txBody>
                    <a:bodyPr/>
                    <a:lstStyle/>
                    <a:p>
                      <a:pPr algn="ctr" fontAlgn="t"/>
                      <a:r>
                        <a:rPr lang="ru-RU" sz="1000" b="0" i="0" u="none" strike="noStrike">
                          <a:solidFill>
                            <a:srgbClr val="000000"/>
                          </a:solidFill>
                          <a:latin typeface="Times New Roman"/>
                        </a:rPr>
                        <a:t>100,00</a:t>
                      </a:r>
                    </a:p>
                  </a:txBody>
                  <a:tcPr marL="7620" marR="7620" marT="7620" marB="0"/>
                </a:tc>
                <a:tc>
                  <a:txBody>
                    <a:bodyPr/>
                    <a:lstStyle/>
                    <a:p>
                      <a:pPr algn="ctr" fontAlgn="t"/>
                      <a:r>
                        <a:rPr lang="ru-RU" sz="1000" b="0" i="0" u="none" strike="noStrike">
                          <a:solidFill>
                            <a:srgbClr val="000000"/>
                          </a:solidFill>
                          <a:latin typeface="Times New Roman"/>
                        </a:rPr>
                        <a:t>355000,00</a:t>
                      </a:r>
                    </a:p>
                  </a:txBody>
                  <a:tcPr marL="7620" marR="7620" marT="7620" marB="0"/>
                </a:tc>
                <a:tc>
                  <a:txBody>
                    <a:bodyPr/>
                    <a:lstStyle/>
                    <a:p>
                      <a:pPr algn="ctr" fontAlgn="t"/>
                      <a:r>
                        <a:rPr lang="ru-RU" sz="1000" b="0" i="0" u="none" strike="noStrike">
                          <a:solidFill>
                            <a:srgbClr val="000000"/>
                          </a:solidFill>
                          <a:latin typeface="Times New Roman"/>
                        </a:rPr>
                        <a:t>355000,00</a:t>
                      </a:r>
                    </a:p>
                  </a:txBody>
                  <a:tcPr marL="7620" marR="7620" marT="7620" marB="0"/>
                </a:tc>
                <a:extLst>
                  <a:ext uri="{0D108BD9-81ED-4DB2-BD59-A6C34878D82A}">
                    <a16:rowId xmlns:a16="http://schemas.microsoft.com/office/drawing/2014/main" xmlns="" val="1759804768"/>
                  </a:ext>
                </a:extLst>
              </a:tr>
              <a:tr h="257419">
                <a:tc>
                  <a:txBody>
                    <a:bodyPr/>
                    <a:lstStyle/>
                    <a:p>
                      <a:pPr algn="just"/>
                      <a:r>
                        <a:rPr lang="ru-RU" sz="1000" dirty="0">
                          <a:latin typeface="Times New Roman" pitchFamily="18" charset="0"/>
                          <a:cs typeface="Times New Roman" pitchFamily="18" charset="0"/>
                        </a:rPr>
                        <a:t>Благоустройство территории</a:t>
                      </a:r>
                    </a:p>
                  </a:txBody>
                  <a:tcPr/>
                </a:tc>
                <a:tc>
                  <a:txBody>
                    <a:bodyPr/>
                    <a:lstStyle/>
                    <a:p>
                      <a:pPr algn="ctr" fontAlgn="t"/>
                      <a:r>
                        <a:rPr lang="ru-RU" sz="1000" b="0" i="0" u="none" strike="noStrike" dirty="0">
                          <a:solidFill>
                            <a:srgbClr val="000000"/>
                          </a:solidFill>
                          <a:latin typeface="Times New Roman"/>
                        </a:rPr>
                        <a:t>8969754,67</a:t>
                      </a:r>
                    </a:p>
                  </a:txBody>
                  <a:tcPr marL="7620" marR="7620" marT="7620" marB="0"/>
                </a:tc>
                <a:tc>
                  <a:txBody>
                    <a:bodyPr/>
                    <a:lstStyle/>
                    <a:p>
                      <a:pPr algn="ctr" fontAlgn="t"/>
                      <a:r>
                        <a:rPr lang="ru-RU" sz="1000" b="0" i="0" u="none" strike="noStrike">
                          <a:solidFill>
                            <a:srgbClr val="000000"/>
                          </a:solidFill>
                          <a:latin typeface="Times New Roman"/>
                        </a:rPr>
                        <a:t>18134350,16</a:t>
                      </a:r>
                    </a:p>
                  </a:txBody>
                  <a:tcPr marL="7620" marR="7620" marT="7620" marB="0"/>
                </a:tc>
                <a:tc>
                  <a:txBody>
                    <a:bodyPr/>
                    <a:lstStyle/>
                    <a:p>
                      <a:pPr algn="ctr" fontAlgn="b"/>
                      <a:r>
                        <a:rPr lang="ru-RU" sz="1000" b="0" i="0" u="none" strike="noStrike" dirty="0">
                          <a:solidFill>
                            <a:srgbClr val="000000"/>
                          </a:solidFill>
                          <a:latin typeface="Times New Roman"/>
                        </a:rPr>
                        <a:t>7972757,00</a:t>
                      </a:r>
                    </a:p>
                  </a:txBody>
                  <a:tcPr marL="7620" marR="7620" marT="7620" marB="0"/>
                </a:tc>
                <a:tc>
                  <a:txBody>
                    <a:bodyPr/>
                    <a:lstStyle/>
                    <a:p>
                      <a:pPr algn="ctr" fontAlgn="t"/>
                      <a:r>
                        <a:rPr lang="ru-RU" sz="1000" b="0" i="0" u="none" strike="noStrike" dirty="0" smtClean="0">
                          <a:solidFill>
                            <a:srgbClr val="000000"/>
                          </a:solidFill>
                          <a:latin typeface="Times New Roman"/>
                        </a:rPr>
                        <a:t>88,9</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43,9</a:t>
                      </a:r>
                      <a:endParaRPr lang="ru-RU" sz="1000" b="0" i="0" u="none" strike="noStrike" dirty="0">
                        <a:solidFill>
                          <a:srgbClr val="000000"/>
                        </a:solidFill>
                        <a:latin typeface="Times New Roman"/>
                      </a:endParaRPr>
                    </a:p>
                  </a:txBody>
                  <a:tcPr marL="7620" marR="7620" marT="7620" marB="0"/>
                </a:tc>
                <a:tc>
                  <a:txBody>
                    <a:bodyPr/>
                    <a:lstStyle/>
                    <a:p>
                      <a:pPr algn="ctr" fontAlgn="b"/>
                      <a:r>
                        <a:rPr lang="ru-RU" sz="1000" b="0" i="0" u="none" strike="noStrike" dirty="0">
                          <a:solidFill>
                            <a:srgbClr val="000000"/>
                          </a:solidFill>
                          <a:latin typeface="Times New Roman"/>
                        </a:rPr>
                        <a:t>4228009,00</a:t>
                      </a:r>
                    </a:p>
                  </a:txBody>
                  <a:tcPr marL="7620" marR="7620" marT="7620" marB="0"/>
                </a:tc>
                <a:tc>
                  <a:txBody>
                    <a:bodyPr/>
                    <a:lstStyle/>
                    <a:p>
                      <a:pPr algn="ctr" fontAlgn="b"/>
                      <a:r>
                        <a:rPr lang="ru-RU" sz="1000" b="0" i="0" u="none" strike="noStrike" dirty="0">
                          <a:solidFill>
                            <a:srgbClr val="000000"/>
                          </a:solidFill>
                          <a:latin typeface="Times New Roman"/>
                        </a:rPr>
                        <a:t>4228009,00</a:t>
                      </a:r>
                    </a:p>
                  </a:txBody>
                  <a:tcPr marL="7620" marR="7620" marT="7620" marB="0"/>
                </a:tc>
                <a:extLst>
                  <a:ext uri="{0D108BD9-81ED-4DB2-BD59-A6C34878D82A}">
                    <a16:rowId xmlns:a16="http://schemas.microsoft.com/office/drawing/2014/main" xmlns="" val="3251504740"/>
                  </a:ext>
                </a:extLst>
              </a:tr>
              <a:tr h="180774">
                <a:tc>
                  <a:txBody>
                    <a:bodyPr/>
                    <a:lstStyle/>
                    <a:p>
                      <a:pPr algn="just" fontAlgn="b"/>
                      <a:r>
                        <a:rPr lang="ru-RU" sz="1000" u="none" strike="noStrike" dirty="0">
                          <a:effectLst/>
                          <a:latin typeface="Times New Roman" pitchFamily="18" charset="0"/>
                          <a:cs typeface="Times New Roman" pitchFamily="18" charset="0"/>
                        </a:rPr>
                        <a:t>Формирование современной городской среды</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8301776,84</a:t>
                      </a:r>
                    </a:p>
                  </a:txBody>
                  <a:tcPr marL="7620" marR="7620" marT="7620" marB="0"/>
                </a:tc>
                <a:tc>
                  <a:txBody>
                    <a:bodyPr/>
                    <a:lstStyle/>
                    <a:p>
                      <a:pPr algn="ctr" fontAlgn="t"/>
                      <a:r>
                        <a:rPr lang="ru-RU" sz="1000" b="0" i="0" u="none" strike="noStrike">
                          <a:solidFill>
                            <a:srgbClr val="000000"/>
                          </a:solidFill>
                          <a:latin typeface="Times New Roman"/>
                        </a:rPr>
                        <a:t>9701578,49</a:t>
                      </a:r>
                    </a:p>
                  </a:txBody>
                  <a:tcPr marL="7620" marR="7620" marT="7620" marB="0"/>
                </a:tc>
                <a:tc>
                  <a:txBody>
                    <a:bodyPr/>
                    <a:lstStyle/>
                    <a:p>
                      <a:pPr algn="ctr" fontAlgn="b"/>
                      <a:r>
                        <a:rPr lang="ru-RU" sz="1000" b="0" i="0" u="none" strike="noStrike" dirty="0">
                          <a:solidFill>
                            <a:srgbClr val="000000"/>
                          </a:solidFill>
                          <a:latin typeface="Times New Roman"/>
                        </a:rPr>
                        <a:t>8502815,30</a:t>
                      </a:r>
                    </a:p>
                  </a:txBody>
                  <a:tcPr marL="7620" marR="7620" marT="7620" marB="0"/>
                </a:tc>
                <a:tc>
                  <a:txBody>
                    <a:bodyPr/>
                    <a:lstStyle/>
                    <a:p>
                      <a:pPr algn="ctr" fontAlgn="t"/>
                      <a:r>
                        <a:rPr lang="ru-RU" sz="1000" b="0" i="0" u="none" strike="noStrike" dirty="0" smtClean="0">
                          <a:solidFill>
                            <a:srgbClr val="000000"/>
                          </a:solidFill>
                          <a:latin typeface="Times New Roman"/>
                        </a:rPr>
                        <a:t>103,7</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87,6</a:t>
                      </a:r>
                      <a:endParaRPr lang="ru-RU" sz="1000" b="0" i="0" u="none" strike="noStrike" dirty="0">
                        <a:solidFill>
                          <a:srgbClr val="000000"/>
                        </a:solidFill>
                        <a:latin typeface="Times New Roman"/>
                      </a:endParaRPr>
                    </a:p>
                  </a:txBody>
                  <a:tcPr marL="7620" marR="7620" marT="7620" marB="0"/>
                </a:tc>
                <a:tc>
                  <a:txBody>
                    <a:bodyPr/>
                    <a:lstStyle/>
                    <a:p>
                      <a:pPr algn="ctr" fontAlgn="b"/>
                      <a:r>
                        <a:rPr lang="ru-RU" sz="1000" b="0" i="0" u="none" strike="noStrike" dirty="0">
                          <a:solidFill>
                            <a:srgbClr val="000000"/>
                          </a:solidFill>
                          <a:latin typeface="Times New Roman"/>
                        </a:rPr>
                        <a:t>8412815,30</a:t>
                      </a:r>
                    </a:p>
                  </a:txBody>
                  <a:tcPr marL="7620" marR="7620" marT="7620" marB="0"/>
                </a:tc>
                <a:tc>
                  <a:txBody>
                    <a:bodyPr/>
                    <a:lstStyle/>
                    <a:p>
                      <a:pPr algn="ctr" fontAlgn="b"/>
                      <a:r>
                        <a:rPr lang="ru-RU" sz="1000" b="0" i="0" u="none" strike="noStrike" dirty="0">
                          <a:solidFill>
                            <a:srgbClr val="000000"/>
                          </a:solidFill>
                          <a:latin typeface="Times New Roman"/>
                        </a:rPr>
                        <a:t>8412815,30</a:t>
                      </a:r>
                    </a:p>
                  </a:txBody>
                  <a:tcPr marL="7620" marR="7620" marT="7620" marB="0"/>
                </a:tc>
                <a:extLst>
                  <a:ext uri="{0D108BD9-81ED-4DB2-BD59-A6C34878D82A}">
                    <a16:rowId xmlns:a16="http://schemas.microsoft.com/office/drawing/2014/main" xmlns="" val="408203128"/>
                  </a:ext>
                </a:extLst>
              </a:tr>
              <a:tr h="263620">
                <a:tc>
                  <a:txBody>
                    <a:bodyPr/>
                    <a:lstStyle/>
                    <a:p>
                      <a:pPr algn="just" fontAlgn="b"/>
                      <a:r>
                        <a:rPr lang="ru-RU" sz="1000" u="none" strike="noStrike" dirty="0">
                          <a:effectLst/>
                          <a:latin typeface="Times New Roman" pitchFamily="18" charset="0"/>
                          <a:cs typeface="Times New Roman" pitchFamily="18" charset="0"/>
                        </a:rPr>
                        <a:t>Комплексное развитие сельских территорий</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1179914,61</a:t>
                      </a:r>
                    </a:p>
                  </a:txBody>
                  <a:tcPr marL="7620" marR="7620" marT="7620" marB="0"/>
                </a:tc>
                <a:tc>
                  <a:txBody>
                    <a:bodyPr/>
                    <a:lstStyle/>
                    <a:p>
                      <a:pPr algn="ctr" fontAlgn="t"/>
                      <a:r>
                        <a:rPr lang="ru-RU" sz="1000" b="0" i="0" u="none" strike="noStrike" dirty="0">
                          <a:solidFill>
                            <a:srgbClr val="000000"/>
                          </a:solidFill>
                          <a:latin typeface="Times New Roman"/>
                        </a:rPr>
                        <a:t>4515316,30</a:t>
                      </a:r>
                    </a:p>
                  </a:txBody>
                  <a:tcPr marL="7620" marR="7620" marT="7620" marB="0"/>
                </a:tc>
                <a:tc>
                  <a:txBody>
                    <a:bodyPr/>
                    <a:lstStyle/>
                    <a:p>
                      <a:pPr algn="ctr" fontAlgn="b"/>
                      <a:r>
                        <a:rPr lang="ru-RU" sz="1000" b="0" i="0" u="none" strike="noStrike" dirty="0">
                          <a:solidFill>
                            <a:srgbClr val="000000"/>
                          </a:solidFill>
                          <a:latin typeface="Times New Roman"/>
                        </a:rPr>
                        <a:t>1500000,00</a:t>
                      </a:r>
                    </a:p>
                  </a:txBody>
                  <a:tcPr marL="7620" marR="7620" marT="7620" marB="0"/>
                </a:tc>
                <a:tc>
                  <a:txBody>
                    <a:bodyPr/>
                    <a:lstStyle/>
                    <a:p>
                      <a:pPr algn="ctr" fontAlgn="t"/>
                      <a:r>
                        <a:rPr lang="ru-RU" sz="1000" b="0" i="0" u="none" strike="noStrike" dirty="0" smtClean="0">
                          <a:solidFill>
                            <a:srgbClr val="000000"/>
                          </a:solidFill>
                          <a:latin typeface="Times New Roman"/>
                        </a:rPr>
                        <a:t>127,2</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329,4</a:t>
                      </a:r>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618865041"/>
                  </a:ext>
                </a:extLst>
              </a:tr>
              <a:tr h="232580">
                <a:tc>
                  <a:txBody>
                    <a:bodyPr/>
                    <a:lstStyle/>
                    <a:p>
                      <a:pPr algn="just" fontAlgn="b"/>
                      <a:r>
                        <a:rPr lang="ru-RU" sz="1000" u="none" strike="noStrike" dirty="0">
                          <a:effectLst/>
                          <a:latin typeface="Times New Roman" pitchFamily="18" charset="0"/>
                          <a:cs typeface="Times New Roman" pitchFamily="18" charset="0"/>
                        </a:rPr>
                        <a:t>Дорожная деятельность в отношении автомобильных дорог местного значения</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52353674,00</a:t>
                      </a:r>
                    </a:p>
                  </a:txBody>
                  <a:tcPr marL="7620" marR="7620" marT="7620" marB="0"/>
                </a:tc>
                <a:tc>
                  <a:txBody>
                    <a:bodyPr/>
                    <a:lstStyle/>
                    <a:p>
                      <a:pPr algn="ctr" fontAlgn="t"/>
                      <a:r>
                        <a:rPr lang="ru-RU" sz="1000" b="0" i="0" u="none" strike="noStrike" dirty="0">
                          <a:solidFill>
                            <a:srgbClr val="000000"/>
                          </a:solidFill>
                          <a:latin typeface="Times New Roman"/>
                        </a:rPr>
                        <a:t>48198684,17</a:t>
                      </a:r>
                    </a:p>
                  </a:txBody>
                  <a:tcPr marL="7620" marR="7620" marT="7620" marB="0"/>
                </a:tc>
                <a:tc>
                  <a:txBody>
                    <a:bodyPr/>
                    <a:lstStyle/>
                    <a:p>
                      <a:pPr algn="ctr" fontAlgn="b"/>
                      <a:r>
                        <a:rPr lang="ru-RU" sz="1000" b="0" i="0" u="none" strike="noStrike" dirty="0">
                          <a:solidFill>
                            <a:srgbClr val="000000"/>
                          </a:solidFill>
                          <a:latin typeface="Times New Roman"/>
                        </a:rPr>
                        <a:t>159940964,10</a:t>
                      </a:r>
                    </a:p>
                  </a:txBody>
                  <a:tcPr marL="7620" marR="7620" marT="7620" marB="0"/>
                </a:tc>
                <a:tc>
                  <a:txBody>
                    <a:bodyPr/>
                    <a:lstStyle/>
                    <a:p>
                      <a:pPr algn="ctr" fontAlgn="t"/>
                      <a:r>
                        <a:rPr lang="ru-RU" sz="1000" b="0" i="0" u="none" strike="noStrike" dirty="0" smtClean="0">
                          <a:solidFill>
                            <a:srgbClr val="000000"/>
                          </a:solidFill>
                          <a:latin typeface="Times New Roman"/>
                        </a:rPr>
                        <a:t>305,5</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331,9</a:t>
                      </a:r>
                      <a:endParaRPr lang="ru-RU" sz="1000" b="0" i="0" u="none" strike="noStrike" dirty="0">
                        <a:solidFill>
                          <a:srgbClr val="000000"/>
                        </a:solidFill>
                        <a:latin typeface="Times New Roman"/>
                      </a:endParaRPr>
                    </a:p>
                  </a:txBody>
                  <a:tcPr marL="7620" marR="7620" marT="7620" marB="0"/>
                </a:tc>
                <a:tc>
                  <a:txBody>
                    <a:bodyPr/>
                    <a:lstStyle/>
                    <a:p>
                      <a:pPr algn="ctr" fontAlgn="b"/>
                      <a:r>
                        <a:rPr lang="ru-RU" sz="1000" b="0" i="0" u="none" strike="noStrike" dirty="0">
                          <a:solidFill>
                            <a:srgbClr val="000000"/>
                          </a:solidFill>
                          <a:latin typeface="Times New Roman"/>
                        </a:rPr>
                        <a:t>35413000,00</a:t>
                      </a:r>
                    </a:p>
                  </a:txBody>
                  <a:tcPr marL="7620" marR="7620" marT="7620" marB="0"/>
                </a:tc>
                <a:tc>
                  <a:txBody>
                    <a:bodyPr/>
                    <a:lstStyle/>
                    <a:p>
                      <a:pPr algn="ctr" fontAlgn="b"/>
                      <a:r>
                        <a:rPr lang="ru-RU" sz="1000" b="0" i="0" u="none" strike="noStrike" dirty="0">
                          <a:solidFill>
                            <a:srgbClr val="000000"/>
                          </a:solidFill>
                          <a:latin typeface="Times New Roman"/>
                        </a:rPr>
                        <a:t>36861000,00</a:t>
                      </a:r>
                    </a:p>
                  </a:txBody>
                  <a:tcPr marL="7620" marR="7620" marT="7620" marB="0"/>
                </a:tc>
                <a:extLst>
                  <a:ext uri="{0D108BD9-81ED-4DB2-BD59-A6C34878D82A}">
                    <a16:rowId xmlns:a16="http://schemas.microsoft.com/office/drawing/2014/main" xmlns="" val="1644966778"/>
                  </a:ext>
                </a:extLst>
              </a:tr>
              <a:tr h="0">
                <a:tc>
                  <a:txBody>
                    <a:bodyPr/>
                    <a:lstStyle/>
                    <a:p>
                      <a:pPr algn="just" fontAlgn="b"/>
                      <a:r>
                        <a:rPr lang="ru-RU" sz="1000" u="none" strike="noStrike" dirty="0">
                          <a:effectLst/>
                          <a:latin typeface="Times New Roman" pitchFamily="18" charset="0"/>
                          <a:cs typeface="Times New Roman" pitchFamily="18" charset="0"/>
                        </a:rPr>
                        <a:t>Обеспечение качественными услугами жилищно-коммунального хозяйства</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4447808,83</a:t>
                      </a:r>
                    </a:p>
                  </a:txBody>
                  <a:tcPr marL="7620" marR="7620" marT="7620" marB="0"/>
                </a:tc>
                <a:tc>
                  <a:txBody>
                    <a:bodyPr/>
                    <a:lstStyle/>
                    <a:p>
                      <a:pPr algn="ctr" fontAlgn="t"/>
                      <a:r>
                        <a:rPr lang="ru-RU" sz="1000" b="0" i="0" u="none" strike="noStrike" dirty="0">
                          <a:solidFill>
                            <a:srgbClr val="000000"/>
                          </a:solidFill>
                          <a:latin typeface="Times New Roman"/>
                        </a:rPr>
                        <a:t>42191863,71</a:t>
                      </a:r>
                    </a:p>
                  </a:txBody>
                  <a:tcPr marL="7620" marR="7620" marT="7620" marB="0"/>
                </a:tc>
                <a:tc>
                  <a:txBody>
                    <a:bodyPr/>
                    <a:lstStyle/>
                    <a:p>
                      <a:pPr algn="ctr" fontAlgn="t"/>
                      <a:r>
                        <a:rPr lang="ru-RU" sz="1000" b="0" i="0" u="none" strike="noStrike">
                          <a:solidFill>
                            <a:srgbClr val="000000"/>
                          </a:solidFill>
                          <a:latin typeface="Times New Roman"/>
                        </a:rPr>
                        <a:t>2700000,00</a:t>
                      </a:r>
                    </a:p>
                  </a:txBody>
                  <a:tcPr marL="7620" marR="7620" marT="7620" marB="0"/>
                </a:tc>
                <a:tc>
                  <a:txBody>
                    <a:bodyPr/>
                    <a:lstStyle/>
                    <a:p>
                      <a:pPr algn="ctr" fontAlgn="t"/>
                      <a:r>
                        <a:rPr lang="ru-RU" sz="1000" b="0" i="0" u="none" strike="noStrike">
                          <a:solidFill>
                            <a:srgbClr val="000000"/>
                          </a:solidFill>
                          <a:latin typeface="Times New Roman"/>
                        </a:rPr>
                        <a:t>60,70</a:t>
                      </a:r>
                    </a:p>
                  </a:txBody>
                  <a:tcPr marL="7620" marR="7620" marT="7620" marB="0"/>
                </a:tc>
                <a:tc>
                  <a:txBody>
                    <a:bodyPr/>
                    <a:lstStyle/>
                    <a:p>
                      <a:pPr algn="ctr" fontAlgn="t"/>
                      <a:r>
                        <a:rPr lang="ru-RU" sz="1000" b="0" i="0" u="none" strike="noStrike" dirty="0">
                          <a:solidFill>
                            <a:srgbClr val="000000"/>
                          </a:solidFill>
                          <a:latin typeface="Times New Roman"/>
                        </a:rPr>
                        <a:t>6,40</a:t>
                      </a:r>
                    </a:p>
                  </a:txBody>
                  <a:tcPr marL="7620" marR="7620" marT="7620" marB="0"/>
                </a:tc>
                <a:tc>
                  <a:txBody>
                    <a:bodyPr/>
                    <a:lstStyle/>
                    <a:p>
                      <a:pPr algn="ctr" fontAlgn="t"/>
                      <a:r>
                        <a:rPr lang="ru-RU" sz="1000" b="0" i="0" u="none" strike="noStrike">
                          <a:solidFill>
                            <a:srgbClr val="000000"/>
                          </a:solidFill>
                          <a:latin typeface="Times New Roman"/>
                        </a:rPr>
                        <a:t>2200000,00</a:t>
                      </a:r>
                    </a:p>
                  </a:txBody>
                  <a:tcPr marL="7620" marR="7620" marT="7620" marB="0"/>
                </a:tc>
                <a:tc>
                  <a:txBody>
                    <a:bodyPr/>
                    <a:lstStyle/>
                    <a:p>
                      <a:pPr algn="ctr" fontAlgn="t"/>
                      <a:r>
                        <a:rPr lang="ru-RU" sz="1000" b="0" i="0" u="none" strike="noStrike" dirty="0">
                          <a:solidFill>
                            <a:srgbClr val="000000"/>
                          </a:solidFill>
                          <a:latin typeface="Times New Roman"/>
                        </a:rPr>
                        <a:t>2093572,00</a:t>
                      </a:r>
                    </a:p>
                  </a:txBody>
                  <a:tcPr marL="7620" marR="7620" marT="7620" marB="0"/>
                </a:tc>
                <a:extLst>
                  <a:ext uri="{0D108BD9-81ED-4DB2-BD59-A6C34878D82A}">
                    <a16:rowId xmlns:a16="http://schemas.microsoft.com/office/drawing/2014/main" xmlns="" val="2399572916"/>
                  </a:ext>
                </a:extLst>
              </a:tr>
              <a:tr h="222632">
                <a:tc>
                  <a:txBody>
                    <a:bodyPr/>
                    <a:lstStyle/>
                    <a:p>
                      <a:pPr algn="just" fontAlgn="b"/>
                      <a:r>
                        <a:rPr lang="ru-RU" sz="1000" u="none" strike="noStrike" dirty="0">
                          <a:effectLst/>
                          <a:latin typeface="Times New Roman" pitchFamily="18" charset="0"/>
                          <a:cs typeface="Times New Roman" pitchFamily="18" charset="0"/>
                        </a:rPr>
                        <a:t>Об энергосбережении и повышении энергетической эффективности</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630000,00</a:t>
                      </a:r>
                    </a:p>
                  </a:txBody>
                  <a:tcPr marL="7620" marR="7620" marT="7620" marB="0"/>
                </a:tc>
                <a:tc>
                  <a:txBody>
                    <a:bodyPr/>
                    <a:lstStyle/>
                    <a:p>
                      <a:pPr algn="ctr" fontAlgn="t"/>
                      <a:r>
                        <a:rPr lang="ru-RU" sz="1000" b="0" i="0" u="none" strike="noStrike" dirty="0">
                          <a:solidFill>
                            <a:srgbClr val="000000"/>
                          </a:solidFill>
                          <a:latin typeface="Times New Roman"/>
                        </a:rPr>
                        <a:t>550000,00</a:t>
                      </a:r>
                    </a:p>
                  </a:txBody>
                  <a:tcPr marL="7620" marR="7620" marT="7620" marB="0"/>
                </a:tc>
                <a:tc>
                  <a:txBody>
                    <a:bodyPr/>
                    <a:lstStyle/>
                    <a:p>
                      <a:pPr algn="ctr" fontAlgn="t"/>
                      <a:r>
                        <a:rPr lang="ru-RU" sz="1000" b="0" i="0" u="none" strike="noStrike" dirty="0">
                          <a:solidFill>
                            <a:srgbClr val="000000"/>
                          </a:solidFill>
                          <a:latin typeface="Times New Roman"/>
                        </a:rPr>
                        <a:t>550000,00</a:t>
                      </a:r>
                    </a:p>
                  </a:txBody>
                  <a:tcPr marL="7620" marR="7620" marT="7620" marB="0"/>
                </a:tc>
                <a:tc>
                  <a:txBody>
                    <a:bodyPr/>
                    <a:lstStyle/>
                    <a:p>
                      <a:pPr algn="ctr" fontAlgn="t"/>
                      <a:r>
                        <a:rPr lang="ru-RU" sz="1000" b="0" i="0" u="none" strike="noStrike">
                          <a:solidFill>
                            <a:srgbClr val="000000"/>
                          </a:solidFill>
                          <a:latin typeface="Times New Roman"/>
                        </a:rPr>
                        <a:t>87,30</a:t>
                      </a:r>
                    </a:p>
                  </a:txBody>
                  <a:tcPr marL="7620" marR="7620" marT="7620" marB="0"/>
                </a:tc>
                <a:tc>
                  <a:txBody>
                    <a:bodyPr/>
                    <a:lstStyle/>
                    <a:p>
                      <a:pPr algn="ctr" fontAlgn="t"/>
                      <a:r>
                        <a:rPr lang="ru-RU" sz="1000" b="0" i="0" u="none" strike="noStrike" dirty="0">
                          <a:solidFill>
                            <a:srgbClr val="000000"/>
                          </a:solidFill>
                          <a:latin typeface="Times New Roman"/>
                        </a:rPr>
                        <a:t>100,00</a:t>
                      </a:r>
                    </a:p>
                  </a:txBody>
                  <a:tcPr marL="7620" marR="7620" marT="7620" marB="0"/>
                </a:tc>
                <a:tc>
                  <a:txBody>
                    <a:bodyPr/>
                    <a:lstStyle/>
                    <a:p>
                      <a:pPr algn="ctr" fontAlgn="t"/>
                      <a:r>
                        <a:rPr lang="ru-RU" sz="1000" b="0" i="0" u="none" strike="noStrike" dirty="0">
                          <a:solidFill>
                            <a:srgbClr val="000000"/>
                          </a:solidFill>
                          <a:latin typeface="Times New Roman"/>
                        </a:rPr>
                        <a:t> </a:t>
                      </a:r>
                    </a:p>
                  </a:txBody>
                  <a:tcPr marL="7620" marR="7620" marT="7620" marB="0"/>
                </a:tc>
                <a:tc>
                  <a:txBody>
                    <a:bodyPr/>
                    <a:lstStyle/>
                    <a:p>
                      <a:pPr algn="ctr" fontAlgn="t"/>
                      <a:r>
                        <a:rPr lang="ru-RU" sz="1000" b="0" i="0" u="none" strike="noStrike">
                          <a:solidFill>
                            <a:srgbClr val="000000"/>
                          </a:solidFill>
                          <a:latin typeface="Times New Roman"/>
                        </a:rPr>
                        <a:t> </a:t>
                      </a:r>
                    </a:p>
                  </a:txBody>
                  <a:tcPr marL="7620" marR="7620" marT="7620" marB="0"/>
                </a:tc>
                <a:extLst>
                  <a:ext uri="{0D108BD9-81ED-4DB2-BD59-A6C34878D82A}">
                    <a16:rowId xmlns:a16="http://schemas.microsoft.com/office/drawing/2014/main" xmlns="" val="2159441106"/>
                  </a:ext>
                </a:extLst>
              </a:tr>
              <a:tr h="227976">
                <a:tc>
                  <a:txBody>
                    <a:bodyPr/>
                    <a:lstStyle/>
                    <a:p>
                      <a:pPr algn="just" fontAlgn="ctr"/>
                      <a:r>
                        <a:rPr lang="ru-RU" sz="1000" u="none" strike="noStrike" dirty="0">
                          <a:effectLst/>
                          <a:latin typeface="Times New Roman" pitchFamily="18" charset="0"/>
                          <a:cs typeface="Times New Roman" pitchFamily="18" charset="0"/>
                        </a:rPr>
                        <a:t> Обеспечение граждан твердым топливом (дровами)</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239589,55</a:t>
                      </a:r>
                    </a:p>
                  </a:txBody>
                  <a:tcPr marL="7620" marR="7620" marT="7620" marB="0"/>
                </a:tc>
                <a:tc>
                  <a:txBody>
                    <a:bodyPr/>
                    <a:lstStyle/>
                    <a:p>
                      <a:pPr algn="ctr" fontAlgn="t"/>
                      <a:r>
                        <a:rPr lang="ru-RU" sz="1000" b="0" i="0" u="none" strike="noStrike">
                          <a:solidFill>
                            <a:srgbClr val="000000"/>
                          </a:solidFill>
                          <a:latin typeface="Times New Roman"/>
                        </a:rPr>
                        <a:t>4469753,90</a:t>
                      </a:r>
                    </a:p>
                  </a:txBody>
                  <a:tcPr marL="7620" marR="7620" marT="7620" marB="0"/>
                </a:tc>
                <a:tc>
                  <a:txBody>
                    <a:bodyPr/>
                    <a:lstStyle/>
                    <a:p>
                      <a:pPr algn="ctr" fontAlgn="t"/>
                      <a:r>
                        <a:rPr lang="ru-RU" sz="1000" b="0" i="0" u="none" strike="noStrike" dirty="0">
                          <a:solidFill>
                            <a:srgbClr val="000000"/>
                          </a:solidFill>
                          <a:latin typeface="Times New Roman"/>
                        </a:rPr>
                        <a:t>3136565,05</a:t>
                      </a:r>
                    </a:p>
                  </a:txBody>
                  <a:tcPr marL="7620" marR="7620" marT="7620" marB="0"/>
                </a:tc>
                <a:tc>
                  <a:txBody>
                    <a:bodyPr/>
                    <a:lstStyle/>
                    <a:p>
                      <a:pPr algn="ctr" fontAlgn="t"/>
                      <a:r>
                        <a:rPr lang="ru-RU" sz="1000" b="0" i="0" u="none" strike="noStrike">
                          <a:solidFill>
                            <a:srgbClr val="000000"/>
                          </a:solidFill>
                          <a:latin typeface="Times New Roman"/>
                        </a:rPr>
                        <a:t>1309,14</a:t>
                      </a:r>
                    </a:p>
                  </a:txBody>
                  <a:tcPr marL="7620" marR="7620" marT="7620" marB="0"/>
                </a:tc>
                <a:tc>
                  <a:txBody>
                    <a:bodyPr/>
                    <a:lstStyle/>
                    <a:p>
                      <a:pPr algn="ctr" fontAlgn="t"/>
                      <a:r>
                        <a:rPr lang="ru-RU" sz="1000" b="0" i="0" u="none" strike="noStrike" dirty="0">
                          <a:solidFill>
                            <a:srgbClr val="000000"/>
                          </a:solidFill>
                          <a:latin typeface="Times New Roman"/>
                        </a:rPr>
                        <a:t>70,17</a:t>
                      </a:r>
                    </a:p>
                  </a:txBody>
                  <a:tcPr marL="7620" marR="7620" marT="7620" marB="0"/>
                </a:tc>
                <a:tc>
                  <a:txBody>
                    <a:bodyPr/>
                    <a:lstStyle/>
                    <a:p>
                      <a:pPr algn="ctr" fontAlgn="t"/>
                      <a:r>
                        <a:rPr lang="ru-RU" sz="1000" b="0" i="0" u="none" strike="noStrike" dirty="0">
                          <a:solidFill>
                            <a:srgbClr val="000000"/>
                          </a:solidFill>
                          <a:latin typeface="Times New Roman"/>
                        </a:rPr>
                        <a:t> </a:t>
                      </a:r>
                    </a:p>
                  </a:txBody>
                  <a:tcPr marL="7620" marR="7620" marT="7620" marB="0"/>
                </a:tc>
                <a:tc>
                  <a:txBody>
                    <a:bodyPr/>
                    <a:lstStyle/>
                    <a:p>
                      <a:pPr algn="ctr" fontAlgn="t"/>
                      <a:r>
                        <a:rPr lang="ru-RU" sz="1000" b="0" i="0" u="none" strike="noStrike" dirty="0">
                          <a:solidFill>
                            <a:srgbClr val="000000"/>
                          </a:solidFill>
                          <a:latin typeface="Times New Roman"/>
                        </a:rPr>
                        <a:t> </a:t>
                      </a:r>
                    </a:p>
                  </a:txBody>
                  <a:tcPr marL="7620" marR="7620" marT="7620" marB="0"/>
                </a:tc>
                <a:extLst>
                  <a:ext uri="{0D108BD9-81ED-4DB2-BD59-A6C34878D82A}">
                    <a16:rowId xmlns:a16="http://schemas.microsoft.com/office/drawing/2014/main" xmlns="" val="1357753566"/>
                  </a:ext>
                </a:extLst>
              </a:tr>
              <a:tr h="227976">
                <a:tc>
                  <a:txBody>
                    <a:bodyPr/>
                    <a:lstStyle/>
                    <a:p>
                      <a:pPr algn="just" fontAlgn="ctr"/>
                      <a:r>
                        <a:rPr lang="ru-RU" sz="1000" u="none" strike="noStrike" dirty="0">
                          <a:effectLst/>
                          <a:latin typeface="Times New Roman" pitchFamily="18" charset="0"/>
                          <a:cs typeface="Times New Roman" pitchFamily="18" charset="0"/>
                        </a:rPr>
                        <a:t>Организация ритуальных услуг и содержание мест захоронения</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271763,28</a:t>
                      </a:r>
                    </a:p>
                  </a:txBody>
                  <a:tcPr marL="7620" marR="7620" marT="7620" marB="0"/>
                </a:tc>
                <a:tc>
                  <a:txBody>
                    <a:bodyPr/>
                    <a:lstStyle/>
                    <a:p>
                      <a:pPr algn="ctr" fontAlgn="t"/>
                      <a:r>
                        <a:rPr lang="ru-RU" sz="1000" b="0" i="0" u="none" strike="noStrike">
                          <a:solidFill>
                            <a:srgbClr val="000000"/>
                          </a:solidFill>
                          <a:latin typeface="Times New Roman"/>
                        </a:rPr>
                        <a:t>2167678,00</a:t>
                      </a:r>
                    </a:p>
                  </a:txBody>
                  <a:tcPr marL="7620" marR="7620" marT="7620" marB="0"/>
                </a:tc>
                <a:tc>
                  <a:txBody>
                    <a:bodyPr/>
                    <a:lstStyle/>
                    <a:p>
                      <a:pPr algn="ctr" fontAlgn="b"/>
                      <a:r>
                        <a:rPr lang="ru-RU" sz="1000" b="0" i="0" u="none" strike="noStrike" dirty="0">
                          <a:solidFill>
                            <a:srgbClr val="000000"/>
                          </a:solidFill>
                          <a:latin typeface="Times New Roman"/>
                        </a:rPr>
                        <a:t>2633390,13</a:t>
                      </a:r>
                    </a:p>
                  </a:txBody>
                  <a:tcPr marL="7620" marR="7620" marT="7620" marB="0"/>
                </a:tc>
                <a:tc>
                  <a:txBody>
                    <a:bodyPr/>
                    <a:lstStyle/>
                    <a:p>
                      <a:pPr algn="ctr" fontAlgn="t"/>
                      <a:r>
                        <a:rPr lang="ru-RU" sz="1000" b="0" i="0" u="none" strike="noStrike">
                          <a:solidFill>
                            <a:srgbClr val="000000"/>
                          </a:solidFill>
                          <a:latin typeface="Times New Roman"/>
                        </a:rPr>
                        <a:t>1226,58</a:t>
                      </a:r>
                    </a:p>
                  </a:txBody>
                  <a:tcPr marL="7620" marR="7620" marT="7620" marB="0"/>
                </a:tc>
                <a:tc>
                  <a:txBody>
                    <a:bodyPr/>
                    <a:lstStyle/>
                    <a:p>
                      <a:pPr algn="ctr" fontAlgn="t"/>
                      <a:r>
                        <a:rPr lang="ru-RU" sz="1000" b="0" i="0" u="none" strike="noStrike">
                          <a:solidFill>
                            <a:srgbClr val="000000"/>
                          </a:solidFill>
                          <a:latin typeface="Times New Roman"/>
                        </a:rPr>
                        <a:t>153,78</a:t>
                      </a:r>
                    </a:p>
                  </a:txBody>
                  <a:tcPr marL="7620" marR="7620" marT="7620" marB="0"/>
                </a:tc>
                <a:tc>
                  <a:txBody>
                    <a:bodyPr/>
                    <a:lstStyle/>
                    <a:p>
                      <a:pPr algn="ctr" fontAlgn="t"/>
                      <a:r>
                        <a:rPr lang="ru-RU" sz="1000" b="0" i="0" u="none" strike="noStrike" dirty="0">
                          <a:solidFill>
                            <a:srgbClr val="000000"/>
                          </a:solidFill>
                          <a:latin typeface="Times New Roman"/>
                        </a:rPr>
                        <a:t>550000,00</a:t>
                      </a:r>
                    </a:p>
                  </a:txBody>
                  <a:tcPr marL="7620" marR="7620" marT="7620" marB="0"/>
                </a:tc>
                <a:tc>
                  <a:txBody>
                    <a:bodyPr/>
                    <a:lstStyle/>
                    <a:p>
                      <a:pPr algn="ctr" fontAlgn="t"/>
                      <a:r>
                        <a:rPr lang="ru-RU" sz="1000" b="0" i="0" u="none" strike="noStrike" dirty="0">
                          <a:solidFill>
                            <a:srgbClr val="000000"/>
                          </a:solidFill>
                          <a:latin typeface="Times New Roman"/>
                        </a:rPr>
                        <a:t>550000,00</a:t>
                      </a:r>
                    </a:p>
                  </a:txBody>
                  <a:tcPr marL="7620" marR="7620" marT="7620" marB="0"/>
                </a:tc>
                <a:extLst>
                  <a:ext uri="{0D108BD9-81ED-4DB2-BD59-A6C34878D82A}">
                    <a16:rowId xmlns:a16="http://schemas.microsoft.com/office/drawing/2014/main" xmlns="" val="2267499513"/>
                  </a:ext>
                </a:extLst>
              </a:tr>
              <a:tr h="227976">
                <a:tc>
                  <a:txBody>
                    <a:bodyPr/>
                    <a:lstStyle/>
                    <a:p>
                      <a:pPr marL="0" marR="0" lvl="0" indent="0" algn="just" defTabSz="914400" rtl="0" eaLnBrk="1" fontAlgn="b" latinLnBrk="0" hangingPunct="1">
                        <a:lnSpc>
                          <a:spcPct val="100000"/>
                        </a:lnSpc>
                        <a:spcBef>
                          <a:spcPts val="0"/>
                        </a:spcBef>
                        <a:spcAft>
                          <a:spcPts val="0"/>
                        </a:spcAft>
                        <a:buClrTx/>
                        <a:buSzTx/>
                        <a:buFontTx/>
                        <a:buNone/>
                        <a:tabLst/>
                        <a:defRPr/>
                      </a:pPr>
                      <a:r>
                        <a:rPr kumimoji="0" lang="ru-RU" sz="1000" u="none" strike="noStrike" kern="1200" cap="none" spc="0" normalizeH="0" baseline="0" noProof="0" dirty="0">
                          <a:ln>
                            <a:noFill/>
                          </a:ln>
                          <a:effectLst/>
                          <a:uLnTx/>
                          <a:uFillTx/>
                          <a:latin typeface="Times New Roman" pitchFamily="18" charset="0"/>
                          <a:cs typeface="Times New Roman" pitchFamily="18" charset="0"/>
                        </a:rPr>
                        <a:t>Обеспечение инженерной инфраструктурой земельных участков, предоставляемых бесплатно для индивидуального жилищного строительства семьям, имеющим трех и более детей </a:t>
                      </a:r>
                      <a:endParaRPr lang="ru-RU" sz="1000" b="0"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0" i="0" u="none" strike="noStrike">
                          <a:solidFill>
                            <a:srgbClr val="000000"/>
                          </a:solidFill>
                          <a:latin typeface="Times New Roman"/>
                        </a:rPr>
                        <a:t>255395,00</a:t>
                      </a:r>
                    </a:p>
                  </a:txBody>
                  <a:tcPr marL="7620" marR="7620" marT="7620" marB="0"/>
                </a:tc>
                <a:tc>
                  <a:txBody>
                    <a:bodyPr/>
                    <a:lstStyle/>
                    <a:p>
                      <a:pPr algn="ctr" fontAlgn="t"/>
                      <a:r>
                        <a:rPr lang="ru-RU" sz="1000" b="0" i="0" u="none" strike="noStrike">
                          <a:solidFill>
                            <a:srgbClr val="000000"/>
                          </a:solidFill>
                          <a:latin typeface="Times New Roman"/>
                        </a:rPr>
                        <a:t> </a:t>
                      </a:r>
                    </a:p>
                  </a:txBody>
                  <a:tcPr marL="7620" marR="7620" marT="7620" marB="0"/>
                </a:tc>
                <a:tc>
                  <a:txBody>
                    <a:bodyPr/>
                    <a:lstStyle/>
                    <a:p>
                      <a:pPr algn="ctr" fontAlgn="t"/>
                      <a:r>
                        <a:rPr lang="ru-RU" sz="1000" b="0" i="0" u="none" strike="noStrike">
                          <a:solidFill>
                            <a:srgbClr val="000000"/>
                          </a:solidFill>
                          <a:latin typeface="Times New Roman"/>
                        </a:rPr>
                        <a:t> </a:t>
                      </a:r>
                    </a:p>
                  </a:txBody>
                  <a:tcPr marL="7620" marR="7620" marT="7620" marB="0"/>
                </a:tc>
                <a:tc>
                  <a:txBody>
                    <a:bodyPr/>
                    <a:lstStyle/>
                    <a:p>
                      <a:pPr algn="ctr" fontAlgn="t"/>
                      <a:r>
                        <a:rPr lang="ru-RU" sz="1000" b="0" i="0" u="none" strike="noStrike" dirty="0">
                          <a:solidFill>
                            <a:srgbClr val="000000"/>
                          </a:solidFill>
                          <a:latin typeface="Times New Roman"/>
                        </a:rPr>
                        <a:t>0,00</a:t>
                      </a: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a:solidFill>
                            <a:srgbClr val="000000"/>
                          </a:solidFill>
                          <a:latin typeface="Times New Roman"/>
                        </a:rPr>
                        <a:t> </a:t>
                      </a:r>
                    </a:p>
                  </a:txBody>
                  <a:tcPr marL="7620" marR="7620" marT="7620" marB="0"/>
                </a:tc>
                <a:tc>
                  <a:txBody>
                    <a:bodyPr/>
                    <a:lstStyle/>
                    <a:p>
                      <a:pPr algn="ctr" fontAlgn="t"/>
                      <a:r>
                        <a:rPr lang="ru-RU" sz="1000" b="0" i="0" u="none" strike="noStrike" dirty="0">
                          <a:solidFill>
                            <a:srgbClr val="000000"/>
                          </a:solidFill>
                          <a:latin typeface="Times New Roman"/>
                        </a:rPr>
                        <a:t> </a:t>
                      </a:r>
                    </a:p>
                  </a:txBody>
                  <a:tcPr marL="7620" marR="7620" marT="7620" marB="0"/>
                </a:tc>
                <a:extLst>
                  <a:ext uri="{0D108BD9-81ED-4DB2-BD59-A6C34878D82A}">
                    <a16:rowId xmlns:a16="http://schemas.microsoft.com/office/drawing/2014/main" xmlns="" val="820156072"/>
                  </a:ext>
                </a:extLst>
              </a:tr>
              <a:tr h="227976">
                <a:tc>
                  <a:txBody>
                    <a:bodyPr/>
                    <a:lstStyle/>
                    <a:p>
                      <a:pPr algn="ctr" fontAlgn="ctr"/>
                      <a:r>
                        <a:rPr lang="ru-RU" sz="1000" b="1" u="none" strike="noStrike" dirty="0">
                          <a:effectLst/>
                          <a:latin typeface="Times New Roman" pitchFamily="18" charset="0"/>
                          <a:cs typeface="Times New Roman" pitchFamily="18" charset="0"/>
                        </a:rPr>
                        <a:t>ИТОГО</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77404670,78</a:t>
                      </a:r>
                    </a:p>
                  </a:txBody>
                  <a:tcPr marL="7620" marR="7620" marT="7620" marB="0"/>
                </a:tc>
                <a:tc>
                  <a:txBody>
                    <a:bodyPr/>
                    <a:lstStyle/>
                    <a:p>
                      <a:pPr algn="ctr" fontAlgn="t"/>
                      <a:r>
                        <a:rPr lang="ru-RU" sz="1000" b="1" i="0" u="none" strike="noStrike">
                          <a:solidFill>
                            <a:srgbClr val="000000"/>
                          </a:solidFill>
                          <a:latin typeface="Times New Roman"/>
                        </a:rPr>
                        <a:t>130284224,73</a:t>
                      </a:r>
                    </a:p>
                  </a:txBody>
                  <a:tcPr marL="7620" marR="7620" marT="7620" marB="0"/>
                </a:tc>
                <a:tc>
                  <a:txBody>
                    <a:bodyPr/>
                    <a:lstStyle/>
                    <a:p>
                      <a:pPr algn="ctr" fontAlgn="t"/>
                      <a:r>
                        <a:rPr lang="ru-RU" sz="1000" b="1" i="0" u="none" strike="noStrike" dirty="0" smtClean="0">
                          <a:solidFill>
                            <a:srgbClr val="000000"/>
                          </a:solidFill>
                          <a:latin typeface="Times New Roman"/>
                        </a:rPr>
                        <a:t>184921491,59</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238,9</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141,9</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51157824,3</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52500396,3</a:t>
                      </a:r>
                      <a:endParaRPr lang="ru-RU" sz="1000" b="1"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3141096098"/>
                  </a:ext>
                </a:extLst>
              </a:tr>
              <a:tr h="227976">
                <a:tc>
                  <a:txBody>
                    <a:bodyPr/>
                    <a:lstStyle/>
                    <a:p>
                      <a:pPr algn="ctr" fontAlgn="ctr"/>
                      <a:r>
                        <a:rPr lang="ru-RU" sz="1000" b="1" u="none" strike="noStrike" dirty="0">
                          <a:effectLst/>
                          <a:latin typeface="Times New Roman" pitchFamily="18" charset="0"/>
                          <a:cs typeface="Times New Roman" pitchFamily="18" charset="0"/>
                        </a:rPr>
                        <a:t>ВСЕГО</a:t>
                      </a:r>
                      <a:endParaRPr lang="ru-RU" sz="1000" b="1" i="0" u="none" strike="noStrike" dirty="0">
                        <a:solidFill>
                          <a:srgbClr val="000000"/>
                        </a:solidFill>
                        <a:effectLst/>
                        <a:latin typeface="Times New Roman" pitchFamily="18" charset="0"/>
                        <a:cs typeface="Times New Roman" pitchFamily="18" charset="0"/>
                      </a:endParaRPr>
                    </a:p>
                  </a:txBody>
                  <a:tcPr marL="9525" marR="9525" marT="9525" marB="0"/>
                </a:tc>
                <a:tc>
                  <a:txBody>
                    <a:bodyPr/>
                    <a:lstStyle/>
                    <a:p>
                      <a:pPr algn="ctr" fontAlgn="t"/>
                      <a:r>
                        <a:rPr lang="ru-RU" sz="1000" b="1" i="0" u="none" strike="noStrike">
                          <a:solidFill>
                            <a:srgbClr val="000000"/>
                          </a:solidFill>
                          <a:latin typeface="Times New Roman"/>
                        </a:rPr>
                        <a:t>656944024,39</a:t>
                      </a:r>
                    </a:p>
                  </a:txBody>
                  <a:tcPr marL="7620" marR="7620" marT="7620" marB="0"/>
                </a:tc>
                <a:tc>
                  <a:txBody>
                    <a:bodyPr/>
                    <a:lstStyle/>
                    <a:p>
                      <a:pPr algn="ctr" fontAlgn="t"/>
                      <a:r>
                        <a:rPr lang="ru-RU" sz="1000" b="1" i="0" u="none" strike="noStrike">
                          <a:solidFill>
                            <a:srgbClr val="000000"/>
                          </a:solidFill>
                          <a:latin typeface="Times New Roman"/>
                        </a:rPr>
                        <a:t>779676949,99</a:t>
                      </a:r>
                    </a:p>
                  </a:txBody>
                  <a:tcPr marL="7620" marR="7620" marT="7620" marB="0"/>
                </a:tc>
                <a:tc>
                  <a:txBody>
                    <a:bodyPr/>
                    <a:lstStyle/>
                    <a:p>
                      <a:pPr algn="ctr" fontAlgn="b"/>
                      <a:r>
                        <a:rPr lang="ru-RU" sz="1000" b="1" i="0" u="none" strike="noStrike" dirty="0">
                          <a:solidFill>
                            <a:srgbClr val="000000"/>
                          </a:solidFill>
                          <a:latin typeface="Times New Roman"/>
                        </a:rPr>
                        <a:t>885875857,19</a:t>
                      </a:r>
                    </a:p>
                  </a:txBody>
                  <a:tcPr marL="7620" marR="7620" marT="7620" marB="0"/>
                </a:tc>
                <a:tc>
                  <a:txBody>
                    <a:bodyPr/>
                    <a:lstStyle/>
                    <a:p>
                      <a:pPr algn="ctr" fontAlgn="t"/>
                      <a:r>
                        <a:rPr lang="ru-RU" sz="1000" b="1" i="0" u="none" strike="noStrike" dirty="0" smtClean="0">
                          <a:solidFill>
                            <a:srgbClr val="000000"/>
                          </a:solidFill>
                          <a:latin typeface="Times New Roman"/>
                        </a:rPr>
                        <a:t>134,8</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113,6</a:t>
                      </a:r>
                      <a:endParaRPr lang="ru-RU" sz="1000" b="1" i="0" u="none" strike="noStrike" dirty="0">
                        <a:solidFill>
                          <a:srgbClr val="000000"/>
                        </a:solidFill>
                        <a:latin typeface="Times New Roman"/>
                      </a:endParaRPr>
                    </a:p>
                  </a:txBody>
                  <a:tcPr marL="7620" marR="7620" marT="7620" marB="0"/>
                </a:tc>
                <a:tc>
                  <a:txBody>
                    <a:bodyPr/>
                    <a:lstStyle/>
                    <a:p>
                      <a:pPr algn="ctr" fontAlgn="b"/>
                      <a:r>
                        <a:rPr lang="ru-RU" sz="1000" b="1" i="0" u="none" strike="noStrike" dirty="0">
                          <a:solidFill>
                            <a:srgbClr val="000000"/>
                          </a:solidFill>
                          <a:latin typeface="Times New Roman"/>
                        </a:rPr>
                        <a:t>700588047,22</a:t>
                      </a:r>
                    </a:p>
                  </a:txBody>
                  <a:tcPr marL="7620" marR="7620" marT="7620" marB="0"/>
                </a:tc>
                <a:tc>
                  <a:txBody>
                    <a:bodyPr/>
                    <a:lstStyle/>
                    <a:p>
                      <a:pPr algn="ctr" fontAlgn="b"/>
                      <a:r>
                        <a:rPr lang="ru-RU" sz="1000" b="1" i="0" u="none" strike="noStrike" dirty="0">
                          <a:solidFill>
                            <a:srgbClr val="000000"/>
                          </a:solidFill>
                          <a:latin typeface="Times New Roman"/>
                        </a:rPr>
                        <a:t>715565747,99</a:t>
                      </a:r>
                    </a:p>
                  </a:txBody>
                  <a:tcPr marL="7620" marR="7620" marT="7620" marB="0"/>
                </a:tc>
                <a:extLst>
                  <a:ext uri="{0D108BD9-81ED-4DB2-BD59-A6C34878D82A}">
                    <a16:rowId xmlns:a16="http://schemas.microsoft.com/office/drawing/2014/main" xmlns="" val="3594442537"/>
                  </a:ext>
                </a:extLst>
              </a:tr>
            </a:tbl>
          </a:graphicData>
        </a:graphic>
      </p:graphicFrame>
      <p:sp>
        <p:nvSpPr>
          <p:cNvPr id="4" name="Прямоугольник 3"/>
          <p:cNvSpPr/>
          <p:nvPr/>
        </p:nvSpPr>
        <p:spPr>
          <a:xfrm>
            <a:off x="287546" y="4140527"/>
            <a:ext cx="11478883" cy="1107996"/>
          </a:xfrm>
          <a:prstGeom prst="rect">
            <a:avLst/>
          </a:prstGeom>
        </p:spPr>
        <p:txBody>
          <a:bodyPr wrap="square">
            <a:spAutoFit/>
          </a:bodyPr>
          <a:lstStyle/>
          <a:p>
            <a:r>
              <a:rPr lang="ru-RU" sz="1100" dirty="0" smtClean="0">
                <a:latin typeface="Times New Roman" panose="02020603050405020304" pitchFamily="18" charset="0"/>
                <a:cs typeface="Times New Roman" panose="02020603050405020304" pitchFamily="18" charset="0"/>
              </a:rPr>
              <a:t>Наибольшую долю в общем объеме муниципальных программ занимают программы социальной направленности:</a:t>
            </a:r>
          </a:p>
          <a:p>
            <a:r>
              <a:rPr lang="ru-RU" sz="1100" dirty="0" smtClean="0">
                <a:latin typeface="Times New Roman" panose="02020603050405020304" pitchFamily="18" charset="0"/>
                <a:cs typeface="Times New Roman" panose="02020603050405020304" pitchFamily="18" charset="0"/>
              </a:rPr>
              <a:t>2022г – 73,9%</a:t>
            </a:r>
          </a:p>
          <a:p>
            <a:r>
              <a:rPr lang="ru-RU" sz="1100" dirty="0" smtClean="0">
                <a:latin typeface="Times New Roman" panose="02020603050405020304" pitchFamily="18" charset="0"/>
                <a:cs typeface="Times New Roman" panose="02020603050405020304" pitchFamily="18" charset="0"/>
              </a:rPr>
              <a:t>2023г -66,8%</a:t>
            </a:r>
          </a:p>
          <a:p>
            <a:r>
              <a:rPr lang="ru-RU" sz="1100" dirty="0" smtClean="0">
                <a:latin typeface="Times New Roman" panose="02020603050405020304" pitchFamily="18" charset="0"/>
                <a:cs typeface="Times New Roman" panose="02020603050405020304" pitchFamily="18" charset="0"/>
              </a:rPr>
              <a:t>2024г – 61,7%</a:t>
            </a:r>
          </a:p>
          <a:p>
            <a:r>
              <a:rPr lang="ru-RU" sz="1100" dirty="0" smtClean="0">
                <a:latin typeface="Times New Roman" panose="02020603050405020304" pitchFamily="18" charset="0"/>
                <a:cs typeface="Times New Roman" panose="02020603050405020304" pitchFamily="18" charset="0"/>
              </a:rPr>
              <a:t>2025г – 74,4%</a:t>
            </a:r>
          </a:p>
          <a:p>
            <a:r>
              <a:rPr lang="ru-RU" sz="1100" dirty="0" smtClean="0">
                <a:latin typeface="Times New Roman" panose="02020603050405020304" pitchFamily="18" charset="0"/>
                <a:cs typeface="Times New Roman" panose="02020603050405020304" pitchFamily="18" charset="0"/>
              </a:rPr>
              <a:t>2026г – 78,2%.</a:t>
            </a:r>
            <a:endParaRPr lang="ru-RU" sz="11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TextBox 2">
            <a:extLst>
              <a:ext uri="{FF2B5EF4-FFF2-40B4-BE49-F238E27FC236}">
                <a16:creationId xmlns:a16="http://schemas.microsoft.com/office/drawing/2014/main" xmlns="" id="{91917787-16C6-E70A-1DEF-8262C4F3D2B1}"/>
              </a:ext>
            </a:extLst>
          </p:cNvPr>
          <p:cNvSpPr txBox="1"/>
          <p:nvPr/>
        </p:nvSpPr>
        <p:spPr>
          <a:xfrm>
            <a:off x="1604534" y="133567"/>
            <a:ext cx="9412448"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«Развитие образования в Анучинском муниципальном округе» на 2020-2024гг</a:t>
            </a:r>
          </a:p>
        </p:txBody>
      </p:sp>
      <p:sp>
        <p:nvSpPr>
          <p:cNvPr id="4" name="TextBox 3">
            <a:extLst>
              <a:ext uri="{FF2B5EF4-FFF2-40B4-BE49-F238E27FC236}">
                <a16:creationId xmlns:a16="http://schemas.microsoft.com/office/drawing/2014/main" xmlns="" id="{A9B7C970-A58E-56C3-FAA7-7A179EDD7168}"/>
              </a:ext>
            </a:extLst>
          </p:cNvPr>
          <p:cNvSpPr txBox="1"/>
          <p:nvPr/>
        </p:nvSpPr>
        <p:spPr>
          <a:xfrm>
            <a:off x="264159" y="372355"/>
            <a:ext cx="11778316" cy="2462213"/>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 - повышение доступности качественного образования, соответствующего требованиям инновационного развития экономики, потребностям граждан.</a:t>
            </a:r>
          </a:p>
          <a:p>
            <a:pPr algn="just"/>
            <a:r>
              <a:rPr lang="ru-RU" sz="1100" dirty="0">
                <a:latin typeface="Times New Roman" panose="02020603050405020304" pitchFamily="18" charset="0"/>
                <a:cs typeface="Times New Roman" panose="02020603050405020304" pitchFamily="18" charset="0"/>
              </a:rPr>
              <a:t> Достижение указанной цели обеспечивается решением следующих задач:</a:t>
            </a:r>
          </a:p>
          <a:p>
            <a:pPr marL="171450" indent="-171450" algn="just">
              <a:buFontTx/>
              <a:buChar char="-"/>
            </a:pPr>
            <a:r>
              <a:rPr lang="ru-RU" sz="1100" dirty="0">
                <a:latin typeface="Times New Roman" panose="02020603050405020304" pitchFamily="18" charset="0"/>
                <a:cs typeface="Times New Roman" panose="02020603050405020304" pitchFamily="18" charset="0"/>
              </a:rPr>
              <a:t>обеспечение доступности, повышение уровня качества дошкольного общего и дополнительного образования детей;</a:t>
            </a:r>
          </a:p>
          <a:p>
            <a:pPr marL="171450" indent="-171450" algn="just">
              <a:buFontTx/>
              <a:buChar char="-"/>
            </a:pPr>
            <a:r>
              <a:rPr lang="ru-RU" sz="1100" dirty="0">
                <a:latin typeface="Times New Roman" panose="02020603050405020304" pitchFamily="18" charset="0"/>
                <a:cs typeface="Times New Roman" panose="02020603050405020304" pitchFamily="18" charset="0"/>
              </a:rPr>
              <a:t>обеспечение государственных гарантий доступности и равных возможностей в получении бесплатного начального, основного и среднего образования;</a:t>
            </a:r>
          </a:p>
          <a:p>
            <a:pPr marL="171450" indent="-171450" algn="just">
              <a:buFontTx/>
              <a:buChar char="-"/>
            </a:pPr>
            <a:r>
              <a:rPr lang="ru-RU" sz="1100" dirty="0">
                <a:latin typeface="Times New Roman" panose="02020603050405020304" pitchFamily="18" charset="0"/>
                <a:cs typeface="Times New Roman" panose="02020603050405020304" pitchFamily="18" charset="0"/>
              </a:rPr>
              <a:t>введение федеральных государственных образовательных стандартов в систему среднего образования:</a:t>
            </a:r>
          </a:p>
          <a:p>
            <a:pPr marL="171450" indent="-171450" algn="just">
              <a:buFontTx/>
              <a:buChar char="-"/>
            </a:pPr>
            <a:r>
              <a:rPr lang="ru-RU" sz="1100" dirty="0">
                <a:latin typeface="Times New Roman" panose="02020603050405020304" pitchFamily="18" charset="0"/>
                <a:cs typeface="Times New Roman" panose="02020603050405020304" pitchFamily="18" charset="0"/>
              </a:rPr>
              <a:t>совершенствование дополнительного образования обучающихся;</a:t>
            </a:r>
          </a:p>
          <a:p>
            <a:pPr marL="171450" indent="-171450" algn="just">
              <a:buFontTx/>
              <a:buChar char="-"/>
            </a:pPr>
            <a:r>
              <a:rPr lang="ru-RU" sz="1100" dirty="0">
                <a:latin typeface="Times New Roman" panose="02020603050405020304" pitchFamily="18" charset="0"/>
                <a:cs typeface="Times New Roman" panose="02020603050405020304" pitchFamily="18" charset="0"/>
              </a:rPr>
              <a:t>создание необходимых условий полноценного и безопасного отдыха и оздоровления детей;</a:t>
            </a:r>
          </a:p>
          <a:p>
            <a:pPr marL="171450" indent="-171450" algn="just">
              <a:buFontTx/>
              <a:buChar char="-"/>
            </a:pPr>
            <a:r>
              <a:rPr lang="ru-RU" sz="1100" dirty="0">
                <a:latin typeface="Times New Roman" panose="02020603050405020304" pitchFamily="18" charset="0"/>
                <a:cs typeface="Times New Roman" panose="02020603050405020304" pitchFamily="18" charset="0"/>
              </a:rPr>
              <a:t>совершенствование инфраструктуры, обеспечивающей потребности системы образования;</a:t>
            </a:r>
          </a:p>
          <a:p>
            <a:pPr marL="171450" indent="-171450" algn="just">
              <a:buFontTx/>
              <a:buChar char="-"/>
            </a:pPr>
            <a:r>
              <a:rPr lang="ru-RU" sz="1100" dirty="0">
                <a:latin typeface="Times New Roman" panose="02020603050405020304" pitchFamily="18" charset="0"/>
                <a:cs typeface="Times New Roman" panose="02020603050405020304" pitchFamily="18" charset="0"/>
              </a:rPr>
              <a:t>обеспечение деятельности казенного учреждения  «Муниципальный орган управления образованием АМО Приморского края»;</a:t>
            </a:r>
          </a:p>
          <a:p>
            <a:pPr marL="171450" indent="-171450" algn="just">
              <a:buFontTx/>
              <a:buChar char="-"/>
            </a:pPr>
            <a:r>
              <a:rPr lang="ru-RU" sz="1100" dirty="0">
                <a:latin typeface="Times New Roman" panose="02020603050405020304" pitchFamily="18" charset="0"/>
                <a:cs typeface="Times New Roman" panose="02020603050405020304" pitchFamily="18" charset="0"/>
              </a:rPr>
              <a:t>выстраивание разветвленной системы поиска и поддержки одаренных детей и их сопровождение в течение дошкольного и школьного периода;</a:t>
            </a:r>
          </a:p>
          <a:p>
            <a:pPr marL="171450" indent="-171450" algn="just">
              <a:buFontTx/>
              <a:buChar char="-"/>
            </a:pPr>
            <a:r>
              <a:rPr lang="ru-RU" sz="1100" dirty="0">
                <a:latin typeface="Times New Roman" panose="02020603050405020304" pitchFamily="18" charset="0"/>
                <a:cs typeface="Times New Roman" panose="02020603050405020304" pitchFamily="18" charset="0"/>
              </a:rPr>
              <a:t>улучшение здоровья детей и подростков.</a:t>
            </a:r>
          </a:p>
          <a:p>
            <a:pPr algn="just"/>
            <a:r>
              <a:rPr lang="ru-RU" sz="1100" dirty="0">
                <a:latin typeface="Times New Roman" panose="02020603050405020304" pitchFamily="18" charset="0"/>
                <a:cs typeface="Times New Roman" panose="02020603050405020304" pitchFamily="18" charset="0"/>
              </a:rPr>
              <a:t> Программой предусмотрены ассигнования на финансовое обеспечение муниципальных образовательных учреждений, в том числе 7 детских садов, 4 общеобразовательных школ, 3 учреждений дополнительного образования детей и КУ МОУО.</a:t>
            </a:r>
          </a:p>
          <a:p>
            <a:pPr algn="just"/>
            <a:r>
              <a:rPr lang="ru-RU" sz="1100" dirty="0">
                <a:latin typeface="Times New Roman" panose="02020603050405020304" pitchFamily="18" charset="0"/>
                <a:cs typeface="Times New Roman" panose="02020603050405020304" pitchFamily="18" charset="0"/>
              </a:rPr>
              <a:t>Программа подразделена на 6 подпрограмм.</a:t>
            </a:r>
          </a:p>
        </p:txBody>
      </p:sp>
      <p:graphicFrame>
        <p:nvGraphicFramePr>
          <p:cNvPr id="5" name="Схема 4">
            <a:extLst>
              <a:ext uri="{FF2B5EF4-FFF2-40B4-BE49-F238E27FC236}">
                <a16:creationId xmlns:a16="http://schemas.microsoft.com/office/drawing/2014/main" xmlns="" id="{A314165A-80BE-4B77-6931-61F71468720C}"/>
              </a:ext>
            </a:extLst>
          </p:cNvPr>
          <p:cNvGraphicFramePr/>
          <p:nvPr>
            <p:extLst>
              <p:ext uri="{D42A27DB-BD31-4B8C-83A1-F6EECF244321}">
                <p14:modId xmlns:p14="http://schemas.microsoft.com/office/powerpoint/2010/main" xmlns="" val="1911028159"/>
              </p:ext>
            </p:extLst>
          </p:nvPr>
        </p:nvGraphicFramePr>
        <p:xfrm>
          <a:off x="198100" y="2916453"/>
          <a:ext cx="5918028" cy="1845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2" descr="Педагог дошкольного образования: профессиональная переподготовка  «Педагогика дошкольного образования»"/>
          <p:cNvPicPr>
            <a:picLocks noChangeAspect="1" noChangeArrowheads="1"/>
          </p:cNvPicPr>
          <p:nvPr/>
        </p:nvPicPr>
        <p:blipFill>
          <a:blip r:embed="rId8" cstate="print"/>
          <a:srcRect/>
          <a:stretch>
            <a:fillRect/>
          </a:stretch>
        </p:blipFill>
        <p:spPr bwMode="auto">
          <a:xfrm>
            <a:off x="276345" y="2976114"/>
            <a:ext cx="1285036" cy="1742535"/>
          </a:xfrm>
          <a:prstGeom prst="rect">
            <a:avLst/>
          </a:prstGeom>
          <a:noFill/>
        </p:spPr>
      </p:pic>
      <p:graphicFrame>
        <p:nvGraphicFramePr>
          <p:cNvPr id="7" name="Таблица 11">
            <a:extLst>
              <a:ext uri="{FF2B5EF4-FFF2-40B4-BE49-F238E27FC236}">
                <a16:creationId xmlns:a16="http://schemas.microsoft.com/office/drawing/2014/main" xmlns="" id="{3E0DEE05-2B32-D394-D62D-13FC6C6D8422}"/>
              </a:ext>
            </a:extLst>
          </p:cNvPr>
          <p:cNvGraphicFramePr>
            <a:graphicFrameLocks noGrp="1"/>
          </p:cNvGraphicFramePr>
          <p:nvPr>
            <p:extLst>
              <p:ext uri="{D42A27DB-BD31-4B8C-83A1-F6EECF244321}">
                <p14:modId xmlns:p14="http://schemas.microsoft.com/office/powerpoint/2010/main" xmlns="" val="4153031254"/>
              </p:ext>
            </p:extLst>
          </p:nvPr>
        </p:nvGraphicFramePr>
        <p:xfrm>
          <a:off x="286876" y="4787437"/>
          <a:ext cx="5691231" cy="741680"/>
        </p:xfrm>
        <a:graphic>
          <a:graphicData uri="http://schemas.openxmlformats.org/drawingml/2006/table">
            <a:tbl>
              <a:tblPr firstRow="1" bandRow="1">
                <a:tableStyleId>{C4B1156A-380E-4F78-BDF5-A606A8083BF9}</a:tableStyleId>
              </a:tblPr>
              <a:tblGrid>
                <a:gridCol w="1897077">
                  <a:extLst>
                    <a:ext uri="{9D8B030D-6E8A-4147-A177-3AD203B41FA5}">
                      <a16:colId xmlns:a16="http://schemas.microsoft.com/office/drawing/2014/main" xmlns="" val="131952127"/>
                    </a:ext>
                  </a:extLst>
                </a:gridCol>
                <a:gridCol w="1897077">
                  <a:extLst>
                    <a:ext uri="{9D8B030D-6E8A-4147-A177-3AD203B41FA5}">
                      <a16:colId xmlns:a16="http://schemas.microsoft.com/office/drawing/2014/main" xmlns="" val="3525113339"/>
                    </a:ext>
                  </a:extLst>
                </a:gridCol>
                <a:gridCol w="1897077">
                  <a:extLst>
                    <a:ext uri="{9D8B030D-6E8A-4147-A177-3AD203B41FA5}">
                      <a16:colId xmlns:a16="http://schemas.microsoft.com/office/drawing/2014/main" xmlns="" val="1118754450"/>
                    </a:ext>
                  </a:extLst>
                </a:gridCol>
              </a:tblGrid>
              <a:tr h="370840">
                <a:tc>
                  <a:txBody>
                    <a:bodyPr/>
                    <a:lstStyle/>
                    <a:p>
                      <a:pPr algn="ctr"/>
                      <a:r>
                        <a:rPr lang="ru-RU" sz="1100" dirty="0" smtClean="0">
                          <a:latin typeface="Times New Roman" pitchFamily="18" charset="0"/>
                          <a:cs typeface="Times New Roman" pitchFamily="18" charset="0"/>
                        </a:rPr>
                        <a:t>2024г</a:t>
                      </a:r>
                      <a:endParaRPr lang="ru-RU" sz="1100" dirty="0">
                        <a:solidFill>
                          <a:schemeClr val="tx1">
                            <a:lumMod val="95000"/>
                            <a:lumOff val="5000"/>
                          </a:schemeClr>
                        </a:solidFill>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2025г</a:t>
                      </a:r>
                      <a:endParaRPr lang="ru-RU" sz="1100" dirty="0">
                        <a:latin typeface="Times New Roman" pitchFamily="18" charset="0"/>
                        <a:cs typeface="Times New Roman" pitchFamily="18" charset="0"/>
                      </a:endParaRPr>
                    </a:p>
                  </a:txBody>
                  <a:tcPr/>
                </a:tc>
                <a:tc>
                  <a:txBody>
                    <a:bodyPr/>
                    <a:lstStyle/>
                    <a:p>
                      <a:pPr algn="ctr"/>
                      <a:r>
                        <a:rPr lang="ru-RU" sz="1100" dirty="0" smtClean="0">
                          <a:latin typeface="Times New Roman" pitchFamily="18" charset="0"/>
                          <a:cs typeface="Times New Roman" pitchFamily="18" charset="0"/>
                        </a:rPr>
                        <a:t>2026г</a:t>
                      </a:r>
                      <a:endParaRPr lang="ru-RU" sz="1100" dirty="0">
                        <a:latin typeface="Times New Roman" pitchFamily="18" charset="0"/>
                        <a:cs typeface="Times New Roman" pitchFamily="18" charset="0"/>
                      </a:endParaRPr>
                    </a:p>
                  </a:txBody>
                  <a:tcPr/>
                </a:tc>
                <a:extLst>
                  <a:ext uri="{0D108BD9-81ED-4DB2-BD59-A6C34878D82A}">
                    <a16:rowId xmlns:a16="http://schemas.microsoft.com/office/drawing/2014/main" xmlns="" val="2220707343"/>
                  </a:ext>
                </a:extLst>
              </a:tr>
              <a:tr h="370840">
                <a:tc>
                  <a:txBody>
                    <a:bodyPr/>
                    <a:lstStyle/>
                    <a:p>
                      <a:pPr algn="ctr" fontAlgn="b"/>
                      <a:r>
                        <a:rPr lang="ru-RU" sz="1000" b="0" i="0" u="none" strike="noStrike" dirty="0">
                          <a:solidFill>
                            <a:srgbClr val="000000"/>
                          </a:solidFill>
                          <a:latin typeface="Times New Roman"/>
                        </a:rPr>
                        <a:t>104677532,00</a:t>
                      </a:r>
                    </a:p>
                  </a:txBody>
                  <a:tcPr marL="7620" marR="7620" marT="7620" marB="0"/>
                </a:tc>
                <a:tc>
                  <a:txBody>
                    <a:bodyPr/>
                    <a:lstStyle/>
                    <a:p>
                      <a:pPr algn="ctr" fontAlgn="b"/>
                      <a:r>
                        <a:rPr lang="ru-RU" sz="1000" b="0" i="0" u="none" strike="noStrike">
                          <a:solidFill>
                            <a:srgbClr val="000000"/>
                          </a:solidFill>
                          <a:latin typeface="Times New Roman"/>
                        </a:rPr>
                        <a:t>100952310,00</a:t>
                      </a:r>
                    </a:p>
                  </a:txBody>
                  <a:tcPr marL="7620" marR="7620" marT="7620" marB="0"/>
                </a:tc>
                <a:tc>
                  <a:txBody>
                    <a:bodyPr/>
                    <a:lstStyle/>
                    <a:p>
                      <a:pPr algn="ctr" fontAlgn="b"/>
                      <a:r>
                        <a:rPr lang="ru-RU" sz="1000" b="0" i="0" u="none" strike="noStrike" dirty="0">
                          <a:solidFill>
                            <a:srgbClr val="000000"/>
                          </a:solidFill>
                          <a:latin typeface="Times New Roman"/>
                        </a:rPr>
                        <a:t>104406178,00</a:t>
                      </a:r>
                    </a:p>
                  </a:txBody>
                  <a:tcPr marL="7620" marR="7620" marT="7620" marB="0"/>
                </a:tc>
                <a:extLst>
                  <a:ext uri="{0D108BD9-81ED-4DB2-BD59-A6C34878D82A}">
                    <a16:rowId xmlns:a16="http://schemas.microsoft.com/office/drawing/2014/main" xmlns="" val="3489111449"/>
                  </a:ext>
                </a:extLst>
              </a:tr>
            </a:tbl>
          </a:graphicData>
        </a:graphic>
      </p:graphicFrame>
      <p:graphicFrame>
        <p:nvGraphicFramePr>
          <p:cNvPr id="8" name="Схема 7">
            <a:extLst>
              <a:ext uri="{FF2B5EF4-FFF2-40B4-BE49-F238E27FC236}">
                <a16:creationId xmlns:a16="http://schemas.microsoft.com/office/drawing/2014/main" xmlns="" id="{84C10ADB-8A07-3ADC-475D-B987AC70BEB2}"/>
              </a:ext>
            </a:extLst>
          </p:cNvPr>
          <p:cNvGraphicFramePr/>
          <p:nvPr>
            <p:extLst>
              <p:ext uri="{D42A27DB-BD31-4B8C-83A1-F6EECF244321}">
                <p14:modId xmlns:p14="http://schemas.microsoft.com/office/powerpoint/2010/main" xmlns="" val="2706816750"/>
              </p:ext>
            </p:extLst>
          </p:nvPr>
        </p:nvGraphicFramePr>
        <p:xfrm>
          <a:off x="6297283" y="2536888"/>
          <a:ext cx="5693434" cy="256132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9" name="Picture 4" descr="школы обучения PNG , школьный вектор, Учить, обучение PNG картинки и пнг  рисунок для бесплатной загрузки | Школа, Обучение, Шаблоны печати"/>
          <p:cNvPicPr>
            <a:picLocks noChangeAspect="1" noChangeArrowheads="1"/>
          </p:cNvPicPr>
          <p:nvPr/>
        </p:nvPicPr>
        <p:blipFill>
          <a:blip r:embed="rId14" cstate="print"/>
          <a:srcRect l="3816" t="15424" r="4203" b="14953"/>
          <a:stretch>
            <a:fillRect/>
          </a:stretch>
        </p:blipFill>
        <p:spPr bwMode="auto">
          <a:xfrm>
            <a:off x="6581954" y="2751827"/>
            <a:ext cx="1121435" cy="2225615"/>
          </a:xfrm>
          <a:prstGeom prst="rect">
            <a:avLst/>
          </a:prstGeom>
          <a:noFill/>
        </p:spPr>
      </p:pic>
      <p:graphicFrame>
        <p:nvGraphicFramePr>
          <p:cNvPr id="10" name="Таблица 11">
            <a:extLst>
              <a:ext uri="{FF2B5EF4-FFF2-40B4-BE49-F238E27FC236}">
                <a16:creationId xmlns:a16="http://schemas.microsoft.com/office/drawing/2014/main" xmlns="" id="{37FB569D-019D-7B0B-72D9-C21B1BE81D25}"/>
              </a:ext>
            </a:extLst>
          </p:cNvPr>
          <p:cNvGraphicFramePr>
            <a:graphicFrameLocks noGrp="1"/>
          </p:cNvGraphicFramePr>
          <p:nvPr>
            <p:extLst>
              <p:ext uri="{D42A27DB-BD31-4B8C-83A1-F6EECF244321}">
                <p14:modId xmlns:p14="http://schemas.microsoft.com/office/powerpoint/2010/main" xmlns="" val="2805462534"/>
              </p:ext>
            </p:extLst>
          </p:nvPr>
        </p:nvGraphicFramePr>
        <p:xfrm>
          <a:off x="6495691" y="5189753"/>
          <a:ext cx="5352285" cy="477802"/>
        </p:xfrm>
        <a:graphic>
          <a:graphicData uri="http://schemas.openxmlformats.org/drawingml/2006/table">
            <a:tbl>
              <a:tblPr firstRow="1" bandRow="1">
                <a:tableStyleId>{C4B1156A-380E-4F78-BDF5-A606A8083BF9}</a:tableStyleId>
              </a:tblPr>
              <a:tblGrid>
                <a:gridCol w="1784095">
                  <a:extLst>
                    <a:ext uri="{9D8B030D-6E8A-4147-A177-3AD203B41FA5}">
                      <a16:colId xmlns:a16="http://schemas.microsoft.com/office/drawing/2014/main" xmlns="" val="131952127"/>
                    </a:ext>
                  </a:extLst>
                </a:gridCol>
                <a:gridCol w="1784095">
                  <a:extLst>
                    <a:ext uri="{9D8B030D-6E8A-4147-A177-3AD203B41FA5}">
                      <a16:colId xmlns:a16="http://schemas.microsoft.com/office/drawing/2014/main" xmlns="" val="3525113339"/>
                    </a:ext>
                  </a:extLst>
                </a:gridCol>
                <a:gridCol w="1784095">
                  <a:extLst>
                    <a:ext uri="{9D8B030D-6E8A-4147-A177-3AD203B41FA5}">
                      <a16:colId xmlns:a16="http://schemas.microsoft.com/office/drawing/2014/main" xmlns="" val="1118754450"/>
                    </a:ext>
                  </a:extLst>
                </a:gridCol>
              </a:tblGrid>
              <a:tr h="262141">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2024г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6">
                        <a:lumMod val="20000"/>
                        <a:lumOff val="80000"/>
                      </a:schemeClr>
                    </a:solidFill>
                  </a:tcPr>
                </a:tc>
                <a:tc>
                  <a:txBody>
                    <a:bodyPr/>
                    <a:lstStyle/>
                    <a:p>
                      <a:pPr algn="ctr"/>
                      <a:r>
                        <a:rPr lang="ru-RU" sz="1100" dirty="0" smtClean="0">
                          <a:latin typeface="Times New Roman" panose="02020603050405020304" pitchFamily="18" charset="0"/>
                          <a:cs typeface="Times New Roman" panose="02020603050405020304" pitchFamily="18" charset="0"/>
                        </a:rPr>
                        <a:t>2025г</a:t>
                      </a:r>
                      <a:endParaRPr lang="ru-RU" sz="1100" dirty="0">
                        <a:latin typeface="Times New Roman" panose="02020603050405020304" pitchFamily="18" charset="0"/>
                        <a:cs typeface="Times New Roman" panose="02020603050405020304" pitchFamily="18" charset="0"/>
                      </a:endParaRPr>
                    </a:p>
                  </a:txBody>
                  <a:tcPr>
                    <a:solidFill>
                      <a:schemeClr val="accent6">
                        <a:lumMod val="20000"/>
                        <a:lumOff val="80000"/>
                      </a:schemeClr>
                    </a:solidFill>
                  </a:tcPr>
                </a:tc>
                <a:tc>
                  <a:txBody>
                    <a:bodyPr/>
                    <a:lstStyle/>
                    <a:p>
                      <a:pPr algn="ctr"/>
                      <a:r>
                        <a:rPr lang="ru-RU" sz="1100" dirty="0" smtClean="0">
                          <a:latin typeface="Times New Roman" panose="02020603050405020304" pitchFamily="18" charset="0"/>
                          <a:cs typeface="Times New Roman" panose="02020603050405020304" pitchFamily="18" charset="0"/>
                        </a:rPr>
                        <a:t>2026г</a:t>
                      </a:r>
                      <a:endParaRPr lang="ru-RU" sz="1100" dirty="0">
                        <a:latin typeface="Times New Roman" panose="02020603050405020304" pitchFamily="18" charset="0"/>
                        <a:cs typeface="Times New Roman" panose="02020603050405020304" pitchFamily="18" charset="0"/>
                      </a:endParaRPr>
                    </a:p>
                  </a:txBody>
                  <a:tcPr>
                    <a:solidFill>
                      <a:schemeClr val="accent6">
                        <a:lumMod val="20000"/>
                        <a:lumOff val="80000"/>
                      </a:schemeClr>
                    </a:solidFill>
                  </a:tcPr>
                </a:tc>
                <a:extLst>
                  <a:ext uri="{0D108BD9-81ED-4DB2-BD59-A6C34878D82A}">
                    <a16:rowId xmlns:a16="http://schemas.microsoft.com/office/drawing/2014/main" xmlns="" val="2220707343"/>
                  </a:ext>
                </a:extLst>
              </a:tr>
              <a:tr h="215661">
                <a:tc>
                  <a:txBody>
                    <a:bodyPr/>
                    <a:lstStyle/>
                    <a:p>
                      <a:pPr algn="ctr" fontAlgn="b"/>
                      <a:r>
                        <a:rPr lang="ru-RU" sz="1100" b="0" i="0" u="none" strike="noStrike" dirty="0">
                          <a:solidFill>
                            <a:srgbClr val="000000"/>
                          </a:solidFill>
                          <a:latin typeface="Times New Roman"/>
                        </a:rPr>
                        <a:t>282336180,48</a:t>
                      </a:r>
                    </a:p>
                  </a:txBody>
                  <a:tcPr marL="7620" marR="7620" marT="7620" marB="0">
                    <a:solidFill>
                      <a:schemeClr val="accent6">
                        <a:lumMod val="20000"/>
                        <a:lumOff val="80000"/>
                      </a:schemeClr>
                    </a:solidFill>
                  </a:tcPr>
                </a:tc>
                <a:tc>
                  <a:txBody>
                    <a:bodyPr/>
                    <a:lstStyle/>
                    <a:p>
                      <a:pPr algn="ctr" fontAlgn="b"/>
                      <a:r>
                        <a:rPr lang="ru-RU" sz="1100" b="0" i="0" u="none" strike="noStrike">
                          <a:solidFill>
                            <a:srgbClr val="000000"/>
                          </a:solidFill>
                          <a:latin typeface="Times New Roman"/>
                        </a:rPr>
                        <a:t>277039353,48</a:t>
                      </a:r>
                    </a:p>
                  </a:txBody>
                  <a:tcPr marL="7620" marR="7620" marT="7620" marB="0">
                    <a:solidFill>
                      <a:schemeClr val="accent6">
                        <a:lumMod val="20000"/>
                        <a:lumOff val="80000"/>
                      </a:schemeClr>
                    </a:solidFill>
                  </a:tcPr>
                </a:tc>
                <a:tc>
                  <a:txBody>
                    <a:bodyPr/>
                    <a:lstStyle/>
                    <a:p>
                      <a:pPr algn="ctr" fontAlgn="b"/>
                      <a:r>
                        <a:rPr lang="ru-RU" sz="1100" b="0" i="0" u="none" strike="noStrike" dirty="0">
                          <a:solidFill>
                            <a:srgbClr val="000000"/>
                          </a:solidFill>
                          <a:latin typeface="Times New Roman"/>
                        </a:rPr>
                        <a:t>288750022,64</a:t>
                      </a:r>
                    </a:p>
                  </a:txBody>
                  <a:tcPr marL="7620" marR="7620" marT="7620" marB="0">
                    <a:solidFill>
                      <a:schemeClr val="accent6">
                        <a:lumMod val="20000"/>
                        <a:lumOff val="80000"/>
                      </a:schemeClr>
                    </a:solidFill>
                  </a:tcPr>
                </a:tc>
                <a:extLst>
                  <a:ext uri="{0D108BD9-81ED-4DB2-BD59-A6C34878D82A}">
                    <a16:rowId xmlns:a16="http://schemas.microsoft.com/office/drawing/2014/main" xmlns="" val="3489111449"/>
                  </a:ext>
                </a:extLst>
              </a:tr>
            </a:tbl>
          </a:graphicData>
        </a:graphic>
      </p:graphicFrame>
      <p:graphicFrame>
        <p:nvGraphicFramePr>
          <p:cNvPr id="11" name="Схема 10">
            <a:extLst>
              <a:ext uri="{FF2B5EF4-FFF2-40B4-BE49-F238E27FC236}">
                <a16:creationId xmlns:a16="http://schemas.microsoft.com/office/drawing/2014/main" xmlns="" id="{3DFF8184-ADAD-B734-46B8-0952A58E7BFE}"/>
              </a:ext>
            </a:extLst>
          </p:cNvPr>
          <p:cNvGraphicFramePr/>
          <p:nvPr>
            <p:extLst>
              <p:ext uri="{D42A27DB-BD31-4B8C-83A1-F6EECF244321}">
                <p14:modId xmlns:p14="http://schemas.microsoft.com/office/powerpoint/2010/main" xmlns="" val="3718436578"/>
              </p:ext>
            </p:extLst>
          </p:nvPr>
        </p:nvGraphicFramePr>
        <p:xfrm>
          <a:off x="145677" y="5614843"/>
          <a:ext cx="4102353" cy="1121621"/>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aphicFrame>
        <p:nvGraphicFramePr>
          <p:cNvPr id="12" name="Таблица 11">
            <a:extLst>
              <a:ext uri="{FF2B5EF4-FFF2-40B4-BE49-F238E27FC236}">
                <a16:creationId xmlns:a16="http://schemas.microsoft.com/office/drawing/2014/main" xmlns="" id="{52BB3C63-05BE-BF22-5E2D-400B454E141C}"/>
              </a:ext>
            </a:extLst>
          </p:cNvPr>
          <p:cNvGraphicFramePr>
            <a:graphicFrameLocks noGrp="1"/>
          </p:cNvGraphicFramePr>
          <p:nvPr>
            <p:extLst>
              <p:ext uri="{D42A27DB-BD31-4B8C-83A1-F6EECF244321}">
                <p14:modId xmlns:p14="http://schemas.microsoft.com/office/powerpoint/2010/main" xmlns="" val="203553309"/>
              </p:ext>
            </p:extLst>
          </p:nvPr>
        </p:nvGraphicFramePr>
        <p:xfrm>
          <a:off x="4355368" y="5830690"/>
          <a:ext cx="2942579" cy="741680"/>
        </p:xfrm>
        <a:graphic>
          <a:graphicData uri="http://schemas.openxmlformats.org/drawingml/2006/table">
            <a:tbl>
              <a:tblPr firstRow="1" bandRow="1">
                <a:tableStyleId>{C4B1156A-380E-4F78-BDF5-A606A8083BF9}</a:tableStyleId>
              </a:tblPr>
              <a:tblGrid>
                <a:gridCol w="774153">
                  <a:extLst>
                    <a:ext uri="{9D8B030D-6E8A-4147-A177-3AD203B41FA5}">
                      <a16:colId xmlns:a16="http://schemas.microsoft.com/office/drawing/2014/main" xmlns="" val="131952127"/>
                    </a:ext>
                  </a:extLst>
                </a:gridCol>
                <a:gridCol w="822705">
                  <a:extLst>
                    <a:ext uri="{9D8B030D-6E8A-4147-A177-3AD203B41FA5}">
                      <a16:colId xmlns:a16="http://schemas.microsoft.com/office/drawing/2014/main" xmlns="" val="3525113339"/>
                    </a:ext>
                  </a:extLst>
                </a:gridCol>
                <a:gridCol w="1345721">
                  <a:extLst>
                    <a:ext uri="{9D8B030D-6E8A-4147-A177-3AD203B41FA5}">
                      <a16:colId xmlns:a16="http://schemas.microsoft.com/office/drawing/2014/main" xmlns="" val="1118754450"/>
                    </a:ext>
                  </a:extLst>
                </a:gridCol>
              </a:tblGrid>
              <a:tr h="370840">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2024г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rgbClr val="FFFF00"/>
                    </a:solidFill>
                  </a:tcPr>
                </a:tc>
                <a:tc>
                  <a:txBody>
                    <a:bodyPr/>
                    <a:lstStyle/>
                    <a:p>
                      <a:pPr algn="ctr"/>
                      <a:r>
                        <a:rPr lang="ru-RU" sz="1100" dirty="0" smtClean="0">
                          <a:latin typeface="Times New Roman" panose="02020603050405020304" pitchFamily="18" charset="0"/>
                          <a:cs typeface="Times New Roman" panose="02020603050405020304" pitchFamily="18" charset="0"/>
                        </a:rPr>
                        <a:t>2025г</a:t>
                      </a:r>
                      <a:endParaRPr lang="ru-RU" sz="1100" dirty="0">
                        <a:latin typeface="Times New Roman" panose="02020603050405020304" pitchFamily="18" charset="0"/>
                        <a:cs typeface="Times New Roman" panose="02020603050405020304" pitchFamily="18" charset="0"/>
                      </a:endParaRPr>
                    </a:p>
                  </a:txBody>
                  <a:tcPr>
                    <a:solidFill>
                      <a:srgbClr val="FFFF00"/>
                    </a:solidFill>
                  </a:tcPr>
                </a:tc>
                <a:tc>
                  <a:txBody>
                    <a:bodyPr/>
                    <a:lstStyle/>
                    <a:p>
                      <a:pPr algn="ctr"/>
                      <a:r>
                        <a:rPr lang="ru-RU" sz="1100" dirty="0" smtClean="0">
                          <a:latin typeface="Times New Roman" panose="02020603050405020304" pitchFamily="18" charset="0"/>
                          <a:cs typeface="Times New Roman" panose="02020603050405020304" pitchFamily="18" charset="0"/>
                        </a:rPr>
                        <a:t>2026г</a:t>
                      </a:r>
                      <a:endParaRPr lang="ru-RU" sz="1100" dirty="0">
                        <a:latin typeface="Times New Roman" panose="02020603050405020304" pitchFamily="18" charset="0"/>
                        <a:cs typeface="Times New Roman" panose="02020603050405020304" pitchFamily="18" charset="0"/>
                      </a:endParaRPr>
                    </a:p>
                  </a:txBody>
                  <a:tcPr>
                    <a:solidFill>
                      <a:srgbClr val="FFFF00"/>
                    </a:solidFill>
                  </a:tcPr>
                </a:tc>
                <a:extLst>
                  <a:ext uri="{0D108BD9-81ED-4DB2-BD59-A6C34878D82A}">
                    <a16:rowId xmlns:a16="http://schemas.microsoft.com/office/drawing/2014/main" xmlns="" val="2220707343"/>
                  </a:ext>
                </a:extLst>
              </a:tr>
              <a:tr h="370840">
                <a:tc>
                  <a:txBody>
                    <a:bodyPr/>
                    <a:lstStyle/>
                    <a:p>
                      <a:pPr algn="ctr" fontAlgn="b"/>
                      <a:r>
                        <a:rPr lang="ru-RU" sz="1000" b="0" i="0" u="none" strike="noStrike" dirty="0">
                          <a:solidFill>
                            <a:srgbClr val="000000"/>
                          </a:solidFill>
                          <a:latin typeface="Times New Roman"/>
                        </a:rPr>
                        <a:t>3442234,20</a:t>
                      </a:r>
                    </a:p>
                  </a:txBody>
                  <a:tcPr marL="7620" marR="7620" marT="7620" marB="0">
                    <a:solidFill>
                      <a:srgbClr val="FFFF00"/>
                    </a:solidFill>
                  </a:tcPr>
                </a:tc>
                <a:tc>
                  <a:txBody>
                    <a:bodyPr/>
                    <a:lstStyle/>
                    <a:p>
                      <a:pPr algn="ctr" fontAlgn="b"/>
                      <a:r>
                        <a:rPr lang="ru-RU" sz="1000" b="0" i="0" u="none" strike="noStrike">
                          <a:solidFill>
                            <a:srgbClr val="000000"/>
                          </a:solidFill>
                          <a:latin typeface="Times New Roman"/>
                        </a:rPr>
                        <a:t>10624464,00</a:t>
                      </a:r>
                    </a:p>
                  </a:txBody>
                  <a:tcPr marL="7620" marR="7620" marT="7620" marB="0">
                    <a:solidFill>
                      <a:srgbClr val="FFFF00"/>
                    </a:solidFill>
                  </a:tcPr>
                </a:tc>
                <a:tc>
                  <a:txBody>
                    <a:bodyPr/>
                    <a:lstStyle/>
                    <a:p>
                      <a:pPr algn="ctr" fontAlgn="b"/>
                      <a:r>
                        <a:rPr lang="ru-RU" sz="1000" b="0" i="0" u="none" strike="noStrike" dirty="0">
                          <a:solidFill>
                            <a:srgbClr val="000000"/>
                          </a:solidFill>
                          <a:latin typeface="Times New Roman"/>
                        </a:rPr>
                        <a:t>10624464,00</a:t>
                      </a:r>
                    </a:p>
                  </a:txBody>
                  <a:tcPr marL="7620" marR="7620" marT="7620" marB="0">
                    <a:solidFill>
                      <a:srgbClr val="FFFF00"/>
                    </a:solidFill>
                  </a:tcPr>
                </a:tc>
                <a:extLst>
                  <a:ext uri="{0D108BD9-81ED-4DB2-BD59-A6C34878D82A}">
                    <a16:rowId xmlns:a16="http://schemas.microsoft.com/office/drawing/2014/main" xmlns="" val="3489111449"/>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grpSp>
        <p:nvGrpSpPr>
          <p:cNvPr id="3" name="Группа 2"/>
          <p:cNvGrpSpPr/>
          <p:nvPr/>
        </p:nvGrpSpPr>
        <p:grpSpPr>
          <a:xfrm>
            <a:off x="121247" y="157610"/>
            <a:ext cx="7211206" cy="2639849"/>
            <a:chOff x="27566" y="-26875"/>
            <a:chExt cx="6174444" cy="1689442"/>
          </a:xfrm>
        </p:grpSpPr>
        <p:sp>
          <p:nvSpPr>
            <p:cNvPr id="4" name="Скругленный прямоугольник 3"/>
            <p:cNvSpPr/>
            <p:nvPr/>
          </p:nvSpPr>
          <p:spPr>
            <a:xfrm>
              <a:off x="27566" y="-26875"/>
              <a:ext cx="5841999" cy="1687842"/>
            </a:xfrm>
            <a:prstGeom prst="roundRect">
              <a:avLst>
                <a:gd name="adj" fmla="val 10000"/>
              </a:avLst>
            </a:prstGeom>
            <a:solidFill>
              <a:srgbClr val="FCAAE8"/>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5" name="Скругленный прямоугольник 4"/>
            <p:cNvSpPr/>
            <p:nvPr/>
          </p:nvSpPr>
          <p:spPr>
            <a:xfrm>
              <a:off x="1099953" y="1"/>
              <a:ext cx="5102057" cy="16625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endParaRPr lang="ru-RU" sz="1100" b="1" i="1" kern="1200" dirty="0" smtClean="0">
                <a:solidFill>
                  <a:schemeClr val="tx1">
                    <a:lumMod val="95000"/>
                    <a:lumOff val="5000"/>
                  </a:schemeClr>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ru-RU" sz="1100" b="1" i="1" kern="1200" dirty="0" smtClean="0">
                <a:solidFill>
                  <a:schemeClr val="tx1">
                    <a:lumMod val="95000"/>
                    <a:lumOff val="5000"/>
                  </a:schemeClr>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ru-RU" sz="1100" b="1" i="1" kern="1200" dirty="0" smtClean="0">
                  <a:solidFill>
                    <a:schemeClr val="tx1">
                      <a:lumMod val="95000"/>
                      <a:lumOff val="5000"/>
                    </a:schemeClr>
                  </a:solidFill>
                  <a:latin typeface="Times New Roman" panose="02020603050405020304" pitchFamily="18" charset="0"/>
                  <a:cs typeface="Times New Roman" panose="02020603050405020304" pitchFamily="18" charset="0"/>
                </a:rPr>
                <a:t>Подпрограмма </a:t>
              </a: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«Дополнительное образование и воспитание детей»</a:t>
              </a:r>
            </a:p>
            <a:p>
              <a:pPr lvl="0" algn="l" defTabSz="488950">
                <a:lnSpc>
                  <a:spcPct val="90000"/>
                </a:lnSpc>
                <a:spcBef>
                  <a:spcPct val="0"/>
                </a:spcBef>
                <a:spcAft>
                  <a:spcPct val="35000"/>
                </a:spcAft>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lvl="0" algn="l" defTabSz="488950">
                <a:lnSpc>
                  <a:spcPct val="90000"/>
                </a:lnSpc>
                <a:spcBef>
                  <a:spcPct val="0"/>
                </a:spcBef>
                <a:spcAft>
                  <a:spcPct val="35000"/>
                </a:spcAft>
                <a:buFontTx/>
                <a:buChar char="-"/>
              </a:pP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обеспечение </a:t>
              </a: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деятельности учреждений дополнительного образования</a:t>
              </a: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a:t>
              </a:r>
            </a:p>
            <a:p>
              <a:pPr lvl="0" defTabSz="488950">
                <a:lnSpc>
                  <a:spcPct val="90000"/>
                </a:lnSpc>
                <a:spcBef>
                  <a:spcPct val="0"/>
                </a:spcBef>
                <a:spcAft>
                  <a:spcPct val="35000"/>
                </a:spcAft>
                <a:buFontTx/>
                <a:buChar cha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 приобретение музыкальных инструментов и художественного инвентаря для учреждений </a:t>
              </a:r>
            </a:p>
            <a:p>
              <a:pPr lvl="0" defTabSz="488950">
                <a:lnSpc>
                  <a:spcPct val="90000"/>
                </a:lnSpc>
                <a:spcBef>
                  <a:spcPct val="0"/>
                </a:spcBef>
                <a:spcAft>
                  <a:spcPct val="35000"/>
                </a:spcAft>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дополнительного образования детей в сфере культуры</a:t>
              </a:r>
              <a:endPar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buFontTx/>
                <a:buChar char="-"/>
              </a:pP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мероприятие по антитеррористической деятельности, по охране </a:t>
              </a: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труда, по пожарной</a:t>
              </a:r>
            </a:p>
            <a:p>
              <a:pPr lvl="0" algn="l" defTabSz="488950">
                <a:lnSpc>
                  <a:spcPct val="90000"/>
                </a:lnSpc>
                <a:spcBef>
                  <a:spcPct val="0"/>
                </a:spcBef>
                <a:spcAft>
                  <a:spcPct val="35000"/>
                </a:spcAft>
              </a:pPr>
              <a:r>
                <a:rPr lang="ru-RU" sz="1100" kern="1200" dirty="0" smtClean="0">
                  <a:solidFill>
                    <a:schemeClr val="tx1">
                      <a:lumMod val="95000"/>
                      <a:lumOff val="5000"/>
                    </a:schemeClr>
                  </a:solidFill>
                  <a:latin typeface="Times New Roman" panose="02020603050405020304" pitchFamily="18" charset="0"/>
                  <a:cs typeface="Times New Roman" panose="02020603050405020304" pitchFamily="18" charset="0"/>
                </a:rPr>
                <a:t> безопасности;</a:t>
              </a:r>
            </a:p>
            <a:p>
              <a:pPr lvl="0" defTabSz="488950">
                <a:lnSpc>
                  <a:spcPct val="90000"/>
                </a:lnSpc>
                <a:spcBef>
                  <a:spcPct val="0"/>
                </a:spcBef>
                <a:spcAft>
                  <a:spcPct val="35000"/>
                </a:spcAft>
                <a:buFontTx/>
                <a:buChar cha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обеспечение капитального ремонта и укрепление материально-технической базы;</a:t>
              </a:r>
            </a:p>
            <a:p>
              <a:pPr lvl="0" defTabSz="488950">
                <a:lnSpc>
                  <a:spcPct val="90000"/>
                </a:lnSpc>
                <a:spcBef>
                  <a:spcPct val="0"/>
                </a:spcBef>
                <a:spcAft>
                  <a:spcPct val="35000"/>
                </a:spcAft>
                <a:buFontTx/>
                <a:buChar cha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организация и проведение воспитательно-профилактических и спортивных мероприятий;</a:t>
              </a:r>
            </a:p>
            <a:p>
              <a:pPr lvl="0" defTabSz="488950">
                <a:lnSpc>
                  <a:spcPct val="90000"/>
                </a:lnSpc>
                <a:spcBef>
                  <a:spcPct val="0"/>
                </a:spcBef>
                <a:spcAft>
                  <a:spcPct val="35000"/>
                </a:spcAft>
                <a:buFontTx/>
                <a:buChar cha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проведение и организация мероприятий ГТО;</a:t>
              </a:r>
            </a:p>
            <a:p>
              <a:pPr lvl="0" defTabSz="488950">
                <a:lnSpc>
                  <a:spcPct val="90000"/>
                </a:lnSpc>
                <a:spcBef>
                  <a:spcPct val="0"/>
                </a:spcBef>
                <a:spcAft>
                  <a:spcPct val="35000"/>
                </a:spcAft>
                <a:buFontTx/>
                <a:buChar char="-"/>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обеспечение муниципального заказа в рамках исполнения муниципального социального </a:t>
              </a:r>
            </a:p>
            <a:p>
              <a:pPr lvl="0" defTabSz="488950">
                <a:lnSpc>
                  <a:spcPct val="90000"/>
                </a:lnSpc>
                <a:spcBef>
                  <a:spcPct val="0"/>
                </a:spcBef>
                <a:spcAft>
                  <a:spcPct val="35000"/>
                </a:spcAft>
              </a:pP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заказа</a:t>
              </a:r>
            </a:p>
            <a:p>
              <a:pPr lvl="0" defTabSz="488950">
                <a:lnSpc>
                  <a:spcPct val="90000"/>
                </a:lnSpc>
                <a:spcBef>
                  <a:spcPct val="0"/>
                </a:spcBef>
                <a:spcAft>
                  <a:spcPct val="35000"/>
                </a:spcAft>
                <a:buFontTx/>
                <a:buChar char="-"/>
              </a:pPr>
              <a:endPar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pSp>
      <p:pic>
        <p:nvPicPr>
          <p:cNvPr id="6" name="Picture 8" descr="ДОПОЛНИТЕЛЬНОЕ ОБРАЗОВАНИЕ ДЛЯ ДЕТЕЙ ВО ВЛАДИМИРСКОЙ ОБЛАСТИ: ДОСТУПНО,  КАЧЕСТВЕННО, ВАРИАТИВНО | Гусевские вести | Gusmedia.ru"/>
          <p:cNvPicPr>
            <a:picLocks noChangeAspect="1" noChangeArrowheads="1"/>
          </p:cNvPicPr>
          <p:nvPr/>
        </p:nvPicPr>
        <p:blipFill>
          <a:blip r:embed="rId3" cstate="print"/>
          <a:srcRect/>
          <a:stretch>
            <a:fillRect/>
          </a:stretch>
        </p:blipFill>
        <p:spPr bwMode="auto">
          <a:xfrm>
            <a:off x="146950" y="621101"/>
            <a:ext cx="1224651" cy="1397480"/>
          </a:xfrm>
          <a:prstGeom prst="rect">
            <a:avLst/>
          </a:prstGeom>
          <a:noFill/>
        </p:spPr>
      </p:pic>
      <p:graphicFrame>
        <p:nvGraphicFramePr>
          <p:cNvPr id="7" name="Таблица 11">
            <a:extLst>
              <a:ext uri="{FF2B5EF4-FFF2-40B4-BE49-F238E27FC236}">
                <a16:creationId xmlns:a16="http://schemas.microsoft.com/office/drawing/2014/main" xmlns="" id="{18799AB1-9D51-0711-4D30-51842FC109E1}"/>
              </a:ext>
            </a:extLst>
          </p:cNvPr>
          <p:cNvGraphicFramePr>
            <a:graphicFrameLocks noGrp="1"/>
          </p:cNvGraphicFramePr>
          <p:nvPr>
            <p:extLst>
              <p:ext uri="{D42A27DB-BD31-4B8C-83A1-F6EECF244321}">
                <p14:modId xmlns:p14="http://schemas.microsoft.com/office/powerpoint/2010/main" xmlns="" val="204142196"/>
              </p:ext>
            </p:extLst>
          </p:nvPr>
        </p:nvGraphicFramePr>
        <p:xfrm>
          <a:off x="202433" y="2822840"/>
          <a:ext cx="6715950" cy="463825"/>
        </p:xfrm>
        <a:graphic>
          <a:graphicData uri="http://schemas.openxmlformats.org/drawingml/2006/table">
            <a:tbl>
              <a:tblPr firstRow="1" bandRow="1">
                <a:tableStyleId>{C4B1156A-380E-4F78-BDF5-A606A8083BF9}</a:tableStyleId>
              </a:tblPr>
              <a:tblGrid>
                <a:gridCol w="2238650">
                  <a:extLst>
                    <a:ext uri="{9D8B030D-6E8A-4147-A177-3AD203B41FA5}">
                      <a16:colId xmlns:a16="http://schemas.microsoft.com/office/drawing/2014/main" xmlns="" val="131952127"/>
                    </a:ext>
                  </a:extLst>
                </a:gridCol>
                <a:gridCol w="2238650">
                  <a:extLst>
                    <a:ext uri="{9D8B030D-6E8A-4147-A177-3AD203B41FA5}">
                      <a16:colId xmlns:a16="http://schemas.microsoft.com/office/drawing/2014/main" xmlns="" val="3525113339"/>
                    </a:ext>
                  </a:extLst>
                </a:gridCol>
                <a:gridCol w="2238650">
                  <a:extLst>
                    <a:ext uri="{9D8B030D-6E8A-4147-A177-3AD203B41FA5}">
                      <a16:colId xmlns:a16="http://schemas.microsoft.com/office/drawing/2014/main" xmlns="" val="1118754450"/>
                    </a:ext>
                  </a:extLst>
                </a:gridCol>
              </a:tblGrid>
              <a:tr h="274044">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2024г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rgbClr val="FCAAE8"/>
                    </a:solidFill>
                  </a:tcPr>
                </a:tc>
                <a:tc>
                  <a:txBody>
                    <a:bodyPr/>
                    <a:lstStyle/>
                    <a:p>
                      <a:pPr algn="ctr"/>
                      <a:r>
                        <a:rPr lang="ru-RU" sz="1100" dirty="0" smtClean="0">
                          <a:latin typeface="Times New Roman" panose="02020603050405020304" pitchFamily="18" charset="0"/>
                          <a:cs typeface="Times New Roman" panose="02020603050405020304" pitchFamily="18" charset="0"/>
                        </a:rPr>
                        <a:t>2025г</a:t>
                      </a:r>
                      <a:endParaRPr lang="ru-RU" sz="1100" dirty="0">
                        <a:latin typeface="Times New Roman" panose="02020603050405020304" pitchFamily="18" charset="0"/>
                        <a:cs typeface="Times New Roman" panose="02020603050405020304" pitchFamily="18" charset="0"/>
                      </a:endParaRPr>
                    </a:p>
                  </a:txBody>
                  <a:tcPr>
                    <a:solidFill>
                      <a:srgbClr val="FCAAE8"/>
                    </a:solidFill>
                  </a:tcPr>
                </a:tc>
                <a:tc>
                  <a:txBody>
                    <a:bodyPr/>
                    <a:lstStyle/>
                    <a:p>
                      <a:pPr algn="ctr"/>
                      <a:r>
                        <a:rPr lang="ru-RU" sz="1100" dirty="0" smtClean="0">
                          <a:latin typeface="Times New Roman" panose="02020603050405020304" pitchFamily="18" charset="0"/>
                          <a:cs typeface="Times New Roman" panose="02020603050405020304" pitchFamily="18" charset="0"/>
                        </a:rPr>
                        <a:t>2026г</a:t>
                      </a:r>
                      <a:endParaRPr lang="ru-RU" sz="1100" dirty="0">
                        <a:latin typeface="Times New Roman" panose="02020603050405020304" pitchFamily="18" charset="0"/>
                        <a:cs typeface="Times New Roman" panose="02020603050405020304" pitchFamily="18" charset="0"/>
                      </a:endParaRPr>
                    </a:p>
                  </a:txBody>
                  <a:tcPr>
                    <a:solidFill>
                      <a:srgbClr val="FCAAE8"/>
                    </a:solidFill>
                  </a:tcPr>
                </a:tc>
                <a:extLst>
                  <a:ext uri="{0D108BD9-81ED-4DB2-BD59-A6C34878D82A}">
                    <a16:rowId xmlns:a16="http://schemas.microsoft.com/office/drawing/2014/main" xmlns="" val="2220707343"/>
                  </a:ext>
                </a:extLst>
              </a:tr>
              <a:tr h="189781">
                <a:tc>
                  <a:txBody>
                    <a:bodyPr/>
                    <a:lstStyle/>
                    <a:p>
                      <a:pPr algn="ctr" fontAlgn="b"/>
                      <a:r>
                        <a:rPr lang="ru-RU" sz="1000" b="0" i="0" u="none" strike="noStrike" dirty="0">
                          <a:solidFill>
                            <a:srgbClr val="000000"/>
                          </a:solidFill>
                          <a:latin typeface="Times New Roman"/>
                        </a:rPr>
                        <a:t>24597222,00</a:t>
                      </a:r>
                    </a:p>
                  </a:txBody>
                  <a:tcPr marL="7620" marR="7620" marT="7620" marB="0">
                    <a:solidFill>
                      <a:srgbClr val="FCAAE8"/>
                    </a:solidFill>
                  </a:tcPr>
                </a:tc>
                <a:tc>
                  <a:txBody>
                    <a:bodyPr/>
                    <a:lstStyle/>
                    <a:p>
                      <a:pPr algn="ctr" fontAlgn="b"/>
                      <a:r>
                        <a:rPr lang="ru-RU" sz="1000" b="0" i="0" u="none" strike="noStrike">
                          <a:solidFill>
                            <a:srgbClr val="000000"/>
                          </a:solidFill>
                          <a:latin typeface="Times New Roman"/>
                        </a:rPr>
                        <a:t>17569388,00</a:t>
                      </a:r>
                    </a:p>
                  </a:txBody>
                  <a:tcPr marL="7620" marR="7620" marT="7620" marB="0">
                    <a:solidFill>
                      <a:srgbClr val="FCAAE8"/>
                    </a:solidFill>
                  </a:tcPr>
                </a:tc>
                <a:tc>
                  <a:txBody>
                    <a:bodyPr/>
                    <a:lstStyle/>
                    <a:p>
                      <a:pPr algn="ctr" fontAlgn="b"/>
                      <a:r>
                        <a:rPr lang="ru-RU" sz="1000" b="0" i="0" u="none" strike="noStrike" dirty="0">
                          <a:solidFill>
                            <a:srgbClr val="000000"/>
                          </a:solidFill>
                          <a:latin typeface="Times New Roman"/>
                        </a:rPr>
                        <a:t>17569388,00</a:t>
                      </a:r>
                    </a:p>
                  </a:txBody>
                  <a:tcPr marL="7620" marR="7620" marT="7620" marB="0">
                    <a:solidFill>
                      <a:srgbClr val="FCAAE8"/>
                    </a:solidFill>
                  </a:tcPr>
                </a:tc>
                <a:extLst>
                  <a:ext uri="{0D108BD9-81ED-4DB2-BD59-A6C34878D82A}">
                    <a16:rowId xmlns:a16="http://schemas.microsoft.com/office/drawing/2014/main" xmlns="" val="3489111449"/>
                  </a:ext>
                </a:extLst>
              </a:tr>
            </a:tbl>
          </a:graphicData>
        </a:graphic>
      </p:graphicFrame>
      <p:graphicFrame>
        <p:nvGraphicFramePr>
          <p:cNvPr id="11" name="Схема 10">
            <a:extLst>
              <a:ext uri="{FF2B5EF4-FFF2-40B4-BE49-F238E27FC236}">
                <a16:creationId xmlns:a16="http://schemas.microsoft.com/office/drawing/2014/main" xmlns="" id="{B270F4F4-358E-B445-2C9F-1EB45D86EB33}"/>
              </a:ext>
            </a:extLst>
          </p:cNvPr>
          <p:cNvGraphicFramePr/>
          <p:nvPr>
            <p:extLst>
              <p:ext uri="{D42A27DB-BD31-4B8C-83A1-F6EECF244321}">
                <p14:modId xmlns:p14="http://schemas.microsoft.com/office/powerpoint/2010/main" xmlns="" val="3133316075"/>
              </p:ext>
            </p:extLst>
          </p:nvPr>
        </p:nvGraphicFramePr>
        <p:xfrm>
          <a:off x="7802113" y="228238"/>
          <a:ext cx="4102353" cy="10398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2" name="Таблица 11">
            <a:extLst>
              <a:ext uri="{FF2B5EF4-FFF2-40B4-BE49-F238E27FC236}">
                <a16:creationId xmlns:a16="http://schemas.microsoft.com/office/drawing/2014/main" xmlns="" id="{EFA723B7-02F6-B808-6099-DC5A8DC01B89}"/>
              </a:ext>
            </a:extLst>
          </p:cNvPr>
          <p:cNvGraphicFramePr>
            <a:graphicFrameLocks noGrp="1"/>
          </p:cNvGraphicFramePr>
          <p:nvPr>
            <p:extLst>
              <p:ext uri="{D42A27DB-BD31-4B8C-83A1-F6EECF244321}">
                <p14:modId xmlns:p14="http://schemas.microsoft.com/office/powerpoint/2010/main" xmlns="" val="4098853310"/>
              </p:ext>
            </p:extLst>
          </p:nvPr>
        </p:nvGraphicFramePr>
        <p:xfrm>
          <a:off x="7814560" y="1310641"/>
          <a:ext cx="4102353" cy="486666"/>
        </p:xfrm>
        <a:graphic>
          <a:graphicData uri="http://schemas.openxmlformats.org/drawingml/2006/table">
            <a:tbl>
              <a:tblPr firstRow="1" bandRow="1">
                <a:tableStyleId>{C4B1156A-380E-4F78-BDF5-A606A8083BF9}</a:tableStyleId>
              </a:tblPr>
              <a:tblGrid>
                <a:gridCol w="1367451">
                  <a:extLst>
                    <a:ext uri="{9D8B030D-6E8A-4147-A177-3AD203B41FA5}">
                      <a16:colId xmlns:a16="http://schemas.microsoft.com/office/drawing/2014/main" xmlns="" val="131952127"/>
                    </a:ext>
                  </a:extLst>
                </a:gridCol>
                <a:gridCol w="1367451">
                  <a:extLst>
                    <a:ext uri="{9D8B030D-6E8A-4147-A177-3AD203B41FA5}">
                      <a16:colId xmlns:a16="http://schemas.microsoft.com/office/drawing/2014/main" xmlns="" val="3525113339"/>
                    </a:ext>
                  </a:extLst>
                </a:gridCol>
                <a:gridCol w="1367451">
                  <a:extLst>
                    <a:ext uri="{9D8B030D-6E8A-4147-A177-3AD203B41FA5}">
                      <a16:colId xmlns:a16="http://schemas.microsoft.com/office/drawing/2014/main" xmlns="" val="1118754450"/>
                    </a:ext>
                  </a:extLst>
                </a:gridCol>
              </a:tblGrid>
              <a:tr h="227874">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a:t>
                      </a:r>
                    </a:p>
                  </a:txBody>
                  <a:tcPr>
                    <a:solidFill>
                      <a:schemeClr val="accent1">
                        <a:lumMod val="60000"/>
                        <a:lumOff val="4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2024г</a:t>
                      </a:r>
                    </a:p>
                  </a:txBody>
                  <a:tcPr>
                    <a:solidFill>
                      <a:schemeClr val="accent1">
                        <a:lumMod val="60000"/>
                        <a:lumOff val="4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2025г</a:t>
                      </a:r>
                    </a:p>
                  </a:txBody>
                  <a:tcPr>
                    <a:solidFill>
                      <a:schemeClr val="accent1">
                        <a:lumMod val="60000"/>
                        <a:lumOff val="40000"/>
                      </a:schemeClr>
                    </a:solidFill>
                  </a:tcPr>
                </a:tc>
                <a:extLst>
                  <a:ext uri="{0D108BD9-81ED-4DB2-BD59-A6C34878D82A}">
                    <a16:rowId xmlns:a16="http://schemas.microsoft.com/office/drawing/2014/main" xmlns="" val="2220707343"/>
                  </a:ext>
                </a:extLst>
              </a:tr>
              <a:tr h="227586">
                <a:tc>
                  <a:txBody>
                    <a:bodyPr/>
                    <a:lstStyle/>
                    <a:p>
                      <a:pPr algn="ctr" fontAlgn="b"/>
                      <a:r>
                        <a:rPr lang="ru-RU" sz="1000" b="0" i="0" u="none" strike="noStrike" dirty="0">
                          <a:solidFill>
                            <a:srgbClr val="000000"/>
                          </a:solidFill>
                          <a:latin typeface="Times New Roman"/>
                        </a:rPr>
                        <a:t>23302600,00</a:t>
                      </a:r>
                    </a:p>
                  </a:txBody>
                  <a:tcPr marL="7620" marR="7620" marT="7620" marB="0">
                    <a:solidFill>
                      <a:schemeClr val="accent1">
                        <a:lumMod val="60000"/>
                        <a:lumOff val="40000"/>
                      </a:schemeClr>
                    </a:solidFill>
                  </a:tcPr>
                </a:tc>
                <a:tc>
                  <a:txBody>
                    <a:bodyPr/>
                    <a:lstStyle/>
                    <a:p>
                      <a:pPr algn="ctr" fontAlgn="b"/>
                      <a:r>
                        <a:rPr lang="ru-RU" sz="1000" b="0" i="0" u="none" strike="noStrike">
                          <a:solidFill>
                            <a:srgbClr val="000000"/>
                          </a:solidFill>
                          <a:latin typeface="Times New Roman"/>
                        </a:rPr>
                        <a:t>21742600,00</a:t>
                      </a:r>
                    </a:p>
                  </a:txBody>
                  <a:tcPr marL="7620" marR="7620" marT="7620" marB="0">
                    <a:solidFill>
                      <a:schemeClr val="accent1">
                        <a:lumMod val="60000"/>
                        <a:lumOff val="40000"/>
                      </a:schemeClr>
                    </a:solidFill>
                  </a:tcPr>
                </a:tc>
                <a:tc>
                  <a:txBody>
                    <a:bodyPr/>
                    <a:lstStyle/>
                    <a:p>
                      <a:pPr algn="ctr" fontAlgn="b"/>
                      <a:r>
                        <a:rPr lang="ru-RU" sz="1000" b="0" i="0" u="none" strike="noStrike" dirty="0">
                          <a:solidFill>
                            <a:srgbClr val="000000"/>
                          </a:solidFill>
                          <a:latin typeface="Times New Roman"/>
                        </a:rPr>
                        <a:t>21395800,00</a:t>
                      </a:r>
                    </a:p>
                  </a:txBody>
                  <a:tcPr marL="7620" marR="7620" marT="7620" marB="0">
                    <a:solidFill>
                      <a:schemeClr val="accent1">
                        <a:lumMod val="60000"/>
                        <a:lumOff val="40000"/>
                      </a:schemeClr>
                    </a:solidFill>
                  </a:tcPr>
                </a:tc>
                <a:extLst>
                  <a:ext uri="{0D108BD9-81ED-4DB2-BD59-A6C34878D82A}">
                    <a16:rowId xmlns:a16="http://schemas.microsoft.com/office/drawing/2014/main" xmlns="" val="3489111449"/>
                  </a:ext>
                </a:extLst>
              </a:tr>
            </a:tbl>
          </a:graphicData>
        </a:graphic>
      </p:graphicFrame>
      <p:pic>
        <p:nvPicPr>
          <p:cNvPr id="13" name="Picture 12" descr="Кому положено бесплатное школьное питание и как оформить льготу в Башкирии"/>
          <p:cNvPicPr>
            <a:picLocks noChangeAspect="1" noChangeArrowheads="1"/>
          </p:cNvPicPr>
          <p:nvPr/>
        </p:nvPicPr>
        <p:blipFill>
          <a:blip r:embed="rId9" cstate="print"/>
          <a:srcRect t="20232"/>
          <a:stretch>
            <a:fillRect/>
          </a:stretch>
        </p:blipFill>
        <p:spPr bwMode="auto">
          <a:xfrm>
            <a:off x="7867291" y="267419"/>
            <a:ext cx="819509" cy="897147"/>
          </a:xfrm>
          <a:prstGeom prst="rect">
            <a:avLst/>
          </a:prstGeom>
          <a:noFill/>
        </p:spPr>
      </p:pic>
      <p:graphicFrame>
        <p:nvGraphicFramePr>
          <p:cNvPr id="14" name="Схема 13">
            <a:extLst>
              <a:ext uri="{FF2B5EF4-FFF2-40B4-BE49-F238E27FC236}">
                <a16:creationId xmlns:a16="http://schemas.microsoft.com/office/drawing/2014/main" xmlns="" id="{2D656073-1526-4769-4EC7-7A333707C13A}"/>
              </a:ext>
            </a:extLst>
          </p:cNvPr>
          <p:cNvGraphicFramePr/>
          <p:nvPr>
            <p:extLst>
              <p:ext uri="{D42A27DB-BD31-4B8C-83A1-F6EECF244321}">
                <p14:modId xmlns:p14="http://schemas.microsoft.com/office/powerpoint/2010/main" xmlns="" val="1467893795"/>
              </p:ext>
            </p:extLst>
          </p:nvPr>
        </p:nvGraphicFramePr>
        <p:xfrm>
          <a:off x="197795" y="3556351"/>
          <a:ext cx="4779647" cy="207669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5" name="Таблица 11">
            <a:extLst>
              <a:ext uri="{FF2B5EF4-FFF2-40B4-BE49-F238E27FC236}">
                <a16:creationId xmlns:a16="http://schemas.microsoft.com/office/drawing/2014/main" xmlns="" id="{46D5A50F-7CB9-A656-19A2-589015F1D125}"/>
              </a:ext>
            </a:extLst>
          </p:cNvPr>
          <p:cNvGraphicFramePr>
            <a:graphicFrameLocks noGrp="1"/>
          </p:cNvGraphicFramePr>
          <p:nvPr>
            <p:extLst>
              <p:ext uri="{D42A27DB-BD31-4B8C-83A1-F6EECF244321}">
                <p14:modId xmlns:p14="http://schemas.microsoft.com/office/powerpoint/2010/main" xmlns="" val="4107751614"/>
              </p:ext>
            </p:extLst>
          </p:nvPr>
        </p:nvGraphicFramePr>
        <p:xfrm>
          <a:off x="256493" y="5745385"/>
          <a:ext cx="4651938" cy="629920"/>
        </p:xfrm>
        <a:graphic>
          <a:graphicData uri="http://schemas.openxmlformats.org/drawingml/2006/table">
            <a:tbl>
              <a:tblPr firstRow="1" bandRow="1">
                <a:tableStyleId>{C4B1156A-380E-4F78-BDF5-A606A8083BF9}</a:tableStyleId>
              </a:tblPr>
              <a:tblGrid>
                <a:gridCol w="1550646">
                  <a:extLst>
                    <a:ext uri="{9D8B030D-6E8A-4147-A177-3AD203B41FA5}">
                      <a16:colId xmlns:a16="http://schemas.microsoft.com/office/drawing/2014/main" xmlns="" val="131952127"/>
                    </a:ext>
                  </a:extLst>
                </a:gridCol>
                <a:gridCol w="1550646">
                  <a:extLst>
                    <a:ext uri="{9D8B030D-6E8A-4147-A177-3AD203B41FA5}">
                      <a16:colId xmlns:a16="http://schemas.microsoft.com/office/drawing/2014/main" xmlns="" val="3525113339"/>
                    </a:ext>
                  </a:extLst>
                </a:gridCol>
                <a:gridCol w="1550646">
                  <a:extLst>
                    <a:ext uri="{9D8B030D-6E8A-4147-A177-3AD203B41FA5}">
                      <a16:colId xmlns:a16="http://schemas.microsoft.com/office/drawing/2014/main" xmlns="" val="1118754450"/>
                    </a:ext>
                  </a:extLst>
                </a:gridCol>
              </a:tblGrid>
              <a:tr h="258600">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2024г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lstStyle/>
                    <a:p>
                      <a:pPr algn="ctr"/>
                      <a:r>
                        <a:rPr lang="ru-RU" sz="1100" dirty="0" smtClean="0">
                          <a:latin typeface="Times New Roman" panose="02020603050405020304" pitchFamily="18" charset="0"/>
                          <a:cs typeface="Times New Roman" panose="02020603050405020304" pitchFamily="18" charset="0"/>
                        </a:rPr>
                        <a:t>2025г</a:t>
                      </a:r>
                      <a:endParaRPr lang="ru-RU" sz="1100" dirty="0">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tc>
                  <a:txBody>
                    <a:bodyPr/>
                    <a:lstStyle/>
                    <a:p>
                      <a:pPr algn="ctr"/>
                      <a:r>
                        <a:rPr lang="ru-RU" sz="1100" dirty="0" smtClean="0">
                          <a:latin typeface="Times New Roman" panose="02020603050405020304" pitchFamily="18" charset="0"/>
                          <a:cs typeface="Times New Roman" panose="02020603050405020304" pitchFamily="18" charset="0"/>
                        </a:rPr>
                        <a:t>2026г</a:t>
                      </a:r>
                      <a:endParaRPr lang="ru-RU" sz="1100" dirty="0">
                        <a:latin typeface="Times New Roman" panose="02020603050405020304" pitchFamily="18" charset="0"/>
                        <a:cs typeface="Times New Roman" panose="02020603050405020304" pitchFamily="18" charset="0"/>
                      </a:endParaRPr>
                    </a:p>
                  </a:txBody>
                  <a:tcPr>
                    <a:solidFill>
                      <a:schemeClr val="accent1">
                        <a:lumMod val="20000"/>
                        <a:lumOff val="80000"/>
                      </a:schemeClr>
                    </a:solidFill>
                  </a:tcPr>
                </a:tc>
                <a:extLst>
                  <a:ext uri="{0D108BD9-81ED-4DB2-BD59-A6C34878D82A}">
                    <a16:rowId xmlns:a16="http://schemas.microsoft.com/office/drawing/2014/main" xmlns="" val="2220707343"/>
                  </a:ext>
                </a:extLst>
              </a:tr>
              <a:tr h="370840">
                <a:tc>
                  <a:txBody>
                    <a:bodyPr/>
                    <a:lstStyle/>
                    <a:p>
                      <a:pPr algn="ctr" fontAlgn="b"/>
                      <a:r>
                        <a:rPr lang="ru-RU" sz="1000" b="0" i="0" u="none" strike="noStrike" dirty="0">
                          <a:solidFill>
                            <a:srgbClr val="000000"/>
                          </a:solidFill>
                          <a:latin typeface="Times New Roman"/>
                        </a:rPr>
                        <a:t>30468000,00</a:t>
                      </a:r>
                    </a:p>
                  </a:txBody>
                  <a:tcPr marL="7620" marR="7620" marT="7620" marB="0">
                    <a:solidFill>
                      <a:schemeClr val="accent1">
                        <a:lumMod val="20000"/>
                        <a:lumOff val="80000"/>
                      </a:schemeClr>
                    </a:solidFill>
                  </a:tcPr>
                </a:tc>
                <a:tc>
                  <a:txBody>
                    <a:bodyPr/>
                    <a:lstStyle/>
                    <a:p>
                      <a:pPr algn="ctr" fontAlgn="b"/>
                      <a:r>
                        <a:rPr lang="ru-RU" sz="1000" b="0" i="0" u="none" strike="noStrike">
                          <a:solidFill>
                            <a:srgbClr val="000000"/>
                          </a:solidFill>
                          <a:latin typeface="Times New Roman"/>
                        </a:rPr>
                        <a:t>24338300,00</a:t>
                      </a:r>
                    </a:p>
                  </a:txBody>
                  <a:tcPr marL="7620" marR="7620" marT="7620" marB="0">
                    <a:solidFill>
                      <a:schemeClr val="accent1">
                        <a:lumMod val="20000"/>
                        <a:lumOff val="80000"/>
                      </a:schemeClr>
                    </a:solidFill>
                  </a:tcPr>
                </a:tc>
                <a:tc>
                  <a:txBody>
                    <a:bodyPr/>
                    <a:lstStyle/>
                    <a:p>
                      <a:pPr algn="ctr" fontAlgn="b"/>
                      <a:r>
                        <a:rPr lang="ru-RU" sz="1000" b="0" i="0" u="none" strike="noStrike" dirty="0">
                          <a:solidFill>
                            <a:srgbClr val="000000"/>
                          </a:solidFill>
                          <a:latin typeface="Times New Roman"/>
                        </a:rPr>
                        <a:t>22488300,00</a:t>
                      </a:r>
                    </a:p>
                  </a:txBody>
                  <a:tcPr marL="7620" marR="7620" marT="7620" marB="0">
                    <a:solidFill>
                      <a:schemeClr val="accent1">
                        <a:lumMod val="20000"/>
                        <a:lumOff val="80000"/>
                      </a:schemeClr>
                    </a:solidFill>
                  </a:tcPr>
                </a:tc>
                <a:extLst>
                  <a:ext uri="{0D108BD9-81ED-4DB2-BD59-A6C34878D82A}">
                    <a16:rowId xmlns:a16="http://schemas.microsoft.com/office/drawing/2014/main" xmlns="" val="3489111449"/>
                  </a:ext>
                </a:extLst>
              </a:tr>
            </a:tbl>
          </a:graphicData>
        </a:graphic>
      </p:graphicFrame>
      <p:graphicFrame>
        <p:nvGraphicFramePr>
          <p:cNvPr id="16" name="Диаграмма 15">
            <a:extLst>
              <a:ext uri="{FF2B5EF4-FFF2-40B4-BE49-F238E27FC236}">
                <a16:creationId xmlns:a16="http://schemas.microsoft.com/office/drawing/2014/main" xmlns="" id="{62F0915A-69C3-5D5D-AB57-53A0963F645D}"/>
              </a:ext>
            </a:extLst>
          </p:cNvPr>
          <p:cNvGraphicFramePr/>
          <p:nvPr>
            <p:extLst>
              <p:ext uri="{D42A27DB-BD31-4B8C-83A1-F6EECF244321}">
                <p14:modId xmlns:p14="http://schemas.microsoft.com/office/powerpoint/2010/main" xmlns="" val="2430553533"/>
              </p:ext>
            </p:extLst>
          </p:nvPr>
        </p:nvGraphicFramePr>
        <p:xfrm>
          <a:off x="5325182" y="3226278"/>
          <a:ext cx="6715760" cy="3507173"/>
        </p:xfrm>
        <a:graphic>
          <a:graphicData uri="http://schemas.openxmlformats.org/drawingml/2006/chart">
            <c:chart xmlns:c="http://schemas.openxmlformats.org/drawingml/2006/chart" xmlns:r="http://schemas.openxmlformats.org/officeDocument/2006/relationships" r:id="rId15"/>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TextBox 2">
            <a:extLst>
              <a:ext uri="{FF2B5EF4-FFF2-40B4-BE49-F238E27FC236}">
                <a16:creationId xmlns:a16="http://schemas.microsoft.com/office/drawing/2014/main" xmlns="" id="{5E8D15E3-A8B5-8853-9A94-1BC2EAF5B35E}"/>
              </a:ext>
            </a:extLst>
          </p:cNvPr>
          <p:cNvSpPr txBox="1"/>
          <p:nvPr/>
        </p:nvSpPr>
        <p:spPr>
          <a:xfrm>
            <a:off x="293299" y="133567"/>
            <a:ext cx="11490384"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«Развитие молодежной политики и патриотического воспитания граждан в Анучинском муниципальном округе» на 2020-2024гг</a:t>
            </a:r>
          </a:p>
        </p:txBody>
      </p:sp>
      <p:sp>
        <p:nvSpPr>
          <p:cNvPr id="4" name="TextBox 3">
            <a:extLst>
              <a:ext uri="{FF2B5EF4-FFF2-40B4-BE49-F238E27FC236}">
                <a16:creationId xmlns:a16="http://schemas.microsoft.com/office/drawing/2014/main" xmlns="" id="{EC37B479-C35C-CBC4-C1CE-D80E73B76AE9}"/>
              </a:ext>
            </a:extLst>
          </p:cNvPr>
          <p:cNvSpPr txBox="1"/>
          <p:nvPr/>
        </p:nvSpPr>
        <p:spPr>
          <a:xfrm>
            <a:off x="186283" y="385097"/>
            <a:ext cx="11761302" cy="784830"/>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Реализация программы будет способствовать повышению уровня гражданского воспитания детей и молодежи, улучшения физического здоровья молодого поколения, повысит их готовность к военной службе.</a:t>
            </a:r>
          </a:p>
          <a:p>
            <a:pPr algn="just"/>
            <a:r>
              <a:rPr lang="ru-RU" sz="1100" dirty="0">
                <a:latin typeface="Times New Roman" panose="02020603050405020304" pitchFamily="18" charset="0"/>
                <a:cs typeface="Times New Roman" panose="02020603050405020304" pitchFamily="18" charset="0"/>
              </a:rPr>
              <a:t>Задачи программы – создание условий для воспитания гражданственности и патриотизма; совершенствование системы вовлечения молодежи в социальную практику и добровольчество, поддержка молодежных инициатив и талантливой молодежи.</a:t>
            </a:r>
          </a:p>
        </p:txBody>
      </p:sp>
      <p:graphicFrame>
        <p:nvGraphicFramePr>
          <p:cNvPr id="5" name="Таблица 5">
            <a:extLst>
              <a:ext uri="{FF2B5EF4-FFF2-40B4-BE49-F238E27FC236}">
                <a16:creationId xmlns:a16="http://schemas.microsoft.com/office/drawing/2014/main" xmlns="" id="{D09FA17C-2CC0-8217-FFA7-3615133A1736}"/>
              </a:ext>
            </a:extLst>
          </p:cNvPr>
          <p:cNvGraphicFramePr>
            <a:graphicFrameLocks noGrp="1"/>
          </p:cNvGraphicFramePr>
          <p:nvPr>
            <p:extLst>
              <p:ext uri="{D42A27DB-BD31-4B8C-83A1-F6EECF244321}">
                <p14:modId xmlns:p14="http://schemas.microsoft.com/office/powerpoint/2010/main" xmlns="" val="650564865"/>
              </p:ext>
            </p:extLst>
          </p:nvPr>
        </p:nvGraphicFramePr>
        <p:xfrm>
          <a:off x="263922" y="1172104"/>
          <a:ext cx="11270703" cy="1847141"/>
        </p:xfrm>
        <a:graphic>
          <a:graphicData uri="http://schemas.openxmlformats.org/drawingml/2006/table">
            <a:tbl>
              <a:tblPr firstRow="1" bandRow="1">
                <a:tableStyleId>{8A107856-5554-42FB-B03E-39F5DBC370BA}</a:tableStyleId>
              </a:tblPr>
              <a:tblGrid>
                <a:gridCol w="1547063">
                  <a:extLst>
                    <a:ext uri="{9D8B030D-6E8A-4147-A177-3AD203B41FA5}">
                      <a16:colId xmlns:a16="http://schemas.microsoft.com/office/drawing/2014/main" xmlns="" val="135842601"/>
                    </a:ext>
                  </a:extLst>
                </a:gridCol>
                <a:gridCol w="2080558">
                  <a:extLst>
                    <a:ext uri="{9D8B030D-6E8A-4147-A177-3AD203B41FA5}">
                      <a16:colId xmlns:a16="http://schemas.microsoft.com/office/drawing/2014/main" xmlns="" val="3631127953"/>
                    </a:ext>
                  </a:extLst>
                </a:gridCol>
                <a:gridCol w="5705225">
                  <a:extLst>
                    <a:ext uri="{9D8B030D-6E8A-4147-A177-3AD203B41FA5}">
                      <a16:colId xmlns:a16="http://schemas.microsoft.com/office/drawing/2014/main" xmlns="" val="4004397702"/>
                    </a:ext>
                  </a:extLst>
                </a:gridCol>
                <a:gridCol w="612397">
                  <a:extLst>
                    <a:ext uri="{9D8B030D-6E8A-4147-A177-3AD203B41FA5}">
                      <a16:colId xmlns:a16="http://schemas.microsoft.com/office/drawing/2014/main" xmlns="" val="1128346509"/>
                    </a:ext>
                  </a:extLst>
                </a:gridCol>
                <a:gridCol w="662730">
                  <a:extLst>
                    <a:ext uri="{9D8B030D-6E8A-4147-A177-3AD203B41FA5}">
                      <a16:colId xmlns:a16="http://schemas.microsoft.com/office/drawing/2014/main" xmlns="" val="2450224937"/>
                    </a:ext>
                  </a:extLst>
                </a:gridCol>
                <a:gridCol w="662730">
                  <a:extLst>
                    <a:ext uri="{9D8B030D-6E8A-4147-A177-3AD203B41FA5}">
                      <a16:colId xmlns:a16="http://schemas.microsoft.com/office/drawing/2014/main" xmlns="" val="2607792796"/>
                    </a:ext>
                  </a:extLst>
                </a:gridCol>
              </a:tblGrid>
              <a:tr h="281644">
                <a:tc>
                  <a:txBody>
                    <a:bodyPr/>
                    <a:lstStyle/>
                    <a:p>
                      <a:endParaRPr lang="ru-RU" dirty="0"/>
                    </a:p>
                  </a:txBody>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a:t>
                      </a:r>
                    </a:p>
                  </a:txBody>
                  <a:tcPr/>
                </a:tc>
                <a:tc>
                  <a:txBody>
                    <a:bodyPr/>
                    <a:lstStyle/>
                    <a:p>
                      <a:r>
                        <a:rPr lang="ru-RU" sz="1100" dirty="0">
                          <a:latin typeface="Times New Roman" panose="02020603050405020304" pitchFamily="18" charset="0"/>
                          <a:cs typeface="Times New Roman" panose="02020603050405020304" pitchFamily="18" charset="0"/>
                        </a:rPr>
                        <a:t>Мероприятия</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2024г</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2025г</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2026г</a:t>
                      </a:r>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493131699"/>
                  </a:ext>
                </a:extLst>
              </a:tr>
              <a:tr h="748135">
                <a:tc>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Патриотическое воспитание граждан</a:t>
                      </a:r>
                    </a:p>
                  </a:txBody>
                  <a:tcPr/>
                </a:tc>
                <a:tc>
                  <a:txBody>
                    <a:bodyPr/>
                    <a:lstStyle/>
                    <a:p>
                      <a:r>
                        <a:rPr lang="ru-RU" sz="1100" dirty="0">
                          <a:latin typeface="Times New Roman" panose="02020603050405020304" pitchFamily="18" charset="0"/>
                          <a:cs typeface="Times New Roman" panose="02020603050405020304" pitchFamily="18" charset="0"/>
                        </a:rPr>
                        <a:t>Мероприятия по патриотическому воспитанию граждан</a:t>
                      </a:r>
                    </a:p>
                  </a:txBody>
                  <a:tcPr/>
                </a:tc>
                <a:tc>
                  <a:txBody>
                    <a:bodyPr/>
                    <a:lstStyle/>
                    <a:p>
                      <a:pPr algn="r" fontAlgn="t"/>
                      <a:r>
                        <a:rPr lang="ru-RU" sz="1100" b="0" i="0" u="none" strike="noStrike" dirty="0">
                          <a:solidFill>
                            <a:srgbClr val="000000"/>
                          </a:solidFill>
                          <a:latin typeface="Times New Roman"/>
                        </a:rPr>
                        <a:t>100000,00</a:t>
                      </a:r>
                    </a:p>
                  </a:txBody>
                  <a:tcPr marL="7620" marR="7620" marT="7620" marB="0"/>
                </a:tc>
                <a:tc>
                  <a:txBody>
                    <a:bodyPr/>
                    <a:lstStyle/>
                    <a:p>
                      <a:pPr algn="r" fontAlgn="t"/>
                      <a:r>
                        <a:rPr lang="ru-RU" sz="1100" b="0" i="0" u="none" strike="noStrike" dirty="0">
                          <a:solidFill>
                            <a:srgbClr val="000000"/>
                          </a:solidFill>
                          <a:latin typeface="Times New Roman"/>
                        </a:rPr>
                        <a:t>100000,00</a:t>
                      </a:r>
                    </a:p>
                  </a:txBody>
                  <a:tcPr marL="7620" marR="7620" marT="7620" marB="0"/>
                </a:tc>
                <a:tc>
                  <a:txBody>
                    <a:bodyPr/>
                    <a:lstStyle/>
                    <a:p>
                      <a:pPr algn="r" fontAlgn="t"/>
                      <a:r>
                        <a:rPr lang="ru-RU" sz="1100" b="0" i="0" u="none" strike="noStrike">
                          <a:solidFill>
                            <a:srgbClr val="000000"/>
                          </a:solidFill>
                          <a:latin typeface="Times New Roman"/>
                        </a:rPr>
                        <a:t>100000,00</a:t>
                      </a:r>
                    </a:p>
                  </a:txBody>
                  <a:tcPr marL="7620" marR="7620" marT="7620" marB="0"/>
                </a:tc>
                <a:extLst>
                  <a:ext uri="{0D108BD9-81ED-4DB2-BD59-A6C34878D82A}">
                    <a16:rowId xmlns:a16="http://schemas.microsoft.com/office/drawing/2014/main" xmlns="" val="3632568038"/>
                  </a:ext>
                </a:extLst>
              </a:tr>
              <a:tr h="733246">
                <a:tc>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Молодежь</a:t>
                      </a:r>
                    </a:p>
                  </a:txBody>
                  <a:tcPr/>
                </a:tc>
                <a:tc>
                  <a:txBody>
                    <a:bodyPr/>
                    <a:lstStyle/>
                    <a:p>
                      <a:r>
                        <a:rPr lang="ru-RU" sz="1100" dirty="0" smtClean="0">
                          <a:latin typeface="Times New Roman" panose="02020603050405020304" pitchFamily="18" charset="0"/>
                          <a:cs typeface="Times New Roman" panose="02020603050405020304" pitchFamily="18" charset="0"/>
                        </a:rPr>
                        <a:t>Реализация мероприятий, направленных на привлечение детей и молодежи к участию в  мероприятиях и повышение качества жизни детей</a:t>
                      </a:r>
                      <a:endParaRPr lang="ru-RU" sz="1100" dirty="0">
                        <a:latin typeface="Times New Roman" panose="02020603050405020304" pitchFamily="18" charset="0"/>
                        <a:cs typeface="Times New Roman" panose="02020603050405020304" pitchFamily="18" charset="0"/>
                      </a:endParaRPr>
                    </a:p>
                  </a:txBody>
                  <a:tcPr/>
                </a:tc>
                <a:tc>
                  <a:txBody>
                    <a:bodyPr/>
                    <a:lstStyle/>
                    <a:p>
                      <a:pPr algn="r" fontAlgn="t"/>
                      <a:r>
                        <a:rPr lang="ru-RU" sz="1100" b="0" i="0" u="none" strike="noStrike" dirty="0">
                          <a:solidFill>
                            <a:srgbClr val="000000"/>
                          </a:solidFill>
                          <a:latin typeface="Times New Roman"/>
                        </a:rPr>
                        <a:t>100000,00</a:t>
                      </a:r>
                    </a:p>
                  </a:txBody>
                  <a:tcPr marL="7620" marR="7620" marT="7620" marB="0"/>
                </a:tc>
                <a:tc>
                  <a:txBody>
                    <a:bodyPr/>
                    <a:lstStyle/>
                    <a:p>
                      <a:pPr algn="r" fontAlgn="t"/>
                      <a:r>
                        <a:rPr lang="ru-RU" sz="1100" b="0" i="0" u="none" strike="noStrike">
                          <a:solidFill>
                            <a:srgbClr val="000000"/>
                          </a:solidFill>
                          <a:latin typeface="Times New Roman"/>
                        </a:rPr>
                        <a:t>60000,00</a:t>
                      </a:r>
                    </a:p>
                  </a:txBody>
                  <a:tcPr marL="7620" marR="7620" marT="7620" marB="0"/>
                </a:tc>
                <a:tc>
                  <a:txBody>
                    <a:bodyPr/>
                    <a:lstStyle/>
                    <a:p>
                      <a:pPr algn="r" fontAlgn="t"/>
                      <a:r>
                        <a:rPr lang="ru-RU" sz="1100" b="0" i="0" u="none" strike="noStrike" dirty="0">
                          <a:solidFill>
                            <a:srgbClr val="000000"/>
                          </a:solidFill>
                          <a:latin typeface="Times New Roman"/>
                        </a:rPr>
                        <a:t>60000,00</a:t>
                      </a:r>
                    </a:p>
                  </a:txBody>
                  <a:tcPr marL="7620" marR="7620" marT="7620" marB="0"/>
                </a:tc>
                <a:extLst>
                  <a:ext uri="{0D108BD9-81ED-4DB2-BD59-A6C34878D82A}">
                    <a16:rowId xmlns:a16="http://schemas.microsoft.com/office/drawing/2014/main" xmlns="" val="273692698"/>
                  </a:ext>
                </a:extLst>
              </a:tr>
            </a:tbl>
          </a:graphicData>
        </a:graphic>
      </p:graphicFrame>
      <p:pic>
        <p:nvPicPr>
          <p:cNvPr id="6" name="Picture 2" descr="В патриотическое воспитание молодежи необходимо постоянно инвестировать"/>
          <p:cNvPicPr>
            <a:picLocks noChangeAspect="1" noChangeArrowheads="1"/>
          </p:cNvPicPr>
          <p:nvPr/>
        </p:nvPicPr>
        <p:blipFill>
          <a:blip r:embed="rId3" cstate="print"/>
          <a:srcRect/>
          <a:stretch>
            <a:fillRect/>
          </a:stretch>
        </p:blipFill>
        <p:spPr bwMode="auto">
          <a:xfrm>
            <a:off x="362609" y="1560753"/>
            <a:ext cx="1354047" cy="682115"/>
          </a:xfrm>
          <a:prstGeom prst="rect">
            <a:avLst/>
          </a:prstGeom>
          <a:noFill/>
        </p:spPr>
      </p:pic>
      <p:pic>
        <p:nvPicPr>
          <p:cNvPr id="7" name="Picture 6" descr="27 июня - День молодежи России"/>
          <p:cNvPicPr>
            <a:picLocks noChangeAspect="1" noChangeArrowheads="1"/>
          </p:cNvPicPr>
          <p:nvPr/>
        </p:nvPicPr>
        <p:blipFill>
          <a:blip r:embed="rId4" cstate="print"/>
          <a:srcRect/>
          <a:stretch>
            <a:fillRect/>
          </a:stretch>
        </p:blipFill>
        <p:spPr bwMode="auto">
          <a:xfrm>
            <a:off x="319178" y="2311880"/>
            <a:ext cx="1440611" cy="690114"/>
          </a:xfrm>
          <a:prstGeom prst="rect">
            <a:avLst/>
          </a:prstGeom>
          <a:noFill/>
        </p:spPr>
      </p:pic>
      <p:sp>
        <p:nvSpPr>
          <p:cNvPr id="8" name="TextBox 7">
            <a:extLst>
              <a:ext uri="{FF2B5EF4-FFF2-40B4-BE49-F238E27FC236}">
                <a16:creationId xmlns:a16="http://schemas.microsoft.com/office/drawing/2014/main" xmlns="" id="{65A4EC93-60BB-72B6-6C39-AF74EA23B800}"/>
              </a:ext>
            </a:extLst>
          </p:cNvPr>
          <p:cNvSpPr txBox="1"/>
          <p:nvPr/>
        </p:nvSpPr>
        <p:spPr>
          <a:xfrm>
            <a:off x="1459209" y="3086149"/>
            <a:ext cx="9412448"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«Обеспечение жильем молодых семей Анучинского муниципального округа» на 2020-2024гг</a:t>
            </a:r>
          </a:p>
        </p:txBody>
      </p:sp>
      <p:pic>
        <p:nvPicPr>
          <p:cNvPr id="9" name="Picture 8" descr="МОЛОДЫМ СЕМЬЯМ - ДОСТУПНОЕ ЖИЛЬЕ | 25.09.2023 | Новости Тулуна - БезФормата"/>
          <p:cNvPicPr>
            <a:picLocks noChangeAspect="1" noChangeArrowheads="1"/>
          </p:cNvPicPr>
          <p:nvPr/>
        </p:nvPicPr>
        <p:blipFill>
          <a:blip r:embed="rId5" cstate="print"/>
          <a:srcRect/>
          <a:stretch>
            <a:fillRect/>
          </a:stretch>
        </p:blipFill>
        <p:spPr bwMode="auto">
          <a:xfrm>
            <a:off x="196063" y="3159913"/>
            <a:ext cx="1710375" cy="1610496"/>
          </a:xfrm>
          <a:prstGeom prst="rect">
            <a:avLst/>
          </a:prstGeom>
          <a:noFill/>
        </p:spPr>
      </p:pic>
      <p:sp>
        <p:nvSpPr>
          <p:cNvPr id="10" name="TextBox 9">
            <a:extLst>
              <a:ext uri="{FF2B5EF4-FFF2-40B4-BE49-F238E27FC236}">
                <a16:creationId xmlns:a16="http://schemas.microsoft.com/office/drawing/2014/main" xmlns="" id="{33E5B5AF-D30A-DBE6-8CFA-20F302DAB2BC}"/>
              </a:ext>
            </a:extLst>
          </p:cNvPr>
          <p:cNvSpPr txBox="1"/>
          <p:nvPr/>
        </p:nvSpPr>
        <p:spPr>
          <a:xfrm>
            <a:off x="2000299" y="3349414"/>
            <a:ext cx="9861022" cy="784830"/>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Поддержка молодых семей при решении жилищной проблемы станет основой стабильных условий жизни для этой наиболее активной части населения, повлияет  на улучшение демографической ситуации в округе. Возможность решения жилищной проблемы создаст для молодежи стимулом к повышению качества трудовой деятельности, уровня квалификации в целях роста заработной платы.</a:t>
            </a:r>
          </a:p>
          <a:p>
            <a:pPr algn="just"/>
            <a:r>
              <a:rPr lang="ru-RU" sz="1100" dirty="0">
                <a:latin typeface="Times New Roman" panose="02020603050405020304" pitchFamily="18" charset="0"/>
                <a:cs typeface="Times New Roman" panose="02020603050405020304" pitchFamily="18" charset="0"/>
              </a:rPr>
              <a:t>Основное мероприятие данной программы – поддержка по обеспечению жильем граждан.</a:t>
            </a:r>
          </a:p>
        </p:txBody>
      </p:sp>
      <p:graphicFrame>
        <p:nvGraphicFramePr>
          <p:cNvPr id="11" name="Схема 10">
            <a:extLst>
              <a:ext uri="{FF2B5EF4-FFF2-40B4-BE49-F238E27FC236}">
                <a16:creationId xmlns:a16="http://schemas.microsoft.com/office/drawing/2014/main" xmlns="" id="{D0024A3E-49E4-C457-4344-0E679B67CFEC}"/>
              </a:ext>
            </a:extLst>
          </p:cNvPr>
          <p:cNvGraphicFramePr/>
          <p:nvPr>
            <p:extLst>
              <p:ext uri="{D42A27DB-BD31-4B8C-83A1-F6EECF244321}">
                <p14:modId xmlns:p14="http://schemas.microsoft.com/office/powerpoint/2010/main" xmlns="" val="1599396457"/>
              </p:ext>
            </p:extLst>
          </p:nvPr>
        </p:nvGraphicFramePr>
        <p:xfrm>
          <a:off x="1972409" y="4231773"/>
          <a:ext cx="9638746" cy="4878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TextBox 11">
            <a:extLst>
              <a:ext uri="{FF2B5EF4-FFF2-40B4-BE49-F238E27FC236}">
                <a16:creationId xmlns:a16="http://schemas.microsoft.com/office/drawing/2014/main" xmlns="" id="{A8DCFCA3-4897-B36C-7F5A-F8BCE50D94A6}"/>
              </a:ext>
            </a:extLst>
          </p:cNvPr>
          <p:cNvSpPr txBox="1"/>
          <p:nvPr/>
        </p:nvSpPr>
        <p:spPr>
          <a:xfrm>
            <a:off x="1756438" y="4904612"/>
            <a:ext cx="9412448"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«Социальная поддержка инвалидов Анучинского муниципального округа» на 2020-2024гг</a:t>
            </a:r>
          </a:p>
        </p:txBody>
      </p:sp>
      <p:pic>
        <p:nvPicPr>
          <p:cNvPr id="13" name="Picture 16" descr="Социальная защита инвалидов"/>
          <p:cNvPicPr>
            <a:picLocks noChangeAspect="1" noChangeArrowheads="1"/>
          </p:cNvPicPr>
          <p:nvPr/>
        </p:nvPicPr>
        <p:blipFill>
          <a:blip r:embed="rId11" cstate="print"/>
          <a:srcRect/>
          <a:stretch>
            <a:fillRect/>
          </a:stretch>
        </p:blipFill>
        <p:spPr bwMode="auto">
          <a:xfrm>
            <a:off x="250466" y="4934311"/>
            <a:ext cx="1405806" cy="1535501"/>
          </a:xfrm>
          <a:prstGeom prst="rect">
            <a:avLst/>
          </a:prstGeom>
          <a:noFill/>
        </p:spPr>
      </p:pic>
      <p:sp>
        <p:nvSpPr>
          <p:cNvPr id="14" name="TextBox 13">
            <a:extLst>
              <a:ext uri="{FF2B5EF4-FFF2-40B4-BE49-F238E27FC236}">
                <a16:creationId xmlns:a16="http://schemas.microsoft.com/office/drawing/2014/main" xmlns="" id="{A0EE8DFC-8E6B-CAFB-EA48-F4FB1FC58B16}"/>
              </a:ext>
            </a:extLst>
          </p:cNvPr>
          <p:cNvSpPr txBox="1"/>
          <p:nvPr/>
        </p:nvSpPr>
        <p:spPr>
          <a:xfrm>
            <a:off x="1934358" y="5239763"/>
            <a:ext cx="9918335" cy="954107"/>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Целью программы является создание правовых, экономических и социальных условий, способствующих интеграции инвалидов в общество и повышению уровня их жизни.</a:t>
            </a:r>
          </a:p>
          <a:p>
            <a:pPr algn="just"/>
            <a:r>
              <a:rPr lang="ru-RU" sz="1100" dirty="0">
                <a:latin typeface="Times New Roman" panose="02020603050405020304" pitchFamily="18" charset="0"/>
                <a:cs typeface="Times New Roman" panose="02020603050405020304" pitchFamily="18" charset="0"/>
              </a:rPr>
              <a:t>Достижение цели планируется обеспечить посредством реализации следующих мероприятий – социальная адаптация инвалидов, вовлечение в общественно-культурную и спортивную жизнь; оказание помощи в преодолении барьеров, препятствующих пользованию объектами и услугами, трудоустройство и занятость.</a:t>
            </a:r>
          </a:p>
          <a:p>
            <a:pPr algn="just"/>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 83000 руб.; </a:t>
            </a:r>
            <a:r>
              <a:rPr lang="ru-RU" sz="1100" dirty="0" smtClean="0">
                <a:latin typeface="Times New Roman" panose="02020603050405020304" pitchFamily="18" charset="0"/>
                <a:cs typeface="Times New Roman" panose="02020603050405020304" pitchFamily="18" charset="0"/>
              </a:rPr>
              <a:t>2025г </a:t>
            </a:r>
            <a:r>
              <a:rPr lang="ru-RU" sz="1100" dirty="0">
                <a:latin typeface="Times New Roman" panose="02020603050405020304" pitchFamily="18" charset="0"/>
                <a:cs typeface="Times New Roman" panose="02020603050405020304" pitchFamily="18" charset="0"/>
              </a:rPr>
              <a:t>– 83000 руб.; </a:t>
            </a:r>
            <a:r>
              <a:rPr lang="ru-RU" sz="1100" dirty="0" smtClean="0">
                <a:latin typeface="Times New Roman" panose="02020603050405020304" pitchFamily="18" charset="0"/>
                <a:cs typeface="Times New Roman" panose="02020603050405020304" pitchFamily="18" charset="0"/>
              </a:rPr>
              <a:t>2026г </a:t>
            </a:r>
            <a:r>
              <a:rPr lang="ru-RU" sz="1100" dirty="0">
                <a:latin typeface="Times New Roman" panose="02020603050405020304" pitchFamily="18" charset="0"/>
                <a:cs typeface="Times New Roman" panose="02020603050405020304" pitchFamily="18" charset="0"/>
              </a:rPr>
              <a:t>– 83000 руб.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TextBox 2">
            <a:extLst>
              <a:ext uri="{FF2B5EF4-FFF2-40B4-BE49-F238E27FC236}">
                <a16:creationId xmlns:a16="http://schemas.microsoft.com/office/drawing/2014/main" xmlns="" id="{1746C480-CA7C-D431-1856-76E8FAC803FA}"/>
              </a:ext>
            </a:extLst>
          </p:cNvPr>
          <p:cNvSpPr txBox="1"/>
          <p:nvPr/>
        </p:nvSpPr>
        <p:spPr>
          <a:xfrm>
            <a:off x="1780307" y="142850"/>
            <a:ext cx="9494417"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«Развитие физической культуры, спорта и туризма в Анучинском муниципальном округе» на 2020-2024гг</a:t>
            </a:r>
          </a:p>
        </p:txBody>
      </p:sp>
      <p:graphicFrame>
        <p:nvGraphicFramePr>
          <p:cNvPr id="4" name="Схема 3">
            <a:extLst>
              <a:ext uri="{FF2B5EF4-FFF2-40B4-BE49-F238E27FC236}">
                <a16:creationId xmlns:a16="http://schemas.microsoft.com/office/drawing/2014/main" xmlns="" id="{F9B798FD-BB0A-0085-56B8-DD4798F2E3D4}"/>
              </a:ext>
            </a:extLst>
          </p:cNvPr>
          <p:cNvGraphicFramePr/>
          <p:nvPr>
            <p:extLst>
              <p:ext uri="{D42A27DB-BD31-4B8C-83A1-F6EECF244321}">
                <p14:modId xmlns:p14="http://schemas.microsoft.com/office/powerpoint/2010/main" xmlns="" val="771454039"/>
              </p:ext>
            </p:extLst>
          </p:nvPr>
        </p:nvGraphicFramePr>
        <p:xfrm>
          <a:off x="169643" y="451218"/>
          <a:ext cx="4201021" cy="33530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xmlns="" id="{5069CC23-FB96-153A-AF2F-9D1941E058B5}"/>
              </a:ext>
            </a:extLst>
          </p:cNvPr>
          <p:cNvSpPr txBox="1"/>
          <p:nvPr/>
        </p:nvSpPr>
        <p:spPr>
          <a:xfrm>
            <a:off x="4454316" y="466491"/>
            <a:ext cx="7203911" cy="2139047"/>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Целью программы является развитие массовой физической культуры и спорта, внутреннего и внешнего туризма на территории округа.</a:t>
            </a:r>
          </a:p>
          <a:p>
            <a:pPr algn="just"/>
            <a:r>
              <a:rPr lang="ru-RU" sz="1100" dirty="0">
                <a:latin typeface="Times New Roman" panose="02020603050405020304" pitchFamily="18" charset="0"/>
                <a:cs typeface="Times New Roman" panose="02020603050405020304" pitchFamily="18" charset="0"/>
              </a:rPr>
              <a:t>Основные задачи программы:</a:t>
            </a:r>
          </a:p>
          <a:p>
            <a:pPr marL="171450" indent="-171450" algn="just">
              <a:buFontTx/>
              <a:buChar char="-"/>
            </a:pPr>
            <a:r>
              <a:rPr lang="ru-RU" sz="1100" dirty="0">
                <a:latin typeface="Times New Roman" panose="02020603050405020304" pitchFamily="18" charset="0"/>
                <a:cs typeface="Times New Roman" panose="02020603050405020304" pitchFamily="18" charset="0"/>
              </a:rPr>
              <a:t>создание условий для вовлечения различных групп населения округа к регулярным занятиям физической культурой и спортом;</a:t>
            </a:r>
          </a:p>
          <a:p>
            <a:pPr marL="171450" indent="-171450" algn="just">
              <a:buFontTx/>
              <a:buChar char="-"/>
            </a:pPr>
            <a:r>
              <a:rPr lang="ru-RU" sz="1100" dirty="0">
                <a:latin typeface="Times New Roman" panose="02020603050405020304" pitchFamily="18" charset="0"/>
                <a:cs typeface="Times New Roman" panose="02020603050405020304" pitchFamily="18" charset="0"/>
              </a:rPr>
              <a:t>укрепление материально – технической базы физической культуры и спорта;</a:t>
            </a:r>
          </a:p>
          <a:p>
            <a:pPr marL="171450" indent="-171450" algn="just">
              <a:buFontTx/>
              <a:buChar char="-"/>
            </a:pPr>
            <a:r>
              <a:rPr lang="ru-RU" sz="1100" dirty="0">
                <a:latin typeface="Times New Roman" panose="02020603050405020304" pitchFamily="18" charset="0"/>
                <a:cs typeface="Times New Roman" panose="02020603050405020304" pitchFamily="18" charset="0"/>
              </a:rPr>
              <a:t>увеличение численности занимающихся физической культурой и спортом;</a:t>
            </a:r>
          </a:p>
          <a:p>
            <a:pPr marL="171450" indent="-171450" algn="just">
              <a:buFontTx/>
              <a:buChar char="-"/>
            </a:pPr>
            <a:r>
              <a:rPr lang="ru-RU" sz="1100" dirty="0">
                <a:latin typeface="Times New Roman" panose="02020603050405020304" pitchFamily="18" charset="0"/>
                <a:cs typeface="Times New Roman" panose="02020603050405020304" pitchFamily="18" charset="0"/>
              </a:rPr>
              <a:t>целенаправленная пропаганда физической культуры и формирование здорового образ жизни;</a:t>
            </a:r>
          </a:p>
          <a:p>
            <a:pPr marL="171450" indent="-171450" algn="just">
              <a:buFontTx/>
              <a:buChar char="-"/>
            </a:pPr>
            <a:r>
              <a:rPr lang="ru-RU" sz="1100" dirty="0">
                <a:latin typeface="Times New Roman" panose="02020603050405020304" pitchFamily="18" charset="0"/>
                <a:cs typeface="Times New Roman" panose="02020603050405020304" pitchFamily="18" charset="0"/>
              </a:rPr>
              <a:t>качество подготовки – спортивных резервов и команд по игровым видам спорта;</a:t>
            </a:r>
          </a:p>
          <a:p>
            <a:pPr marL="171450" indent="-171450" algn="just">
              <a:buFontTx/>
              <a:buChar char="-"/>
            </a:pPr>
            <a:r>
              <a:rPr lang="ru-RU" sz="1100" dirty="0">
                <a:latin typeface="Times New Roman" panose="02020603050405020304" pitchFamily="18" charset="0"/>
                <a:cs typeface="Times New Roman" panose="02020603050405020304" pitchFamily="18" charset="0"/>
              </a:rPr>
              <a:t>создание условий для системного развития секторов делового, экологического, культурно-исторического, сельского, развлекательного туризма;</a:t>
            </a:r>
          </a:p>
          <a:p>
            <a:pPr marL="171450" indent="-171450" algn="just">
              <a:buFontTx/>
              <a:buChar char="-"/>
            </a:pPr>
            <a:r>
              <a:rPr lang="ru-RU" sz="1100" dirty="0">
                <a:latin typeface="Times New Roman" panose="02020603050405020304" pitchFamily="18" charset="0"/>
                <a:cs typeface="Times New Roman" panose="02020603050405020304" pitchFamily="18" charset="0"/>
              </a:rPr>
              <a:t>развитие инфраструктуры в сфере физической культуры и спорта.</a:t>
            </a:r>
          </a:p>
        </p:txBody>
      </p:sp>
      <p:graphicFrame>
        <p:nvGraphicFramePr>
          <p:cNvPr id="7" name="Таблица 6">
            <a:extLst>
              <a:ext uri="{FF2B5EF4-FFF2-40B4-BE49-F238E27FC236}">
                <a16:creationId xmlns:a16="http://schemas.microsoft.com/office/drawing/2014/main" xmlns="" id="{190EE4EA-1FE3-1F4E-8738-421E5AF9D51C}"/>
              </a:ext>
            </a:extLst>
          </p:cNvPr>
          <p:cNvGraphicFramePr>
            <a:graphicFrameLocks noGrp="1"/>
          </p:cNvGraphicFramePr>
          <p:nvPr>
            <p:extLst>
              <p:ext uri="{D42A27DB-BD31-4B8C-83A1-F6EECF244321}">
                <p14:modId xmlns:p14="http://schemas.microsoft.com/office/powerpoint/2010/main" xmlns="" val="691465136"/>
              </p:ext>
            </p:extLst>
          </p:nvPr>
        </p:nvGraphicFramePr>
        <p:xfrm>
          <a:off x="4360995" y="2603233"/>
          <a:ext cx="7543458" cy="1112520"/>
        </p:xfrm>
        <a:graphic>
          <a:graphicData uri="http://schemas.openxmlformats.org/drawingml/2006/table">
            <a:tbl>
              <a:tblPr firstRow="1" bandRow="1">
                <a:tableStyleId>{C4B1156A-380E-4F78-BDF5-A606A8083BF9}</a:tableStyleId>
              </a:tblPr>
              <a:tblGrid>
                <a:gridCol w="3366453">
                  <a:extLst>
                    <a:ext uri="{9D8B030D-6E8A-4147-A177-3AD203B41FA5}">
                      <a16:colId xmlns:a16="http://schemas.microsoft.com/office/drawing/2014/main" xmlns="" val="2593733758"/>
                    </a:ext>
                  </a:extLst>
                </a:gridCol>
                <a:gridCol w="1416424">
                  <a:extLst>
                    <a:ext uri="{9D8B030D-6E8A-4147-A177-3AD203B41FA5}">
                      <a16:colId xmlns:a16="http://schemas.microsoft.com/office/drawing/2014/main" xmlns="" val="1943753513"/>
                    </a:ext>
                  </a:extLst>
                </a:gridCol>
                <a:gridCol w="1474237">
                  <a:extLst>
                    <a:ext uri="{9D8B030D-6E8A-4147-A177-3AD203B41FA5}">
                      <a16:colId xmlns:a16="http://schemas.microsoft.com/office/drawing/2014/main" xmlns="" val="51269218"/>
                    </a:ext>
                  </a:extLst>
                </a:gridCol>
                <a:gridCol w="1286344">
                  <a:extLst>
                    <a:ext uri="{9D8B030D-6E8A-4147-A177-3AD203B41FA5}">
                      <a16:colId xmlns:a16="http://schemas.microsoft.com/office/drawing/2014/main" xmlns="" val="3144833473"/>
                    </a:ext>
                  </a:extLst>
                </a:gridCol>
              </a:tblGrid>
              <a:tr h="243484">
                <a:tc>
                  <a:txBody>
                    <a:bodyPr/>
                    <a:lstStyle/>
                    <a:p>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2024г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2025г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2026г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072727446"/>
                  </a:ext>
                </a:extLst>
              </a:tr>
              <a:tr h="370840">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физической культуры и спорта»</a:t>
                      </a:r>
                    </a:p>
                  </a:txBody>
                  <a:tcPr/>
                </a:tc>
                <a:tc>
                  <a:txBody>
                    <a:bodyPr/>
                    <a:lstStyle/>
                    <a:p>
                      <a:pPr algn="ctr" fontAlgn="b"/>
                      <a:r>
                        <a:rPr lang="ru-RU" sz="1000" b="0" i="0" u="none" strike="noStrike" dirty="0">
                          <a:solidFill>
                            <a:srgbClr val="000000"/>
                          </a:solidFill>
                          <a:latin typeface="Times New Roman"/>
                        </a:rPr>
                        <a:t>1309494,99</a:t>
                      </a:r>
                    </a:p>
                  </a:txBody>
                  <a:tcPr marL="7620" marR="7620" marT="7620" marB="0"/>
                </a:tc>
                <a:tc>
                  <a:txBody>
                    <a:bodyPr/>
                    <a:lstStyle/>
                    <a:p>
                      <a:pPr algn="ctr" fontAlgn="b"/>
                      <a:r>
                        <a:rPr lang="ru-RU" sz="1000" b="0" i="0" u="none" strike="noStrike">
                          <a:solidFill>
                            <a:srgbClr val="000000"/>
                          </a:solidFill>
                          <a:latin typeface="Times New Roman"/>
                        </a:rPr>
                        <a:t>1043000,00</a:t>
                      </a:r>
                    </a:p>
                  </a:txBody>
                  <a:tcPr marL="7620" marR="7620" marT="7620" marB="0"/>
                </a:tc>
                <a:tc>
                  <a:txBody>
                    <a:bodyPr/>
                    <a:lstStyle/>
                    <a:p>
                      <a:pPr algn="ctr" fontAlgn="b"/>
                      <a:r>
                        <a:rPr lang="ru-RU" sz="1000" b="0" i="0" u="none" strike="noStrike" dirty="0">
                          <a:solidFill>
                            <a:srgbClr val="000000"/>
                          </a:solidFill>
                          <a:latin typeface="Times New Roman"/>
                        </a:rPr>
                        <a:t>1043000,00</a:t>
                      </a:r>
                    </a:p>
                  </a:txBody>
                  <a:tcPr marL="7620" marR="7620" marT="7620" marB="0"/>
                </a:tc>
                <a:extLst>
                  <a:ext uri="{0D108BD9-81ED-4DB2-BD59-A6C34878D82A}">
                    <a16:rowId xmlns:a16="http://schemas.microsoft.com/office/drawing/2014/main" xmlns="" val="3733125611"/>
                  </a:ext>
                </a:extLst>
              </a:tr>
              <a:tr h="370840">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внутреннего и въездного туризма»</a:t>
                      </a:r>
                    </a:p>
                  </a:txBody>
                  <a:tcPr/>
                </a:tc>
                <a:tc>
                  <a:txBody>
                    <a:bodyPr/>
                    <a:lstStyle/>
                    <a:p>
                      <a:pPr algn="ctr" fontAlgn="t"/>
                      <a:r>
                        <a:rPr lang="ru-RU" sz="1100" b="0" i="0" u="none" strike="noStrike" dirty="0">
                          <a:solidFill>
                            <a:srgbClr val="000000"/>
                          </a:solidFill>
                          <a:latin typeface="Times New Roman"/>
                        </a:rPr>
                        <a:t>100000,00</a:t>
                      </a:r>
                    </a:p>
                  </a:txBody>
                  <a:tcPr marL="7620" marR="7620" marT="7620" marB="0"/>
                </a:tc>
                <a:tc>
                  <a:txBody>
                    <a:bodyPr/>
                    <a:lstStyle/>
                    <a:p>
                      <a:pPr algn="ctr" fontAlgn="t"/>
                      <a:r>
                        <a:rPr lang="ru-RU" sz="1100" b="0" i="0" u="none" strike="noStrike" dirty="0">
                          <a:solidFill>
                            <a:srgbClr val="000000"/>
                          </a:solidFill>
                          <a:latin typeface="Times New Roman"/>
                        </a:rPr>
                        <a:t>100000,00</a:t>
                      </a:r>
                    </a:p>
                  </a:txBody>
                  <a:tcPr marL="7620" marR="7620" marT="7620" marB="0"/>
                </a:tc>
                <a:tc>
                  <a:txBody>
                    <a:bodyPr/>
                    <a:lstStyle/>
                    <a:p>
                      <a:pPr algn="ctr" fontAlgn="t"/>
                      <a:r>
                        <a:rPr lang="ru-RU" sz="1100" b="0" i="0" u="none" strike="noStrike" dirty="0">
                          <a:solidFill>
                            <a:srgbClr val="000000"/>
                          </a:solidFill>
                          <a:latin typeface="Times New Roman"/>
                        </a:rPr>
                        <a:t>100000,00</a:t>
                      </a:r>
                    </a:p>
                  </a:txBody>
                  <a:tcPr marL="7620" marR="7620" marT="7620" marB="0"/>
                </a:tc>
                <a:extLst>
                  <a:ext uri="{0D108BD9-81ED-4DB2-BD59-A6C34878D82A}">
                    <a16:rowId xmlns:a16="http://schemas.microsoft.com/office/drawing/2014/main" xmlns="" val="3155652766"/>
                  </a:ext>
                </a:extLst>
              </a:tr>
            </a:tbl>
          </a:graphicData>
        </a:graphic>
      </p:graphicFrame>
      <p:sp>
        <p:nvSpPr>
          <p:cNvPr id="11" name="TextBox 10">
            <a:extLst>
              <a:ext uri="{FF2B5EF4-FFF2-40B4-BE49-F238E27FC236}">
                <a16:creationId xmlns:a16="http://schemas.microsoft.com/office/drawing/2014/main" xmlns="" id="{5E4EB4FD-95FB-CFBF-D4C6-A9439479421A}"/>
              </a:ext>
            </a:extLst>
          </p:cNvPr>
          <p:cNvSpPr txBox="1"/>
          <p:nvPr/>
        </p:nvSpPr>
        <p:spPr>
          <a:xfrm>
            <a:off x="374201" y="3942535"/>
            <a:ext cx="11512999"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200" b="1" dirty="0">
                <a:solidFill>
                  <a:srgbClr val="070B5D"/>
                </a:solidFill>
                <a:latin typeface="Times New Roman" panose="02020603050405020304" pitchFamily="18" charset="0"/>
                <a:cs typeface="Times New Roman" panose="02020603050405020304" pitchFamily="18" charset="0"/>
              </a:rPr>
              <a:t>Противодействие коррупции в органах местного самоуправления</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в Анучинском муниципальном округе» на 2020-2024гг</a:t>
            </a:r>
          </a:p>
        </p:txBody>
      </p:sp>
      <p:pic>
        <p:nvPicPr>
          <p:cNvPr id="12" name="Picture 20" descr="Противодействие коррупции"/>
          <p:cNvPicPr>
            <a:picLocks noChangeAspect="1" noChangeArrowheads="1"/>
          </p:cNvPicPr>
          <p:nvPr/>
        </p:nvPicPr>
        <p:blipFill>
          <a:blip r:embed="rId8" cstate="print"/>
          <a:srcRect/>
          <a:stretch>
            <a:fillRect/>
          </a:stretch>
        </p:blipFill>
        <p:spPr bwMode="auto">
          <a:xfrm>
            <a:off x="172828" y="4244197"/>
            <a:ext cx="2768779" cy="1700661"/>
          </a:xfrm>
          <a:prstGeom prst="rect">
            <a:avLst/>
          </a:prstGeom>
          <a:noFill/>
        </p:spPr>
      </p:pic>
      <p:sp>
        <p:nvSpPr>
          <p:cNvPr id="13" name="TextBox 12">
            <a:extLst>
              <a:ext uri="{FF2B5EF4-FFF2-40B4-BE49-F238E27FC236}">
                <a16:creationId xmlns:a16="http://schemas.microsoft.com/office/drawing/2014/main" xmlns="" id="{A9689386-D0C2-9984-F919-B49304D96691}"/>
              </a:ext>
            </a:extLst>
          </p:cNvPr>
          <p:cNvSpPr txBox="1"/>
          <p:nvPr/>
        </p:nvSpPr>
        <p:spPr>
          <a:xfrm>
            <a:off x="2964559" y="4476481"/>
            <a:ext cx="8879509" cy="1785104"/>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Целью программы - предотвращение коррупции в органах местного самоуправления округа</a:t>
            </a:r>
          </a:p>
          <a:p>
            <a:pPr algn="just"/>
            <a:r>
              <a:rPr lang="ru-RU" sz="1100" dirty="0">
                <a:latin typeface="Times New Roman" panose="02020603050405020304" pitchFamily="18" charset="0"/>
                <a:cs typeface="Times New Roman" panose="02020603050405020304" pitchFamily="18" charset="0"/>
              </a:rPr>
              <a:t> Для успешного достижения поставленной цели предполагается решение следующих задач:</a:t>
            </a:r>
          </a:p>
          <a:p>
            <a:pPr algn="just"/>
            <a:r>
              <a:rPr lang="ru-RU" sz="1100" dirty="0">
                <a:latin typeface="Times New Roman" panose="02020603050405020304" pitchFamily="18" charset="0"/>
                <a:cs typeface="Times New Roman" panose="02020603050405020304" pitchFamily="18" charset="0"/>
              </a:rPr>
              <a:t> - обеспечение правовых и организационных мер, направленных на предупреждение, выявление и последующее устранение причин коррупции;</a:t>
            </a:r>
          </a:p>
          <a:p>
            <a:pPr algn="just"/>
            <a:r>
              <a:rPr lang="ru-RU" sz="1100" dirty="0">
                <a:latin typeface="Times New Roman" panose="02020603050405020304" pitchFamily="18" charset="0"/>
                <a:cs typeface="Times New Roman" panose="02020603050405020304" pitchFamily="18" charset="0"/>
              </a:rPr>
              <a:t> - снижение административных барьеров при предоставлении органами местного самоуправления округа муниципальных услуг;</a:t>
            </a:r>
          </a:p>
          <a:p>
            <a:pPr algn="just"/>
            <a:r>
              <a:rPr lang="ru-RU" sz="1100" dirty="0">
                <a:latin typeface="Times New Roman" panose="02020603050405020304" pitchFamily="18" charset="0"/>
                <a:cs typeface="Times New Roman" panose="02020603050405020304" pitchFamily="18" charset="0"/>
              </a:rPr>
              <a:t> - совершенствование механизма контроля соблюдения ограничений и запретов, связанных с прохождением муниципальной службы;</a:t>
            </a:r>
          </a:p>
          <a:p>
            <a:pPr algn="just"/>
            <a:r>
              <a:rPr lang="ru-RU" sz="1100" dirty="0">
                <a:latin typeface="Times New Roman" panose="02020603050405020304" pitchFamily="18" charset="0"/>
                <a:cs typeface="Times New Roman" panose="02020603050405020304" pitchFamily="18" charset="0"/>
              </a:rPr>
              <a:t> - обеспечение открытости, гласности и прозрачности при осуществлении закупок товаров, работ, услуг для обеспечения муниципальных нужд;</a:t>
            </a:r>
          </a:p>
          <a:p>
            <a:pPr marL="171450" indent="-171450" algn="just">
              <a:buFontTx/>
              <a:buChar char="-"/>
            </a:pPr>
            <a:r>
              <a:rPr lang="ru-RU" sz="1100" dirty="0">
                <a:latin typeface="Times New Roman" panose="02020603050405020304" pitchFamily="18" charset="0"/>
                <a:cs typeface="Times New Roman" panose="02020603050405020304" pitchFamily="18" charset="0"/>
              </a:rPr>
              <a:t>формирование антикоррупционного общественного сознания, нетерпимого отношения к проявлениям коррупции;</a:t>
            </a:r>
          </a:p>
          <a:p>
            <a:pPr marL="171450" indent="-171450" algn="just">
              <a:buFontTx/>
              <a:buChar char="-"/>
            </a:pPr>
            <a:r>
              <a:rPr lang="ru-RU" sz="1100" dirty="0">
                <a:latin typeface="Times New Roman" panose="02020603050405020304" pitchFamily="18" charset="0"/>
                <a:cs typeface="Times New Roman" panose="02020603050405020304" pitchFamily="18" charset="0"/>
              </a:rPr>
              <a:t>противодействие коррупции в сферах, где наиболее высокие коррупционные риски.</a:t>
            </a:r>
          </a:p>
          <a:p>
            <a:pPr algn="just"/>
            <a:endParaRPr lang="ru-RU" sz="1100" dirty="0">
              <a:latin typeface="Times New Roman" panose="02020603050405020304" pitchFamily="18" charset="0"/>
              <a:cs typeface="Times New Roman" panose="02020603050405020304" pitchFamily="18" charset="0"/>
            </a:endParaRPr>
          </a:p>
          <a:p>
            <a:pPr algn="just"/>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3000 </a:t>
            </a:r>
            <a:r>
              <a:rPr lang="ru-RU" sz="1100" dirty="0">
                <a:latin typeface="Times New Roman" panose="02020603050405020304" pitchFamily="18" charset="0"/>
                <a:cs typeface="Times New Roman" panose="02020603050405020304" pitchFamily="18" charset="0"/>
              </a:rPr>
              <a:t>руб.; </a:t>
            </a:r>
            <a:r>
              <a:rPr lang="ru-RU" sz="1100" dirty="0" smtClean="0">
                <a:latin typeface="Times New Roman" panose="02020603050405020304" pitchFamily="18" charset="0"/>
                <a:cs typeface="Times New Roman" panose="02020603050405020304" pitchFamily="18" charset="0"/>
              </a:rPr>
              <a:t>2025г </a:t>
            </a:r>
            <a:r>
              <a:rPr lang="ru-RU" sz="1100" dirty="0">
                <a:latin typeface="Times New Roman" panose="02020603050405020304" pitchFamily="18" charset="0"/>
                <a:cs typeface="Times New Roman" panose="02020603050405020304" pitchFamily="18" charset="0"/>
              </a:rPr>
              <a:t>– 3000 руб.; </a:t>
            </a:r>
            <a:r>
              <a:rPr lang="ru-RU" sz="1100" dirty="0" smtClean="0">
                <a:latin typeface="Times New Roman" panose="02020603050405020304" pitchFamily="18" charset="0"/>
                <a:cs typeface="Times New Roman" panose="02020603050405020304" pitchFamily="18" charset="0"/>
              </a:rPr>
              <a:t>2026г </a:t>
            </a:r>
            <a:r>
              <a:rPr lang="ru-RU" sz="1100" dirty="0">
                <a:latin typeface="Times New Roman" panose="02020603050405020304" pitchFamily="18" charset="0"/>
                <a:cs typeface="Times New Roman" panose="02020603050405020304" pitchFamily="18" charset="0"/>
              </a:rPr>
              <a:t>– 3000 руб.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TextBox 2">
            <a:extLst>
              <a:ext uri="{FF2B5EF4-FFF2-40B4-BE49-F238E27FC236}">
                <a16:creationId xmlns:a16="http://schemas.microsoft.com/office/drawing/2014/main" xmlns="" id="{9E40BE36-1622-F2EC-3603-B5B77559DEA0}"/>
              </a:ext>
            </a:extLst>
          </p:cNvPr>
          <p:cNvSpPr txBox="1"/>
          <p:nvPr/>
        </p:nvSpPr>
        <p:spPr>
          <a:xfrm>
            <a:off x="250166" y="134223"/>
            <a:ext cx="11007305"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«Комплексные меры по противодействию экстремизму, терроризму, правонарушениям и наркомании </a:t>
            </a:r>
            <a:endParaRPr kumimoji="0" lang="ru-RU" sz="1200" b="1" i="0" u="none" strike="noStrike" kern="1200" cap="none" spc="0" normalizeH="0" baseline="0" noProof="0" dirty="0" smtClean="0">
              <a:ln>
                <a:noFill/>
              </a:ln>
              <a:solidFill>
                <a:srgbClr val="070B5D"/>
              </a:solidFill>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smtClean="0">
                <a:ln>
                  <a:noFill/>
                </a:ln>
                <a:solidFill>
                  <a:srgbClr val="070B5D"/>
                </a:solidFill>
                <a:uLnTx/>
                <a:uFillTx/>
                <a:latin typeface="Times New Roman" panose="02020603050405020304" pitchFamily="18" charset="0"/>
                <a:ea typeface="+mn-ea"/>
                <a:cs typeface="Times New Roman" panose="02020603050405020304" pitchFamily="18" charset="0"/>
              </a:rPr>
              <a:t>в </a:t>
            </a: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Анучинском муниципальном округе» на 2020-2024гг</a:t>
            </a:r>
          </a:p>
        </p:txBody>
      </p:sp>
      <p:sp>
        <p:nvSpPr>
          <p:cNvPr id="4" name="TextBox 3">
            <a:extLst>
              <a:ext uri="{FF2B5EF4-FFF2-40B4-BE49-F238E27FC236}">
                <a16:creationId xmlns:a16="http://schemas.microsoft.com/office/drawing/2014/main" xmlns="" id="{557D15E0-0AA3-0479-A9FC-0A989D0D20C8}"/>
              </a:ext>
            </a:extLst>
          </p:cNvPr>
          <p:cNvSpPr txBox="1"/>
          <p:nvPr/>
        </p:nvSpPr>
        <p:spPr>
          <a:xfrm>
            <a:off x="192948" y="508094"/>
            <a:ext cx="11828476" cy="1277273"/>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Целью программы является обеспечение общественной безопасности населения на территории округа.</a:t>
            </a:r>
          </a:p>
          <a:p>
            <a:pPr algn="just"/>
            <a:r>
              <a:rPr lang="ru-RU" sz="1100" dirty="0">
                <a:latin typeface="Times New Roman" panose="02020603050405020304" pitchFamily="18" charset="0"/>
                <a:cs typeface="Times New Roman" panose="02020603050405020304" pitchFamily="18" charset="0"/>
              </a:rPr>
              <a:t>Основные задачи программы:</a:t>
            </a:r>
          </a:p>
          <a:p>
            <a:pPr marL="171450" indent="-171450" algn="just">
              <a:buFontTx/>
              <a:buChar char="-"/>
            </a:pPr>
            <a:r>
              <a:rPr lang="ru-RU" sz="1100" dirty="0">
                <a:latin typeface="Times New Roman" panose="02020603050405020304" pitchFamily="18" charset="0"/>
                <a:cs typeface="Times New Roman" panose="02020603050405020304" pitchFamily="18" charset="0"/>
              </a:rPr>
              <a:t>Совершенствование системы профилактики правонарушений;</a:t>
            </a:r>
          </a:p>
          <a:p>
            <a:pPr marL="171450" indent="-171450" algn="just">
              <a:buFontTx/>
              <a:buChar char="-"/>
            </a:pPr>
            <a:r>
              <a:rPr lang="ru-RU" sz="1100" dirty="0">
                <a:latin typeface="Times New Roman" panose="02020603050405020304" pitchFamily="18" charset="0"/>
                <a:cs typeface="Times New Roman" panose="02020603050405020304" pitchFamily="18" charset="0"/>
              </a:rPr>
              <a:t>Снижение незаконного потребления наркотических средств и психотропных веществ на территории округа;</a:t>
            </a:r>
          </a:p>
          <a:p>
            <a:pPr marL="171450" indent="-171450" algn="just">
              <a:buFontTx/>
              <a:buChar char="-"/>
            </a:pPr>
            <a:r>
              <a:rPr lang="ru-RU" sz="1100" dirty="0">
                <a:latin typeface="Times New Roman" panose="02020603050405020304" pitchFamily="18" charset="0"/>
                <a:cs typeface="Times New Roman" panose="02020603050405020304" pitchFamily="18" charset="0"/>
              </a:rPr>
              <a:t>Распространение норм и установок толерантного сознания и поведения, формирование уважительного отношения к этнокультурным и конфессиональным различиям;</a:t>
            </a:r>
          </a:p>
          <a:p>
            <a:pPr marL="171450" indent="-171450" algn="just">
              <a:buFontTx/>
              <a:buChar char="-"/>
            </a:pPr>
            <a:r>
              <a:rPr lang="ru-RU" sz="1100" dirty="0">
                <a:latin typeface="Times New Roman" panose="02020603050405020304" pitchFamily="18" charset="0"/>
                <a:cs typeface="Times New Roman" panose="02020603050405020304" pitchFamily="18" charset="0"/>
              </a:rPr>
              <a:t>Создание безопасной информационно-образовательной среды для обеспечения, сохранения и укрепления нравственного, физического, психологического и социального здоровья населения;</a:t>
            </a:r>
          </a:p>
          <a:p>
            <a:pPr marL="171450" indent="-171450" algn="just">
              <a:buFontTx/>
              <a:buChar char="-"/>
            </a:pPr>
            <a:r>
              <a:rPr lang="ru-RU" sz="1100" dirty="0">
                <a:latin typeface="Times New Roman" panose="02020603050405020304" pitchFamily="18" charset="0"/>
                <a:cs typeface="Times New Roman" panose="02020603050405020304" pitchFamily="18" charset="0"/>
              </a:rPr>
              <a:t>Информационно-пропагандистское противодействие экстремистским и террористическим проявлениям, профилактика правонарушений.</a:t>
            </a:r>
          </a:p>
        </p:txBody>
      </p:sp>
      <p:pic>
        <p:nvPicPr>
          <p:cNvPr id="5" name="Picture 8" descr="ПРОФИЛАКТИКА НАРКОМАНИИ | Чапаевский химико-технологический техникум"/>
          <p:cNvPicPr>
            <a:picLocks noChangeAspect="1" noChangeArrowheads="1"/>
          </p:cNvPicPr>
          <p:nvPr/>
        </p:nvPicPr>
        <p:blipFill>
          <a:blip r:embed="rId3" cstate="print"/>
          <a:srcRect/>
          <a:stretch>
            <a:fillRect/>
          </a:stretch>
        </p:blipFill>
        <p:spPr bwMode="auto">
          <a:xfrm>
            <a:off x="267718" y="1802921"/>
            <a:ext cx="1785368" cy="1112807"/>
          </a:xfrm>
          <a:prstGeom prst="rect">
            <a:avLst/>
          </a:prstGeom>
          <a:noFill/>
        </p:spPr>
      </p:pic>
      <p:sp>
        <p:nvSpPr>
          <p:cNvPr id="6" name="TextBox 5">
            <a:extLst>
              <a:ext uri="{FF2B5EF4-FFF2-40B4-BE49-F238E27FC236}">
                <a16:creationId xmlns:a16="http://schemas.microsoft.com/office/drawing/2014/main" xmlns="" id="{3E4CAE0F-5EB1-949F-AA53-E8D8E6C645C0}"/>
              </a:ext>
            </a:extLst>
          </p:cNvPr>
          <p:cNvSpPr txBox="1"/>
          <p:nvPr/>
        </p:nvSpPr>
        <p:spPr>
          <a:xfrm>
            <a:off x="2104058" y="1837124"/>
            <a:ext cx="2454982" cy="938719"/>
          </a:xfrm>
          <a:prstGeom prst="rect">
            <a:avLst/>
          </a:prstGeom>
          <a:noFill/>
        </p:spPr>
        <p:txBody>
          <a:bodyPr wrap="square" rtlCol="0">
            <a:spAutoFit/>
          </a:bodyPr>
          <a:lstStyle/>
          <a:p>
            <a:r>
              <a:rPr lang="ru-RU" sz="1100" b="1" i="1" dirty="0">
                <a:latin typeface="Times New Roman" panose="02020603050405020304" pitchFamily="18" charset="0"/>
                <a:cs typeface="Times New Roman" panose="02020603050405020304" pitchFamily="18" charset="0"/>
              </a:rPr>
              <a:t>Подпрограмма «Профилактика наркомании, незаконного потребления наркотических и психотропных веществ»</a:t>
            </a:r>
          </a:p>
          <a:p>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2026г по 35000 руб. ежегодно</a:t>
            </a:r>
            <a:endParaRPr lang="ru-RU" sz="1100" dirty="0">
              <a:latin typeface="Times New Roman" panose="02020603050405020304" pitchFamily="18" charset="0"/>
              <a:cs typeface="Times New Roman" panose="02020603050405020304" pitchFamily="18" charset="0"/>
            </a:endParaRPr>
          </a:p>
        </p:txBody>
      </p:sp>
      <p:pic>
        <p:nvPicPr>
          <p:cNvPr id="7" name="Picture 10" descr="Противодействие терроризму и экстремизму — Государственное бюджетное  профессиональное образовательное учреждение Ростовской области"/>
          <p:cNvPicPr>
            <a:picLocks noChangeAspect="1" noChangeArrowheads="1"/>
          </p:cNvPicPr>
          <p:nvPr/>
        </p:nvPicPr>
        <p:blipFill>
          <a:blip r:embed="rId4" cstate="print"/>
          <a:srcRect/>
          <a:stretch>
            <a:fillRect/>
          </a:stretch>
        </p:blipFill>
        <p:spPr bwMode="auto">
          <a:xfrm>
            <a:off x="4486037" y="1871932"/>
            <a:ext cx="1466189" cy="1078302"/>
          </a:xfrm>
          <a:prstGeom prst="rect">
            <a:avLst/>
          </a:prstGeom>
          <a:noFill/>
        </p:spPr>
      </p:pic>
      <p:sp>
        <p:nvSpPr>
          <p:cNvPr id="8" name="TextBox 7">
            <a:extLst>
              <a:ext uri="{FF2B5EF4-FFF2-40B4-BE49-F238E27FC236}">
                <a16:creationId xmlns:a16="http://schemas.microsoft.com/office/drawing/2014/main" xmlns="" id="{55DA431A-5DC9-4840-F18C-DDB2237E887E}"/>
              </a:ext>
            </a:extLst>
          </p:cNvPr>
          <p:cNvSpPr txBox="1"/>
          <p:nvPr/>
        </p:nvSpPr>
        <p:spPr>
          <a:xfrm>
            <a:off x="6054026" y="1865680"/>
            <a:ext cx="2166948" cy="938719"/>
          </a:xfrm>
          <a:prstGeom prst="rect">
            <a:avLst/>
          </a:prstGeom>
          <a:noFill/>
        </p:spPr>
        <p:txBody>
          <a:bodyPr wrap="square" rtlCol="0">
            <a:spAutoFit/>
          </a:bodyPr>
          <a:lstStyle/>
          <a:p>
            <a:r>
              <a:rPr lang="ru-RU" sz="1100" b="1" i="1" dirty="0">
                <a:latin typeface="Times New Roman" panose="02020603050405020304" pitchFamily="18" charset="0"/>
                <a:cs typeface="Times New Roman" panose="02020603050405020304" pitchFamily="18" charset="0"/>
              </a:rPr>
              <a:t>Подпрограмма «Профилактика экстремизма и терроризма»</a:t>
            </a:r>
          </a:p>
          <a:p>
            <a:r>
              <a:rPr lang="ru-RU" sz="1100" dirty="0" smtClean="0">
                <a:latin typeface="Times New Roman" panose="02020603050405020304" pitchFamily="18" charset="0"/>
                <a:cs typeface="Times New Roman" panose="02020603050405020304" pitchFamily="18" charset="0"/>
              </a:rPr>
              <a:t>2024 </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2026г </a:t>
            </a:r>
            <a:r>
              <a:rPr lang="ru-RU" sz="1100" dirty="0">
                <a:latin typeface="Times New Roman" panose="02020603050405020304" pitchFamily="18" charset="0"/>
                <a:cs typeface="Times New Roman" panose="02020603050405020304" pitchFamily="18" charset="0"/>
              </a:rPr>
              <a:t>по 30400 руб. ежегодно</a:t>
            </a:r>
          </a:p>
        </p:txBody>
      </p:sp>
      <p:pic>
        <p:nvPicPr>
          <p:cNvPr id="9" name="Picture 12" descr="Профилактика правонарушений"/>
          <p:cNvPicPr>
            <a:picLocks noChangeAspect="1" noChangeArrowheads="1"/>
          </p:cNvPicPr>
          <p:nvPr/>
        </p:nvPicPr>
        <p:blipFill>
          <a:blip r:embed="rId5" cstate="print"/>
          <a:srcRect/>
          <a:stretch>
            <a:fillRect/>
          </a:stretch>
        </p:blipFill>
        <p:spPr bwMode="auto">
          <a:xfrm>
            <a:off x="8066000" y="1884962"/>
            <a:ext cx="1345420" cy="1082525"/>
          </a:xfrm>
          <a:prstGeom prst="rect">
            <a:avLst/>
          </a:prstGeom>
          <a:noFill/>
        </p:spPr>
      </p:pic>
      <p:sp>
        <p:nvSpPr>
          <p:cNvPr id="10" name="TextBox 9">
            <a:extLst>
              <a:ext uri="{FF2B5EF4-FFF2-40B4-BE49-F238E27FC236}">
                <a16:creationId xmlns:a16="http://schemas.microsoft.com/office/drawing/2014/main" xmlns="" id="{86530A9A-19B3-8499-1465-EB59B4EE2B82}"/>
              </a:ext>
            </a:extLst>
          </p:cNvPr>
          <p:cNvSpPr txBox="1"/>
          <p:nvPr/>
        </p:nvSpPr>
        <p:spPr>
          <a:xfrm>
            <a:off x="9537566" y="1894711"/>
            <a:ext cx="2185731" cy="769441"/>
          </a:xfrm>
          <a:prstGeom prst="rect">
            <a:avLst/>
          </a:prstGeom>
          <a:noFill/>
        </p:spPr>
        <p:txBody>
          <a:bodyPr wrap="square" rtlCol="0">
            <a:spAutoFit/>
          </a:bodyPr>
          <a:lstStyle/>
          <a:p>
            <a:r>
              <a:rPr lang="ru-RU" sz="1100" b="1" i="1" dirty="0">
                <a:latin typeface="Times New Roman" panose="02020603050405020304" pitchFamily="18" charset="0"/>
                <a:cs typeface="Times New Roman" panose="02020603050405020304" pitchFamily="18" charset="0"/>
              </a:rPr>
              <a:t>Подпрограмма «Профилактика правонарушений»</a:t>
            </a:r>
          </a:p>
          <a:p>
            <a:r>
              <a:rPr lang="ru-RU" sz="1100" dirty="0" smtClean="0">
                <a:latin typeface="Times New Roman" panose="02020603050405020304" pitchFamily="18" charset="0"/>
                <a:cs typeface="Times New Roman" panose="02020603050405020304" pitchFamily="18" charset="0"/>
              </a:rPr>
              <a:t>2024г </a:t>
            </a:r>
            <a:r>
              <a:rPr lang="ru-RU" sz="1100" dirty="0">
                <a:latin typeface="Times New Roman" panose="02020603050405020304" pitchFamily="18" charset="0"/>
                <a:cs typeface="Times New Roman" panose="02020603050405020304" pitchFamily="18" charset="0"/>
              </a:rPr>
              <a:t>–</a:t>
            </a:r>
            <a:r>
              <a:rPr lang="ru-RU" sz="1100" dirty="0" smtClean="0">
                <a:latin typeface="Times New Roman" panose="02020603050405020304" pitchFamily="18" charset="0"/>
                <a:cs typeface="Times New Roman" panose="02020603050405020304" pitchFamily="18" charset="0"/>
              </a:rPr>
              <a:t>2026г </a:t>
            </a:r>
            <a:r>
              <a:rPr lang="ru-RU" sz="1100" dirty="0">
                <a:latin typeface="Times New Roman" panose="02020603050405020304" pitchFamily="18" charset="0"/>
                <a:cs typeface="Times New Roman" panose="02020603050405020304" pitchFamily="18" charset="0"/>
              </a:rPr>
              <a:t>по 15000 руб. ежегодно</a:t>
            </a:r>
          </a:p>
        </p:txBody>
      </p:sp>
      <p:sp>
        <p:nvSpPr>
          <p:cNvPr id="11" name="TextBox 10">
            <a:extLst>
              <a:ext uri="{FF2B5EF4-FFF2-40B4-BE49-F238E27FC236}">
                <a16:creationId xmlns:a16="http://schemas.microsoft.com/office/drawing/2014/main" xmlns="" id="{4B0550B0-5526-ED8B-A4C1-A16C1A36EA0E}"/>
              </a:ext>
            </a:extLst>
          </p:cNvPr>
          <p:cNvSpPr txBox="1"/>
          <p:nvPr/>
        </p:nvSpPr>
        <p:spPr>
          <a:xfrm>
            <a:off x="707366" y="3100270"/>
            <a:ext cx="9929003"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«Организация ритуальных услуг и содержание мест захоронения на территории </a:t>
            </a:r>
            <a:endParaRPr kumimoji="0" lang="ru-RU" sz="1100" b="1" i="0" u="none" strike="noStrike" kern="1200" cap="none" spc="0" normalizeH="0" baseline="0" noProof="0" dirty="0" smtClean="0">
              <a:ln>
                <a:noFill/>
              </a:ln>
              <a:solidFill>
                <a:srgbClr val="070B5D"/>
              </a:solidFill>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err="1" smtClean="0">
                <a:ln>
                  <a:noFill/>
                </a:ln>
                <a:solidFill>
                  <a:srgbClr val="070B5D"/>
                </a:solidFill>
                <a:uLnTx/>
                <a:uFillTx/>
                <a:latin typeface="Times New Roman" panose="02020603050405020304" pitchFamily="18" charset="0"/>
                <a:ea typeface="+mn-ea"/>
                <a:cs typeface="Times New Roman" panose="02020603050405020304" pitchFamily="18" charset="0"/>
              </a:rPr>
              <a:t>Анучинского</a:t>
            </a:r>
            <a:r>
              <a:rPr kumimoji="0" lang="ru-RU" sz="1100" b="1" i="0" u="none" strike="noStrike" kern="1200" cap="none" spc="0" normalizeH="0" baseline="0" noProof="0" dirty="0" smtClean="0">
                <a:ln>
                  <a:noFill/>
                </a:ln>
                <a:solidFill>
                  <a:srgbClr val="070B5D"/>
                </a:solidFill>
                <a:uLnTx/>
                <a:uFillTx/>
                <a:latin typeface="Times New Roman" panose="02020603050405020304" pitchFamily="18" charset="0"/>
                <a:ea typeface="+mn-ea"/>
                <a:cs typeface="Times New Roman" panose="02020603050405020304" pitchFamily="18" charset="0"/>
              </a:rPr>
              <a:t>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муниципального округа»  на 2020-2024гг</a:t>
            </a:r>
          </a:p>
        </p:txBody>
      </p:sp>
      <p:pic>
        <p:nvPicPr>
          <p:cNvPr id="12" name="Picture 2" descr="Положение об организации ритуальных услуг и содержании мест захоронения -  «Новый путь» – газета Поспелихинского района«Новый путь» – газета  Поспелихинского района"/>
          <p:cNvPicPr>
            <a:picLocks noChangeAspect="1" noChangeArrowheads="1"/>
          </p:cNvPicPr>
          <p:nvPr/>
        </p:nvPicPr>
        <p:blipFill>
          <a:blip r:embed="rId6" cstate="print"/>
          <a:srcRect/>
          <a:stretch>
            <a:fillRect/>
          </a:stretch>
        </p:blipFill>
        <p:spPr bwMode="auto">
          <a:xfrm>
            <a:off x="284672" y="3344174"/>
            <a:ext cx="1785668" cy="1227826"/>
          </a:xfrm>
          <a:prstGeom prst="rect">
            <a:avLst/>
          </a:prstGeom>
          <a:noFill/>
        </p:spPr>
      </p:pic>
      <p:sp>
        <p:nvSpPr>
          <p:cNvPr id="13" name="TextBox 12">
            <a:extLst>
              <a:ext uri="{FF2B5EF4-FFF2-40B4-BE49-F238E27FC236}">
                <a16:creationId xmlns:a16="http://schemas.microsoft.com/office/drawing/2014/main" xmlns="" id="{716004A9-64B1-A76D-C94B-6A7D25B7B5BF}"/>
              </a:ext>
            </a:extLst>
          </p:cNvPr>
          <p:cNvSpPr txBox="1"/>
          <p:nvPr/>
        </p:nvSpPr>
        <p:spPr>
          <a:xfrm>
            <a:off x="2154006" y="3510410"/>
            <a:ext cx="6334385" cy="938719"/>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 программы – повышение уровня благоустройства и содержания мест захоронения (кладбищ), повышение качества предоставления ритуальных услуг.</a:t>
            </a:r>
          </a:p>
          <a:p>
            <a:pPr algn="just"/>
            <a:r>
              <a:rPr lang="ru-RU" sz="1100" dirty="0">
                <a:latin typeface="Times New Roman" panose="02020603050405020304" pitchFamily="18" charset="0"/>
                <a:cs typeface="Times New Roman" panose="02020603050405020304" pitchFamily="18" charset="0"/>
              </a:rPr>
              <a:t>Мероприятия – содержание мест захоронения (кладбищ), возмещение специализированной службе по вопросам похоронного дела стоимости услуг по гарантированному перечню услуг по погребению невостребованных </a:t>
            </a:r>
            <a:r>
              <a:rPr lang="ru-RU" sz="1100" dirty="0" smtClean="0">
                <a:latin typeface="Times New Roman" panose="02020603050405020304" pitchFamily="18" charset="0"/>
                <a:cs typeface="Times New Roman" panose="02020603050405020304" pitchFamily="18" charset="0"/>
              </a:rPr>
              <a:t>трупов, инвентаризация кладбищ.</a:t>
            </a:r>
            <a:endParaRPr lang="ru-RU" sz="1000" dirty="0">
              <a:latin typeface="Times New Roman" panose="02020603050405020304" pitchFamily="18" charset="0"/>
              <a:cs typeface="Times New Roman" panose="02020603050405020304" pitchFamily="18" charset="0"/>
            </a:endParaRPr>
          </a:p>
        </p:txBody>
      </p:sp>
      <p:graphicFrame>
        <p:nvGraphicFramePr>
          <p:cNvPr id="14" name="Таблица 6">
            <a:extLst>
              <a:ext uri="{FF2B5EF4-FFF2-40B4-BE49-F238E27FC236}">
                <a16:creationId xmlns:a16="http://schemas.microsoft.com/office/drawing/2014/main" xmlns="" id="{D0C9AE12-F49A-6835-D7E9-78C2908971F3}"/>
              </a:ext>
            </a:extLst>
          </p:cNvPr>
          <p:cNvGraphicFramePr>
            <a:graphicFrameLocks noGrp="1"/>
          </p:cNvGraphicFramePr>
          <p:nvPr>
            <p:extLst>
              <p:ext uri="{D42A27DB-BD31-4B8C-83A1-F6EECF244321}">
                <p14:modId xmlns:p14="http://schemas.microsoft.com/office/powerpoint/2010/main" xmlns="" val="330029270"/>
              </p:ext>
            </p:extLst>
          </p:nvPr>
        </p:nvGraphicFramePr>
        <p:xfrm>
          <a:off x="8627184" y="3415519"/>
          <a:ext cx="3432624" cy="741680"/>
        </p:xfrm>
        <a:graphic>
          <a:graphicData uri="http://schemas.openxmlformats.org/drawingml/2006/table">
            <a:tbl>
              <a:tblPr firstRow="1" bandRow="1">
                <a:tableStyleId>{0505E3EF-67EA-436B-97B2-0124C06EBD24}</a:tableStyleId>
              </a:tblPr>
              <a:tblGrid>
                <a:gridCol w="1144208">
                  <a:extLst>
                    <a:ext uri="{9D8B030D-6E8A-4147-A177-3AD203B41FA5}">
                      <a16:colId xmlns:a16="http://schemas.microsoft.com/office/drawing/2014/main" xmlns="" val="3063834816"/>
                    </a:ext>
                  </a:extLst>
                </a:gridCol>
                <a:gridCol w="1144208">
                  <a:extLst>
                    <a:ext uri="{9D8B030D-6E8A-4147-A177-3AD203B41FA5}">
                      <a16:colId xmlns:a16="http://schemas.microsoft.com/office/drawing/2014/main" xmlns="" val="2078562445"/>
                    </a:ext>
                  </a:extLst>
                </a:gridCol>
                <a:gridCol w="1144208">
                  <a:extLst>
                    <a:ext uri="{9D8B030D-6E8A-4147-A177-3AD203B41FA5}">
                      <a16:colId xmlns:a16="http://schemas.microsoft.com/office/drawing/2014/main" xmlns="" val="2657829820"/>
                    </a:ext>
                  </a:extLst>
                </a:gridCol>
              </a:tblGrid>
              <a:tr h="370840">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2024г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2025г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2026г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721996414"/>
                  </a:ext>
                </a:extLst>
              </a:tr>
              <a:tr h="370840">
                <a:tc>
                  <a:txBody>
                    <a:bodyPr/>
                    <a:lstStyle/>
                    <a:p>
                      <a:pPr algn="ctr" fontAlgn="b"/>
                      <a:r>
                        <a:rPr lang="ru-RU" sz="1000" b="0" i="0" u="none" strike="noStrike" dirty="0">
                          <a:solidFill>
                            <a:srgbClr val="000000"/>
                          </a:solidFill>
                          <a:latin typeface="Times New Roman"/>
                        </a:rPr>
                        <a:t>2633390,13</a:t>
                      </a:r>
                    </a:p>
                  </a:txBody>
                  <a:tcPr marL="7620" marR="7620" marT="7620" marB="0"/>
                </a:tc>
                <a:tc>
                  <a:txBody>
                    <a:bodyPr/>
                    <a:lstStyle/>
                    <a:p>
                      <a:pPr algn="ctr" fontAlgn="b"/>
                      <a:r>
                        <a:rPr lang="ru-RU" sz="1000" b="0" i="0" u="none" strike="noStrike">
                          <a:solidFill>
                            <a:srgbClr val="000000"/>
                          </a:solidFill>
                          <a:latin typeface="Times New Roman"/>
                        </a:rPr>
                        <a:t>550000,00</a:t>
                      </a:r>
                    </a:p>
                  </a:txBody>
                  <a:tcPr marL="7620" marR="7620" marT="7620" marB="0"/>
                </a:tc>
                <a:tc>
                  <a:txBody>
                    <a:bodyPr/>
                    <a:lstStyle/>
                    <a:p>
                      <a:pPr algn="ctr" fontAlgn="b"/>
                      <a:r>
                        <a:rPr lang="ru-RU" sz="1000" b="0" i="0" u="none" strike="noStrike" dirty="0">
                          <a:solidFill>
                            <a:srgbClr val="000000"/>
                          </a:solidFill>
                          <a:latin typeface="Times New Roman"/>
                        </a:rPr>
                        <a:t>550000,00</a:t>
                      </a:r>
                    </a:p>
                  </a:txBody>
                  <a:tcPr marL="7620" marR="7620" marT="7620" marB="0"/>
                </a:tc>
                <a:extLst>
                  <a:ext uri="{0D108BD9-81ED-4DB2-BD59-A6C34878D82A}">
                    <a16:rowId xmlns:a16="http://schemas.microsoft.com/office/drawing/2014/main" xmlns="" val="2555766159"/>
                  </a:ext>
                </a:extLst>
              </a:tr>
            </a:tbl>
          </a:graphicData>
        </a:graphic>
      </p:graphicFrame>
      <p:sp>
        <p:nvSpPr>
          <p:cNvPr id="15" name="TextBox 14">
            <a:extLst>
              <a:ext uri="{FF2B5EF4-FFF2-40B4-BE49-F238E27FC236}">
                <a16:creationId xmlns:a16="http://schemas.microsoft.com/office/drawing/2014/main" xmlns="" id="{6E79A6A6-908B-99C1-BE88-EA99CCD8F9A2}"/>
              </a:ext>
            </a:extLst>
          </p:cNvPr>
          <p:cNvSpPr txBox="1"/>
          <p:nvPr/>
        </p:nvSpPr>
        <p:spPr>
          <a:xfrm>
            <a:off x="2183366" y="4592276"/>
            <a:ext cx="8411611"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«Развитие малого и среднего предпринимательства</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в Анучинском муниципальном округе»  на 2020-2024гг</a:t>
            </a:r>
          </a:p>
        </p:txBody>
      </p:sp>
      <p:pic>
        <p:nvPicPr>
          <p:cNvPr id="16" name="Picture 4" descr="Архивы Поддержка предпринимательства | Союз предпринимателей г. Октябрьский"/>
          <p:cNvPicPr>
            <a:picLocks noChangeAspect="1" noChangeArrowheads="1"/>
          </p:cNvPicPr>
          <p:nvPr/>
        </p:nvPicPr>
        <p:blipFill>
          <a:blip r:embed="rId7" cstate="print"/>
          <a:srcRect/>
          <a:stretch>
            <a:fillRect/>
          </a:stretch>
        </p:blipFill>
        <p:spPr bwMode="auto">
          <a:xfrm>
            <a:off x="328105" y="5171536"/>
            <a:ext cx="1655971" cy="1237891"/>
          </a:xfrm>
          <a:prstGeom prst="rect">
            <a:avLst/>
          </a:prstGeom>
          <a:noFill/>
        </p:spPr>
      </p:pic>
      <p:sp>
        <p:nvSpPr>
          <p:cNvPr id="17" name="TextBox 16">
            <a:extLst>
              <a:ext uri="{FF2B5EF4-FFF2-40B4-BE49-F238E27FC236}">
                <a16:creationId xmlns:a16="http://schemas.microsoft.com/office/drawing/2014/main" xmlns="" id="{869DB197-89F5-992B-BC57-A0BBEF51C66F}"/>
              </a:ext>
            </a:extLst>
          </p:cNvPr>
          <p:cNvSpPr txBox="1"/>
          <p:nvPr/>
        </p:nvSpPr>
        <p:spPr>
          <a:xfrm>
            <a:off x="2075959" y="5115870"/>
            <a:ext cx="9499111" cy="1600438"/>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С целью обеспечения равных и благоприятных условий для развития предпринимательства на территории округа запланированы расходы на поддержку малого и среднего бизнеса. Основной целью данной поддержки является повышение темпов развития малого и среднего предпринимательства как одного из стратегических факторов социально-экономического развития округа.</a:t>
            </a:r>
          </a:p>
          <a:p>
            <a:pPr algn="just"/>
            <a:r>
              <a:rPr lang="ru-RU" sz="1100" dirty="0">
                <a:latin typeface="Times New Roman" panose="02020603050405020304" pitchFamily="18" charset="0"/>
                <a:cs typeface="Times New Roman" panose="02020603050405020304" pitchFamily="18" charset="0"/>
              </a:rPr>
              <a:t>Основные мероприятия программы:</a:t>
            </a:r>
          </a:p>
          <a:p>
            <a:pPr marL="171450" indent="-171450" algn="just">
              <a:buFontTx/>
              <a:buChar char="-"/>
            </a:pPr>
            <a:r>
              <a:rPr lang="ru-RU" sz="1100" dirty="0">
                <a:latin typeface="Times New Roman" panose="02020603050405020304" pitchFamily="18" charset="0"/>
                <a:cs typeface="Times New Roman" panose="02020603050405020304" pitchFamily="18" charset="0"/>
              </a:rPr>
              <a:t>поощрение субъектов МСП, внесших наиболее значимый вклад в развитие округа;</a:t>
            </a:r>
          </a:p>
          <a:p>
            <a:pPr marL="171450" indent="-171450" algn="just">
              <a:buFontTx/>
              <a:buChar char="-"/>
            </a:pPr>
            <a:r>
              <a:rPr lang="ru-RU" sz="1100" dirty="0">
                <a:latin typeface="Times New Roman" panose="02020603050405020304" pitchFamily="18" charset="0"/>
                <a:cs typeface="Times New Roman" panose="02020603050405020304" pitchFamily="18" charset="0"/>
              </a:rPr>
              <a:t>финансовая поддержка субъектов МСП;</a:t>
            </a:r>
          </a:p>
          <a:p>
            <a:pPr marL="171450" indent="-171450" algn="just">
              <a:buFontTx/>
              <a:buChar char="-"/>
            </a:pPr>
            <a:r>
              <a:rPr lang="ru-RU" sz="1100" dirty="0">
                <a:latin typeface="Times New Roman" panose="02020603050405020304" pitchFamily="18" charset="0"/>
                <a:cs typeface="Times New Roman" panose="02020603050405020304" pitchFamily="18" charset="0"/>
              </a:rPr>
              <a:t>поддержка социального предпринимательства.</a:t>
            </a:r>
          </a:p>
          <a:p>
            <a:pPr algn="just"/>
            <a:r>
              <a:rPr lang="ru-RU" sz="1100" dirty="0">
                <a:latin typeface="Times New Roman" panose="02020603050405020304" pitchFamily="18" charset="0"/>
                <a:cs typeface="Times New Roman" panose="02020603050405020304" pitchFamily="18" charset="0"/>
              </a:rPr>
              <a:t>Сумма финансовых средств </a:t>
            </a:r>
            <a:r>
              <a:rPr lang="ru-RU" sz="1100" dirty="0" smtClean="0">
                <a:latin typeface="Times New Roman" panose="02020603050405020304" pitchFamily="18" charset="0"/>
                <a:cs typeface="Times New Roman" panose="02020603050405020304" pitchFamily="18" charset="0"/>
              </a:rPr>
              <a:t>2024 </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2026гг </a:t>
            </a:r>
            <a:r>
              <a:rPr lang="ru-RU" sz="1100" dirty="0">
                <a:latin typeface="Times New Roman" panose="02020603050405020304" pitchFamily="18" charset="0"/>
                <a:cs typeface="Times New Roman" panose="02020603050405020304" pitchFamily="18" charset="0"/>
              </a:rPr>
              <a:t>по 355000 руб. (ежегодно).</a:t>
            </a:r>
          </a:p>
          <a:p>
            <a:pPr marL="171450" indent="-171450" algn="just">
              <a:buFontTx/>
              <a:buChar char="-"/>
            </a:pPr>
            <a:endParaRPr lang="ru-RU" sz="1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5" name="TextBox 4">
            <a:extLst>
              <a:ext uri="{FF2B5EF4-FFF2-40B4-BE49-F238E27FC236}">
                <a16:creationId xmlns:a16="http://schemas.microsoft.com/office/drawing/2014/main" xmlns="" id="{7E272EC9-8F01-EC3F-28A7-A99DF8985AE5}"/>
              </a:ext>
            </a:extLst>
          </p:cNvPr>
          <p:cNvSpPr txBox="1"/>
          <p:nvPr/>
        </p:nvSpPr>
        <p:spPr>
          <a:xfrm>
            <a:off x="204680" y="125070"/>
            <a:ext cx="8896188"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200" b="1" dirty="0">
                <a:solidFill>
                  <a:srgbClr val="070B5D"/>
                </a:solidFill>
                <a:latin typeface="Times New Roman" panose="02020603050405020304" pitchFamily="18" charset="0"/>
                <a:cs typeface="Times New Roman" panose="02020603050405020304" pitchFamily="18" charset="0"/>
              </a:rPr>
              <a:t>Муниципальное управление </a:t>
            </a: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в Анучинском муниципальном округе» на 2020-2024гг</a:t>
            </a:r>
          </a:p>
        </p:txBody>
      </p:sp>
      <p:pic>
        <p:nvPicPr>
          <p:cNvPr id="6" name="Рисунок 5">
            <a:extLst>
              <a:ext uri="{FF2B5EF4-FFF2-40B4-BE49-F238E27FC236}">
                <a16:creationId xmlns:a16="http://schemas.microsoft.com/office/drawing/2014/main" xmlns="" id="{FFA3E282-EC55-BF2B-35B2-F199F9C31935}"/>
              </a:ext>
            </a:extLst>
          </p:cNvPr>
          <p:cNvPicPr>
            <a:picLocks noChangeAspect="1"/>
          </p:cNvPicPr>
          <p:nvPr/>
        </p:nvPicPr>
        <p:blipFill>
          <a:blip r:embed="rId3" cstate="print"/>
          <a:stretch>
            <a:fillRect/>
          </a:stretch>
        </p:blipFill>
        <p:spPr>
          <a:xfrm>
            <a:off x="147341" y="575826"/>
            <a:ext cx="2436468" cy="166403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TextBox 6">
            <a:extLst>
              <a:ext uri="{FF2B5EF4-FFF2-40B4-BE49-F238E27FC236}">
                <a16:creationId xmlns:a16="http://schemas.microsoft.com/office/drawing/2014/main" xmlns="" id="{8390F522-044A-A075-160A-65A5EF9C39DB}"/>
              </a:ext>
            </a:extLst>
          </p:cNvPr>
          <p:cNvSpPr txBox="1"/>
          <p:nvPr/>
        </p:nvSpPr>
        <p:spPr>
          <a:xfrm>
            <a:off x="2424419" y="454758"/>
            <a:ext cx="7108505" cy="2108269"/>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Основной целью программы  является – повышение эффективности деятельности органов местного самоуправления округа.</a:t>
            </a:r>
          </a:p>
          <a:p>
            <a:pPr algn="just"/>
            <a:r>
              <a:rPr lang="ru-RU" sz="1000" dirty="0">
                <a:latin typeface="Times New Roman" panose="02020603050405020304" pitchFamily="18" charset="0"/>
                <a:cs typeface="Times New Roman" panose="02020603050405020304" pitchFamily="18" charset="0"/>
              </a:rPr>
              <a:t>Достижение основной цели обеспечивается за счет решения следующих задач:</a:t>
            </a:r>
          </a:p>
          <a:p>
            <a:pPr marL="171450" indent="-171450" algn="just">
              <a:buFontTx/>
              <a:buChar char="-"/>
            </a:pPr>
            <a:r>
              <a:rPr lang="ru-RU" sz="1000" dirty="0">
                <a:latin typeface="Times New Roman" panose="02020603050405020304" pitchFamily="18" charset="0"/>
                <a:cs typeface="Times New Roman" panose="02020603050405020304" pitchFamily="18" charset="0"/>
              </a:rPr>
              <a:t>снижение показателя текучести кадров в администрации округа, обеспечение достойного уровня заработной платы;</a:t>
            </a:r>
          </a:p>
          <a:p>
            <a:pPr marL="171450" indent="-171450" algn="just">
              <a:buFontTx/>
              <a:buChar char="-"/>
            </a:pPr>
            <a:r>
              <a:rPr lang="ru-RU" sz="1000" dirty="0">
                <a:latin typeface="Times New Roman" panose="02020603050405020304" pitchFamily="18" charset="0"/>
                <a:cs typeface="Times New Roman" panose="02020603050405020304" pitchFamily="18" charset="0"/>
              </a:rPr>
              <a:t>оптимизация функций администрации округа;</a:t>
            </a:r>
          </a:p>
          <a:p>
            <a:pPr marL="171450" indent="-171450" algn="just">
              <a:buFontTx/>
              <a:buChar char="-"/>
            </a:pPr>
            <a:r>
              <a:rPr lang="ru-RU" sz="1000" dirty="0">
                <a:latin typeface="Times New Roman" panose="02020603050405020304" pitchFamily="18" charset="0"/>
                <a:cs typeface="Times New Roman" panose="02020603050405020304" pitchFamily="18" charset="0"/>
              </a:rPr>
              <a:t>информационное обеспечение администрации;</a:t>
            </a:r>
          </a:p>
          <a:p>
            <a:pPr marL="171450" indent="-171450" algn="just">
              <a:buFontTx/>
              <a:buChar char="-"/>
            </a:pPr>
            <a:r>
              <a:rPr lang="ru-RU" sz="1000" dirty="0">
                <a:latin typeface="Times New Roman" panose="02020603050405020304" pitchFamily="18" charset="0"/>
                <a:cs typeface="Times New Roman" panose="02020603050405020304" pitchFamily="18" charset="0"/>
              </a:rPr>
              <a:t>организация государственных услуг по государственной регистрации актов гражданского состояния;</a:t>
            </a:r>
          </a:p>
          <a:p>
            <a:pPr marL="171450" indent="-171450" algn="just">
              <a:buFontTx/>
              <a:buChar char="-"/>
            </a:pPr>
            <a:r>
              <a:rPr lang="ru-RU" sz="1000" dirty="0">
                <a:latin typeface="Times New Roman" panose="02020603050405020304" pitchFamily="18" charset="0"/>
                <a:cs typeface="Times New Roman" panose="02020603050405020304" pitchFamily="18" charset="0"/>
              </a:rPr>
              <a:t>снижение числа преступлений и общественно опасных деяний, совершенных несовершеннолетними;</a:t>
            </a:r>
          </a:p>
          <a:p>
            <a:pPr marL="171450" indent="-171450" algn="just">
              <a:buFontTx/>
              <a:buChar char="-"/>
            </a:pPr>
            <a:r>
              <a:rPr lang="ru-RU" sz="1000" dirty="0">
                <a:latin typeface="Times New Roman" panose="02020603050405020304" pitchFamily="18" charset="0"/>
                <a:cs typeface="Times New Roman" panose="02020603050405020304" pitchFamily="18" charset="0"/>
              </a:rPr>
              <a:t>сокращение числа семей, находящихся в социально опасном положении;</a:t>
            </a:r>
          </a:p>
          <a:p>
            <a:pPr marL="171450" indent="-171450" algn="just">
              <a:buFontTx/>
              <a:buChar char="-"/>
            </a:pPr>
            <a:r>
              <a:rPr lang="ru-RU" sz="1000" dirty="0">
                <a:latin typeface="Times New Roman" panose="02020603050405020304" pitchFamily="18" charset="0"/>
                <a:cs typeface="Times New Roman" panose="02020603050405020304" pitchFamily="18" charset="0"/>
              </a:rPr>
              <a:t>повышение качества рабочих мест и условий труда;</a:t>
            </a:r>
          </a:p>
          <a:p>
            <a:pPr marL="171450" indent="-171450" algn="just">
              <a:buFontTx/>
              <a:buChar char="-"/>
            </a:pPr>
            <a:r>
              <a:rPr lang="ru-RU" sz="1000" dirty="0">
                <a:latin typeface="Times New Roman" panose="02020603050405020304" pitchFamily="18" charset="0"/>
                <a:cs typeface="Times New Roman" panose="02020603050405020304" pitchFamily="18" charset="0"/>
              </a:rPr>
              <a:t>развитие системы обучения требованиям охраны труда;</a:t>
            </a:r>
          </a:p>
          <a:p>
            <a:pPr marL="171450" indent="-171450" algn="just">
              <a:buFontTx/>
              <a:buChar char="-"/>
            </a:pPr>
            <a:r>
              <a:rPr lang="ru-RU" sz="1000" dirty="0">
                <a:latin typeface="Times New Roman" panose="02020603050405020304" pitchFamily="18" charset="0"/>
                <a:cs typeface="Times New Roman" panose="02020603050405020304" pitchFamily="18" charset="0"/>
              </a:rPr>
              <a:t>снижение числа нарушений в области благоустройства и санитарного содержания территории округа среди населения;</a:t>
            </a:r>
          </a:p>
          <a:p>
            <a:pPr marL="171450" indent="-171450" algn="just">
              <a:buFontTx/>
              <a:buChar char="-"/>
            </a:pPr>
            <a:r>
              <a:rPr lang="ru-RU" sz="1000" dirty="0">
                <a:latin typeface="Times New Roman" panose="02020603050405020304" pitchFamily="18" charset="0"/>
                <a:cs typeface="Times New Roman" panose="02020603050405020304" pitchFamily="18" charset="0"/>
              </a:rPr>
              <a:t>оптимизация финансовых расходов на материально- техническое и организационное обеспечение деятельности администрации.</a:t>
            </a:r>
          </a:p>
        </p:txBody>
      </p:sp>
      <p:pic>
        <p:nvPicPr>
          <p:cNvPr id="8" name="Рисунок 7">
            <a:extLst>
              <a:ext uri="{FF2B5EF4-FFF2-40B4-BE49-F238E27FC236}">
                <a16:creationId xmlns:a16="http://schemas.microsoft.com/office/drawing/2014/main" xmlns="" id="{1BFECB2D-132F-01F1-8FDE-AC7A8B588E13}"/>
              </a:ext>
            </a:extLst>
          </p:cNvPr>
          <p:cNvPicPr>
            <a:picLocks noChangeAspect="1"/>
          </p:cNvPicPr>
          <p:nvPr/>
        </p:nvPicPr>
        <p:blipFill>
          <a:blip r:embed="rId4" cstate="print"/>
          <a:stretch>
            <a:fillRect/>
          </a:stretch>
        </p:blipFill>
        <p:spPr>
          <a:xfrm>
            <a:off x="155687" y="2488049"/>
            <a:ext cx="1438781" cy="798615"/>
          </a:xfrm>
          <a:prstGeom prst="rect">
            <a:avLst/>
          </a:prstGeom>
        </p:spPr>
      </p:pic>
      <p:sp>
        <p:nvSpPr>
          <p:cNvPr id="9" name="TextBox 8">
            <a:extLst>
              <a:ext uri="{FF2B5EF4-FFF2-40B4-BE49-F238E27FC236}">
                <a16:creationId xmlns:a16="http://schemas.microsoft.com/office/drawing/2014/main" xmlns="" id="{84411C96-B1FD-F96F-8BAB-2B54E02CEAC1}"/>
              </a:ext>
            </a:extLst>
          </p:cNvPr>
          <p:cNvSpPr txBox="1"/>
          <p:nvPr/>
        </p:nvSpPr>
        <p:spPr>
          <a:xfrm>
            <a:off x="1618518" y="2476575"/>
            <a:ext cx="2737822" cy="861774"/>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Обеспечение деятельности муниципальной</a:t>
            </a:r>
          </a:p>
          <a:p>
            <a:pPr algn="just"/>
            <a:r>
              <a:rPr lang="ru-RU" sz="1000" dirty="0">
                <a:latin typeface="Times New Roman" panose="02020603050405020304" pitchFamily="18" charset="0"/>
                <a:cs typeface="Times New Roman" panose="02020603050405020304" pitchFamily="18" charset="0"/>
              </a:rPr>
              <a:t>службы, профессиональное развитие и </a:t>
            </a:r>
          </a:p>
          <a:p>
            <a:pPr algn="just"/>
            <a:r>
              <a:rPr lang="ru-RU" sz="1000" dirty="0">
                <a:latin typeface="Times New Roman" panose="02020603050405020304" pitchFamily="18" charset="0"/>
                <a:cs typeface="Times New Roman" panose="02020603050405020304" pitchFamily="18" charset="0"/>
              </a:rPr>
              <a:t>подготовка муниципальных служащих,</a:t>
            </a:r>
          </a:p>
          <a:p>
            <a:pPr algn="just"/>
            <a:r>
              <a:rPr lang="ru-RU" sz="1000" dirty="0">
                <a:latin typeface="Times New Roman" panose="02020603050405020304" pitchFamily="18" charset="0"/>
                <a:cs typeface="Times New Roman" panose="02020603050405020304" pitchFamily="18" charset="0"/>
              </a:rPr>
              <a:t>представительские расходы, </a:t>
            </a:r>
            <a:r>
              <a:rPr lang="ru-RU" sz="1000" dirty="0" err="1">
                <a:latin typeface="Times New Roman" panose="02020603050405020304" pitchFamily="18" charset="0"/>
                <a:cs typeface="Times New Roman" panose="02020603050405020304" pitchFamily="18" charset="0"/>
              </a:rPr>
              <a:t>информацион</a:t>
            </a:r>
            <a:r>
              <a:rPr lang="ru-RU" sz="1000" dirty="0">
                <a:latin typeface="Times New Roman" panose="02020603050405020304" pitchFamily="18" charset="0"/>
                <a:cs typeface="Times New Roman" panose="02020603050405020304" pitchFamily="18" charset="0"/>
              </a:rPr>
              <a:t>-</a:t>
            </a:r>
          </a:p>
          <a:p>
            <a:pPr algn="just"/>
            <a:r>
              <a:rPr lang="ru-RU" sz="1000" dirty="0" err="1">
                <a:latin typeface="Times New Roman" panose="02020603050405020304" pitchFamily="18" charset="0"/>
                <a:cs typeface="Times New Roman" panose="02020603050405020304" pitchFamily="18" charset="0"/>
              </a:rPr>
              <a:t>ное</a:t>
            </a:r>
            <a:r>
              <a:rPr lang="ru-RU" sz="1000" dirty="0">
                <a:latin typeface="Times New Roman" panose="02020603050405020304" pitchFamily="18" charset="0"/>
                <a:cs typeface="Times New Roman" panose="02020603050405020304" pitchFamily="18" charset="0"/>
              </a:rPr>
              <a:t> обеспечение.</a:t>
            </a:r>
            <a:endParaRPr lang="ru-RU" sz="1100" dirty="0">
              <a:latin typeface="Times New Roman" panose="02020603050405020304" pitchFamily="18" charset="0"/>
              <a:cs typeface="Times New Roman" panose="02020603050405020304" pitchFamily="18" charset="0"/>
            </a:endParaRPr>
          </a:p>
        </p:txBody>
      </p:sp>
      <p:pic>
        <p:nvPicPr>
          <p:cNvPr id="10" name="Picture 2" descr="Россия намерена в скором времени перестать платить пенсии гражданам из  стран СНГ по Соглашению 1992 года - Новости Узбекистана сегодня: nuz.uz"/>
          <p:cNvPicPr>
            <a:picLocks noChangeAspect="1" noChangeArrowheads="1"/>
          </p:cNvPicPr>
          <p:nvPr/>
        </p:nvPicPr>
        <p:blipFill>
          <a:blip r:embed="rId5" cstate="print"/>
          <a:srcRect/>
          <a:stretch>
            <a:fillRect/>
          </a:stretch>
        </p:blipFill>
        <p:spPr bwMode="auto">
          <a:xfrm>
            <a:off x="189781" y="3369246"/>
            <a:ext cx="1406106" cy="573025"/>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xmlns="" id="{4F979F2E-C028-944E-C2F6-7EE25E68A0CB}"/>
              </a:ext>
            </a:extLst>
          </p:cNvPr>
          <p:cNvSpPr txBox="1"/>
          <p:nvPr/>
        </p:nvSpPr>
        <p:spPr>
          <a:xfrm>
            <a:off x="1644400" y="3367435"/>
            <a:ext cx="2502607" cy="569387"/>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Пенсионное обеспечение муниципальных служащих</a:t>
            </a:r>
          </a:p>
          <a:p>
            <a:endParaRPr lang="ru-RU" sz="1100" dirty="0">
              <a:latin typeface="Times New Roman" panose="02020603050405020304" pitchFamily="18" charset="0"/>
              <a:cs typeface="Times New Roman" panose="02020603050405020304" pitchFamily="18" charset="0"/>
            </a:endParaRPr>
          </a:p>
        </p:txBody>
      </p:sp>
      <p:pic>
        <p:nvPicPr>
          <p:cNvPr id="12" name="Picture 4" descr="Новое в охране труда на 2022 год — основные изменения правил и требований охраны  труда в 2022 году"/>
          <p:cNvPicPr>
            <a:picLocks noChangeAspect="1" noChangeArrowheads="1"/>
          </p:cNvPicPr>
          <p:nvPr/>
        </p:nvPicPr>
        <p:blipFill>
          <a:blip r:embed="rId6" cstate="print"/>
          <a:srcRect/>
          <a:stretch>
            <a:fillRect/>
          </a:stretch>
        </p:blipFill>
        <p:spPr bwMode="auto">
          <a:xfrm>
            <a:off x="207334" y="4040098"/>
            <a:ext cx="1431685" cy="7044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TextBox 12">
            <a:extLst>
              <a:ext uri="{FF2B5EF4-FFF2-40B4-BE49-F238E27FC236}">
                <a16:creationId xmlns:a16="http://schemas.microsoft.com/office/drawing/2014/main" xmlns="" id="{BCCB62F3-AFF2-9421-F216-158C89D8BA7C}"/>
              </a:ext>
            </a:extLst>
          </p:cNvPr>
          <p:cNvSpPr txBox="1"/>
          <p:nvPr/>
        </p:nvSpPr>
        <p:spPr>
          <a:xfrm>
            <a:off x="1678904" y="4052658"/>
            <a:ext cx="2502607" cy="707886"/>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деятельности по государственному управлению охраной труда, проведение смотров-конкурсов по охране труда.</a:t>
            </a:r>
            <a:endParaRPr lang="ru-RU" sz="1100" dirty="0">
              <a:latin typeface="Times New Roman" panose="02020603050405020304" pitchFamily="18" charset="0"/>
              <a:cs typeface="Times New Roman" panose="02020603050405020304" pitchFamily="18" charset="0"/>
            </a:endParaRPr>
          </a:p>
        </p:txBody>
      </p:sp>
      <p:pic>
        <p:nvPicPr>
          <p:cNvPr id="14" name="Picture 6" descr="Загс картинки для презентации - 80 фото"/>
          <p:cNvPicPr>
            <a:picLocks noChangeAspect="1" noChangeArrowheads="1"/>
          </p:cNvPicPr>
          <p:nvPr/>
        </p:nvPicPr>
        <p:blipFill>
          <a:blip r:embed="rId7" cstate="print"/>
          <a:srcRect/>
          <a:stretch>
            <a:fillRect/>
          </a:stretch>
        </p:blipFill>
        <p:spPr bwMode="auto">
          <a:xfrm>
            <a:off x="190082" y="4781190"/>
            <a:ext cx="1492070" cy="851859"/>
          </a:xfrm>
          <a:prstGeom prst="rect">
            <a:avLst/>
          </a:prstGeom>
          <a:noFill/>
        </p:spPr>
      </p:pic>
      <p:sp>
        <p:nvSpPr>
          <p:cNvPr id="15" name="TextBox 14">
            <a:extLst>
              <a:ext uri="{FF2B5EF4-FFF2-40B4-BE49-F238E27FC236}">
                <a16:creationId xmlns:a16="http://schemas.microsoft.com/office/drawing/2014/main" xmlns="" id="{50649379-6AA3-01F1-6A1D-493265495490}"/>
              </a:ext>
            </a:extLst>
          </p:cNvPr>
          <p:cNvSpPr txBox="1"/>
          <p:nvPr/>
        </p:nvSpPr>
        <p:spPr>
          <a:xfrm>
            <a:off x="1687529" y="4799883"/>
            <a:ext cx="2502607" cy="861774"/>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деятельности по государственной регистрации актов гражданского состояния, проведение мероприятий в целях популяризации семейных ценностей</a:t>
            </a:r>
            <a:endParaRPr lang="ru-RU" sz="1100" dirty="0">
              <a:latin typeface="Times New Roman" panose="02020603050405020304" pitchFamily="18" charset="0"/>
              <a:cs typeface="Times New Roman" panose="02020603050405020304" pitchFamily="18" charset="0"/>
            </a:endParaRPr>
          </a:p>
        </p:txBody>
      </p:sp>
      <p:pic>
        <p:nvPicPr>
          <p:cNvPr id="16" name="Picture 8" descr="Комиссия по делам несовершеннолетних и защите их прав администрации  Богучанского района - Администрация Богучанского района - Муниципальное  образование Богучанский район Красноярского края"/>
          <p:cNvPicPr>
            <a:picLocks noChangeAspect="1" noChangeArrowheads="1"/>
          </p:cNvPicPr>
          <p:nvPr/>
        </p:nvPicPr>
        <p:blipFill>
          <a:blip r:embed="rId8" cstate="print"/>
          <a:srcRect/>
          <a:stretch>
            <a:fillRect/>
          </a:stretch>
        </p:blipFill>
        <p:spPr bwMode="auto">
          <a:xfrm>
            <a:off x="241839" y="5762984"/>
            <a:ext cx="1448939" cy="956993"/>
          </a:xfrm>
          <a:prstGeom prst="rect">
            <a:avLst/>
          </a:prstGeom>
          <a:noFill/>
        </p:spPr>
      </p:pic>
      <p:sp>
        <p:nvSpPr>
          <p:cNvPr id="17" name="TextBox 16">
            <a:extLst>
              <a:ext uri="{FF2B5EF4-FFF2-40B4-BE49-F238E27FC236}">
                <a16:creationId xmlns:a16="http://schemas.microsoft.com/office/drawing/2014/main" xmlns="" id="{1B665B8C-3C52-DBFF-7FE7-E65421F6A475}"/>
              </a:ext>
            </a:extLst>
          </p:cNvPr>
          <p:cNvSpPr txBox="1"/>
          <p:nvPr/>
        </p:nvSpPr>
        <p:spPr>
          <a:xfrm>
            <a:off x="1825552" y="5968449"/>
            <a:ext cx="2502607" cy="400110"/>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деятельности комиссии по делам несовершеннолетних,</a:t>
            </a:r>
          </a:p>
        </p:txBody>
      </p:sp>
      <p:pic>
        <p:nvPicPr>
          <p:cNvPr id="18" name="Picture 10" descr="246 протоколов об административных правонарушениях рассмотрела административная  комиссия Константиновского района в 2022 году"/>
          <p:cNvPicPr>
            <a:picLocks noChangeAspect="1" noChangeArrowheads="1"/>
          </p:cNvPicPr>
          <p:nvPr/>
        </p:nvPicPr>
        <p:blipFill>
          <a:blip r:embed="rId9" cstate="print"/>
          <a:srcRect/>
          <a:stretch>
            <a:fillRect/>
          </a:stretch>
        </p:blipFill>
        <p:spPr bwMode="auto">
          <a:xfrm>
            <a:off x="9437299" y="448545"/>
            <a:ext cx="1259455" cy="836791"/>
          </a:xfrm>
          <a:prstGeom prst="rect">
            <a:avLst/>
          </a:prstGeom>
          <a:noFill/>
        </p:spPr>
      </p:pic>
      <p:sp>
        <p:nvSpPr>
          <p:cNvPr id="19" name="TextBox 18">
            <a:extLst>
              <a:ext uri="{FF2B5EF4-FFF2-40B4-BE49-F238E27FC236}">
                <a16:creationId xmlns:a16="http://schemas.microsoft.com/office/drawing/2014/main" xmlns="" id="{AE3DCDF8-5A4B-98A3-E05C-28D9827BEA98}"/>
              </a:ext>
            </a:extLst>
          </p:cNvPr>
          <p:cNvSpPr txBox="1"/>
          <p:nvPr/>
        </p:nvSpPr>
        <p:spPr>
          <a:xfrm>
            <a:off x="10685780" y="471918"/>
            <a:ext cx="1389047" cy="707886"/>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деятельности административной комиссии</a:t>
            </a:r>
          </a:p>
        </p:txBody>
      </p:sp>
      <p:pic>
        <p:nvPicPr>
          <p:cNvPr id="20" name="Рисунок 19">
            <a:extLst>
              <a:ext uri="{FF2B5EF4-FFF2-40B4-BE49-F238E27FC236}">
                <a16:creationId xmlns:a16="http://schemas.microsoft.com/office/drawing/2014/main" xmlns="" id="{40AF3DFC-39D3-DFAD-A5DE-2FACCE6F994A}"/>
              </a:ext>
            </a:extLst>
          </p:cNvPr>
          <p:cNvPicPr>
            <a:picLocks noChangeAspect="1"/>
          </p:cNvPicPr>
          <p:nvPr/>
        </p:nvPicPr>
        <p:blipFill>
          <a:blip r:embed="rId10" cstate="print"/>
          <a:stretch>
            <a:fillRect/>
          </a:stretch>
        </p:blipFill>
        <p:spPr>
          <a:xfrm>
            <a:off x="9512815" y="1545004"/>
            <a:ext cx="1060665" cy="1077426"/>
          </a:xfrm>
          <a:prstGeom prst="rect">
            <a:avLst/>
          </a:prstGeom>
        </p:spPr>
      </p:pic>
      <p:sp>
        <p:nvSpPr>
          <p:cNvPr id="21" name="TextBox 20">
            <a:extLst>
              <a:ext uri="{FF2B5EF4-FFF2-40B4-BE49-F238E27FC236}">
                <a16:creationId xmlns:a16="http://schemas.microsoft.com/office/drawing/2014/main" xmlns="" id="{67BAE359-64E8-D517-ECD4-4BEB5EC15025}"/>
              </a:ext>
            </a:extLst>
          </p:cNvPr>
          <p:cNvSpPr txBox="1"/>
          <p:nvPr/>
        </p:nvSpPr>
        <p:spPr>
          <a:xfrm>
            <a:off x="10636273" y="1492698"/>
            <a:ext cx="1389047" cy="1169551"/>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реализации полномочий органов опеки и попечительства в отношении несовершеннолетних</a:t>
            </a:r>
          </a:p>
        </p:txBody>
      </p:sp>
      <p:pic>
        <p:nvPicPr>
          <p:cNvPr id="22" name="Рисунок 21">
            <a:extLst>
              <a:ext uri="{FF2B5EF4-FFF2-40B4-BE49-F238E27FC236}">
                <a16:creationId xmlns:a16="http://schemas.microsoft.com/office/drawing/2014/main" xmlns="" id="{3B2CFE6D-C9D5-34DF-07CD-881C287D2F9E}"/>
              </a:ext>
            </a:extLst>
          </p:cNvPr>
          <p:cNvPicPr>
            <a:picLocks noChangeAspect="1"/>
          </p:cNvPicPr>
          <p:nvPr/>
        </p:nvPicPr>
        <p:blipFill>
          <a:blip r:embed="rId11" cstate="print"/>
          <a:stretch>
            <a:fillRect/>
          </a:stretch>
        </p:blipFill>
        <p:spPr>
          <a:xfrm>
            <a:off x="4397123" y="2495886"/>
            <a:ext cx="1107648" cy="861774"/>
          </a:xfrm>
          <a:prstGeom prst="rect">
            <a:avLst/>
          </a:prstGeom>
        </p:spPr>
      </p:pic>
      <p:sp>
        <p:nvSpPr>
          <p:cNvPr id="23" name="TextBox 22">
            <a:extLst>
              <a:ext uri="{FF2B5EF4-FFF2-40B4-BE49-F238E27FC236}">
                <a16:creationId xmlns:a16="http://schemas.microsoft.com/office/drawing/2014/main" xmlns="" id="{32F24BDC-52E2-3170-005D-99426BEE7ADC}"/>
              </a:ext>
            </a:extLst>
          </p:cNvPr>
          <p:cNvSpPr txBox="1"/>
          <p:nvPr/>
        </p:nvSpPr>
        <p:spPr>
          <a:xfrm>
            <a:off x="5600478" y="2512271"/>
            <a:ext cx="2010204" cy="707886"/>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Обеспечение эффективного осуществления своих полномочий МКУ ХОЗУ администрации округа</a:t>
            </a:r>
          </a:p>
        </p:txBody>
      </p:sp>
      <p:graphicFrame>
        <p:nvGraphicFramePr>
          <p:cNvPr id="24" name="Диаграмма 23">
            <a:extLst>
              <a:ext uri="{FF2B5EF4-FFF2-40B4-BE49-F238E27FC236}">
                <a16:creationId xmlns:a16="http://schemas.microsoft.com/office/drawing/2014/main" xmlns="" id="{F3EE6F38-1EE9-2655-8716-5658363E732E}"/>
              </a:ext>
            </a:extLst>
          </p:cNvPr>
          <p:cNvGraphicFramePr/>
          <p:nvPr>
            <p:extLst>
              <p:ext uri="{D42A27DB-BD31-4B8C-83A1-F6EECF244321}">
                <p14:modId xmlns:p14="http://schemas.microsoft.com/office/powerpoint/2010/main" xmlns="" val="283744614"/>
              </p:ext>
            </p:extLst>
          </p:nvPr>
        </p:nvGraphicFramePr>
        <p:xfrm>
          <a:off x="5833491" y="3079630"/>
          <a:ext cx="6118447" cy="3671487"/>
        </p:xfrm>
        <a:graphic>
          <a:graphicData uri="http://schemas.openxmlformats.org/drawingml/2006/chart">
            <c:chart xmlns:c="http://schemas.openxmlformats.org/drawingml/2006/chart" xmlns:r="http://schemas.openxmlformats.org/officeDocument/2006/relationships" r:id="rId12"/>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pic>
        <p:nvPicPr>
          <p:cNvPr id="3" name="Рисунок 2">
            <a:extLst>
              <a:ext uri="{FF2B5EF4-FFF2-40B4-BE49-F238E27FC236}">
                <a16:creationId xmlns:a16="http://schemas.microsoft.com/office/drawing/2014/main" xmlns="" id="{8332EAD1-69A8-62E2-C439-73D6060B4B39}"/>
              </a:ext>
            </a:extLst>
          </p:cNvPr>
          <p:cNvPicPr>
            <a:picLocks noChangeAspect="1"/>
          </p:cNvPicPr>
          <p:nvPr/>
        </p:nvPicPr>
        <p:blipFill>
          <a:blip r:embed="rId3" cstate="print"/>
          <a:stretch>
            <a:fillRect/>
          </a:stretch>
        </p:blipFill>
        <p:spPr>
          <a:xfrm>
            <a:off x="122779" y="102984"/>
            <a:ext cx="2410696" cy="1242738"/>
          </a:xfrm>
          <a:prstGeom prst="rect">
            <a:avLst/>
          </a:prstGeom>
        </p:spPr>
      </p:pic>
      <p:sp>
        <p:nvSpPr>
          <p:cNvPr id="4" name="TextBox 3">
            <a:extLst>
              <a:ext uri="{FF2B5EF4-FFF2-40B4-BE49-F238E27FC236}">
                <a16:creationId xmlns:a16="http://schemas.microsoft.com/office/drawing/2014/main" xmlns="" id="{319BEB17-302B-A3A1-962E-BAF65F24CB9A}"/>
              </a:ext>
            </a:extLst>
          </p:cNvPr>
          <p:cNvSpPr txBox="1"/>
          <p:nvPr/>
        </p:nvSpPr>
        <p:spPr>
          <a:xfrm>
            <a:off x="2533475" y="108008"/>
            <a:ext cx="3915423"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«Повышение эффективности управления муниципальными финансами» на 2020-2024гг</a:t>
            </a:r>
          </a:p>
        </p:txBody>
      </p:sp>
      <p:sp>
        <p:nvSpPr>
          <p:cNvPr id="6" name="TextBox 5">
            <a:extLst>
              <a:ext uri="{FF2B5EF4-FFF2-40B4-BE49-F238E27FC236}">
                <a16:creationId xmlns:a16="http://schemas.microsoft.com/office/drawing/2014/main" xmlns="" id="{09E995DD-E2DB-3914-0A3F-D3DBB8785B7A}"/>
              </a:ext>
            </a:extLst>
          </p:cNvPr>
          <p:cNvSpPr txBox="1"/>
          <p:nvPr/>
        </p:nvSpPr>
        <p:spPr>
          <a:xfrm>
            <a:off x="2533475" y="646903"/>
            <a:ext cx="3915423" cy="723275"/>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Основной целью программы  является – повышение эффективности и качества управления муниципальными финансами.</a:t>
            </a:r>
          </a:p>
          <a:p>
            <a:pPr marL="171450" indent="-171450" algn="just">
              <a:buFontTx/>
              <a:buChar char="-"/>
            </a:pPr>
            <a:endParaRPr lang="ru-RU" sz="10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06391" y="1450561"/>
            <a:ext cx="6397925" cy="1615827"/>
          </a:xfrm>
          <a:prstGeom prst="rect">
            <a:avLst/>
          </a:prstGeom>
        </p:spPr>
        <p:txBody>
          <a:bodyPr wrap="square">
            <a:spAutoFit/>
          </a:bodyPr>
          <a:lstStyle/>
          <a:p>
            <a:pPr algn="just"/>
            <a:r>
              <a:rPr lang="ru-RU" sz="1100" dirty="0" smtClean="0">
                <a:latin typeface="Times New Roman" panose="02020603050405020304" pitchFamily="18" charset="0"/>
                <a:cs typeface="Times New Roman" panose="02020603050405020304" pitchFamily="18" charset="0"/>
              </a:rPr>
              <a:t>Достижение основной цели программы будет осуществляться путем решения следующих задач:</a:t>
            </a:r>
          </a:p>
          <a:p>
            <a:pPr marL="171450" indent="-171450" algn="just">
              <a:buFontTx/>
              <a:buChar char="-"/>
            </a:pPr>
            <a:r>
              <a:rPr lang="ru-RU" sz="1100" dirty="0" smtClean="0">
                <a:latin typeface="Times New Roman" panose="02020603050405020304" pitchFamily="18" charset="0"/>
                <a:cs typeface="Times New Roman" panose="02020603050405020304" pitchFamily="18" charset="0"/>
              </a:rPr>
              <a:t>проведение в пределах компетенции единой финансовой, бюджетной, налоговой и долговой политики, осуществление общего руководства организацией финансов на территории округа;</a:t>
            </a:r>
          </a:p>
          <a:p>
            <a:pPr marL="171450" indent="-171450" algn="just">
              <a:buFontTx/>
              <a:buChar char="-"/>
            </a:pPr>
            <a:r>
              <a:rPr lang="ru-RU" sz="1100" dirty="0" smtClean="0">
                <a:latin typeface="Times New Roman" panose="02020603050405020304" pitchFamily="18" charset="0"/>
                <a:cs typeface="Times New Roman" panose="02020603050405020304" pitchFamily="18" charset="0"/>
              </a:rPr>
              <a:t>составление проекта, организация исполнения, составление отчетов об исполнении бюджета округа;</a:t>
            </a:r>
          </a:p>
          <a:p>
            <a:pPr marL="171450" indent="-171450" algn="just">
              <a:buFontTx/>
              <a:buChar char="-"/>
            </a:pPr>
            <a:r>
              <a:rPr lang="ru-RU" sz="1100" dirty="0" smtClean="0">
                <a:latin typeface="Times New Roman" panose="02020603050405020304" pitchFamily="18" charset="0"/>
                <a:cs typeface="Times New Roman" panose="02020603050405020304" pitchFamily="18" charset="0"/>
              </a:rPr>
              <a:t>укрепление собственной доходной базы округа;</a:t>
            </a:r>
          </a:p>
          <a:p>
            <a:pPr marL="171450" indent="-171450" algn="just">
              <a:buFontTx/>
              <a:buChar char="-"/>
            </a:pPr>
            <a:r>
              <a:rPr lang="ru-RU" sz="1100" dirty="0" smtClean="0">
                <a:latin typeface="Times New Roman" panose="02020603050405020304" pitchFamily="18" charset="0"/>
                <a:cs typeface="Times New Roman" panose="02020603050405020304" pitchFamily="18" charset="0"/>
              </a:rPr>
              <a:t>обеспечение экономически обоснованного объема муниципального долга, сокращение стоимости обслуживания и совершенствование механизмов управления муниципальным долгом;</a:t>
            </a:r>
          </a:p>
          <a:p>
            <a:pPr marL="171450" indent="-171450" algn="just">
              <a:buFontTx/>
              <a:buChar char="-"/>
            </a:pPr>
            <a:r>
              <a:rPr lang="ru-RU" sz="1100" dirty="0" smtClean="0">
                <a:latin typeface="Times New Roman" panose="02020603050405020304" pitchFamily="18" charset="0"/>
                <a:cs typeface="Times New Roman" panose="02020603050405020304" pitchFamily="18" charset="0"/>
              </a:rPr>
              <a:t>осуществление в пределах компетенции бюджетного контроля;</a:t>
            </a:r>
          </a:p>
          <a:p>
            <a:pPr marL="171450" indent="-171450" algn="just">
              <a:buFontTx/>
              <a:buChar char="-"/>
            </a:pPr>
            <a:r>
              <a:rPr lang="ru-RU" sz="1100" dirty="0" smtClean="0">
                <a:latin typeface="Times New Roman" panose="02020603050405020304" pitchFamily="18" charset="0"/>
                <a:cs typeface="Times New Roman" panose="02020603050405020304" pitchFamily="18" charset="0"/>
              </a:rPr>
              <a:t>развитие и усовершенствование информационных систем управления муниципальными финансами.</a:t>
            </a:r>
            <a:endParaRPr lang="ru-RU" dirty="0">
              <a:latin typeface="Times New Roman" panose="02020603050405020304" pitchFamily="18" charset="0"/>
              <a:cs typeface="Times New Roman" panose="02020603050405020304" pitchFamily="18" charset="0"/>
            </a:endParaRPr>
          </a:p>
        </p:txBody>
      </p:sp>
      <p:graphicFrame>
        <p:nvGraphicFramePr>
          <p:cNvPr id="8" name="Диаграмма 7">
            <a:extLst>
              <a:ext uri="{FF2B5EF4-FFF2-40B4-BE49-F238E27FC236}">
                <a16:creationId xmlns:a16="http://schemas.microsoft.com/office/drawing/2014/main" xmlns="" id="{A53E6F4F-FFDF-55A8-E260-19DFE2D3899E}"/>
              </a:ext>
            </a:extLst>
          </p:cNvPr>
          <p:cNvGraphicFramePr/>
          <p:nvPr>
            <p:extLst>
              <p:ext uri="{D42A27DB-BD31-4B8C-83A1-F6EECF244321}">
                <p14:modId xmlns:p14="http://schemas.microsoft.com/office/powerpoint/2010/main" xmlns="" val="2754738009"/>
              </p:ext>
            </p:extLst>
          </p:nvPr>
        </p:nvGraphicFramePr>
        <p:xfrm>
          <a:off x="171943" y="3809431"/>
          <a:ext cx="5903985" cy="2709333"/>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2" descr="Дорожная деятельность: Итоги и планы"/>
          <p:cNvPicPr>
            <a:picLocks noChangeAspect="1" noChangeArrowheads="1"/>
          </p:cNvPicPr>
          <p:nvPr/>
        </p:nvPicPr>
        <p:blipFill>
          <a:blip r:embed="rId5" cstate="print"/>
          <a:srcRect/>
          <a:stretch>
            <a:fillRect/>
          </a:stretch>
        </p:blipFill>
        <p:spPr bwMode="auto">
          <a:xfrm>
            <a:off x="6452859" y="163902"/>
            <a:ext cx="1310915" cy="983412"/>
          </a:xfrm>
          <a:prstGeom prst="rect">
            <a:avLst/>
          </a:prstGeom>
          <a:noFill/>
        </p:spPr>
      </p:pic>
      <p:sp>
        <p:nvSpPr>
          <p:cNvPr id="10" name="TextBox 9">
            <a:extLst>
              <a:ext uri="{FF2B5EF4-FFF2-40B4-BE49-F238E27FC236}">
                <a16:creationId xmlns:a16="http://schemas.microsoft.com/office/drawing/2014/main" xmlns="" id="{70B1C505-04E0-B99C-0CA8-BDF99FCF55C0}"/>
              </a:ext>
            </a:extLst>
          </p:cNvPr>
          <p:cNvSpPr txBox="1"/>
          <p:nvPr/>
        </p:nvSpPr>
        <p:spPr>
          <a:xfrm>
            <a:off x="7824158" y="146115"/>
            <a:ext cx="4235570" cy="769441"/>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«Дорожная деятельность в отношении автомобильных дорог местного значения на территории Анучинского муниципального округа» </a:t>
            </a:r>
            <a:endParaRPr kumimoji="0" lang="ru-RU" sz="1100" b="1" i="0" u="none" strike="noStrike" kern="1200" cap="none" spc="0" normalizeH="0" baseline="0" noProof="0" dirty="0" smtClean="0">
              <a:ln>
                <a:noFill/>
              </a:ln>
              <a:solidFill>
                <a:srgbClr val="070B5D"/>
              </a:solidFill>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smtClean="0">
                <a:ln>
                  <a:noFill/>
                </a:ln>
                <a:solidFill>
                  <a:srgbClr val="070B5D"/>
                </a:solidFill>
                <a:uLnTx/>
                <a:uFillTx/>
                <a:latin typeface="Times New Roman" panose="02020603050405020304" pitchFamily="18" charset="0"/>
                <a:ea typeface="+mn-ea"/>
                <a:cs typeface="Times New Roman" panose="02020603050405020304" pitchFamily="18" charset="0"/>
              </a:rPr>
              <a:t>на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2020-2024гг</a:t>
            </a:r>
          </a:p>
        </p:txBody>
      </p:sp>
      <p:sp>
        <p:nvSpPr>
          <p:cNvPr id="11" name="TextBox 10">
            <a:extLst>
              <a:ext uri="{FF2B5EF4-FFF2-40B4-BE49-F238E27FC236}">
                <a16:creationId xmlns:a16="http://schemas.microsoft.com/office/drawing/2014/main" xmlns="" id="{D28CB0E0-2179-4FD0-D049-670FF18EAB2C}"/>
              </a:ext>
            </a:extLst>
          </p:cNvPr>
          <p:cNvSpPr txBox="1"/>
          <p:nvPr/>
        </p:nvSpPr>
        <p:spPr>
          <a:xfrm>
            <a:off x="6473790" y="1182090"/>
            <a:ext cx="5542806" cy="2262158"/>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Приоритеты муниципальной политики должны обеспечить:</a:t>
            </a:r>
          </a:p>
          <a:p>
            <a:pPr marL="171450" indent="-171450" algn="just">
              <a:buFontTx/>
              <a:buChar char="-"/>
            </a:pPr>
            <a:r>
              <a:rPr lang="ru-RU" sz="1000" dirty="0">
                <a:latin typeface="Times New Roman" panose="02020603050405020304" pitchFamily="18" charset="0"/>
                <a:cs typeface="Times New Roman" panose="02020603050405020304" pitchFamily="18" charset="0"/>
              </a:rPr>
              <a:t>сбалансированное и эффективное развитие дорожной деятельности</a:t>
            </a:r>
          </a:p>
          <a:p>
            <a:pPr marL="171450" indent="-171450" algn="just">
              <a:buFontTx/>
              <a:buChar char="-"/>
            </a:pPr>
            <a:r>
              <a:rPr lang="ru-RU" sz="1000" dirty="0">
                <a:latin typeface="Times New Roman" panose="02020603050405020304" pitchFamily="18" charset="0"/>
                <a:cs typeface="Times New Roman" panose="02020603050405020304" pitchFamily="18" charset="0"/>
              </a:rPr>
              <a:t>содержание и развитие улично-дорожной сети для потребностей населения и экономики округа, а также строительство и реконструкция автомобильных дорог;</a:t>
            </a:r>
          </a:p>
          <a:p>
            <a:pPr marL="171450" indent="-171450" algn="just">
              <a:buFontTx/>
              <a:buChar char="-"/>
            </a:pPr>
            <a:r>
              <a:rPr lang="ru-RU" sz="1000" dirty="0">
                <a:latin typeface="Times New Roman" panose="02020603050405020304" pitchFamily="18" charset="0"/>
                <a:cs typeface="Times New Roman" panose="02020603050405020304" pitchFamily="18" charset="0"/>
              </a:rPr>
              <a:t>повышение безопасности дорожного движения</a:t>
            </a:r>
            <a:r>
              <a:rPr lang="ru-RU" sz="1000" dirty="0" smtClean="0">
                <a:latin typeface="Times New Roman" panose="02020603050405020304" pitchFamily="18" charset="0"/>
                <a:cs typeface="Times New Roman" panose="02020603050405020304" pitchFamily="18" charset="0"/>
              </a:rPr>
              <a:t>.</a:t>
            </a:r>
          </a:p>
          <a:p>
            <a:pPr marL="171450" lvl="0" indent="-171450" algn="just"/>
            <a:r>
              <a:rPr lang="ru-RU" sz="1000" dirty="0" smtClean="0">
                <a:solidFill>
                  <a:prstClr val="black"/>
                </a:solidFill>
                <a:latin typeface="Times New Roman" panose="02020603050405020304" pitchFamily="18" charset="0"/>
                <a:cs typeface="Times New Roman" panose="02020603050405020304" pitchFamily="18" charset="0"/>
              </a:rPr>
              <a:t>Задачи – увеличение протяженности автомобильных дорог местного значения, </a:t>
            </a:r>
          </a:p>
          <a:p>
            <a:pPr marL="171450" lvl="0" indent="-171450" algn="just"/>
            <a:r>
              <a:rPr lang="ru-RU" sz="1000" dirty="0" smtClean="0">
                <a:solidFill>
                  <a:prstClr val="black"/>
                </a:solidFill>
                <a:latin typeface="Times New Roman" panose="02020603050405020304" pitchFamily="18" charset="0"/>
                <a:cs typeface="Times New Roman" panose="02020603050405020304" pitchFamily="18" charset="0"/>
              </a:rPr>
              <a:t>соответствующих нормативным требованиям; поддержание автомобильных дорог общего</a:t>
            </a:r>
          </a:p>
          <a:p>
            <a:pPr marL="171450" lvl="0" indent="-171450" algn="just"/>
            <a:r>
              <a:rPr lang="ru-RU" sz="1000" dirty="0" smtClean="0">
                <a:solidFill>
                  <a:prstClr val="black"/>
                </a:solidFill>
                <a:latin typeface="Times New Roman" panose="02020603050405020304" pitchFamily="18" charset="0"/>
                <a:cs typeface="Times New Roman" panose="02020603050405020304" pitchFamily="18" charset="0"/>
              </a:rPr>
              <a:t>пользования местного значения на уровне, соответствующем категории дороги, путем</a:t>
            </a:r>
          </a:p>
          <a:p>
            <a:pPr marL="171450" lvl="0" indent="-171450" algn="just"/>
            <a:r>
              <a:rPr lang="ru-RU" sz="1000" dirty="0" smtClean="0">
                <a:solidFill>
                  <a:prstClr val="black"/>
                </a:solidFill>
                <a:latin typeface="Times New Roman" panose="02020603050405020304" pitchFamily="18" charset="0"/>
                <a:cs typeface="Times New Roman" panose="02020603050405020304" pitchFamily="18" charset="0"/>
              </a:rPr>
              <a:t>выполнения нормативных мероприятий</a:t>
            </a:r>
            <a:r>
              <a:rPr lang="en-US" sz="1000" dirty="0" smtClean="0">
                <a:solidFill>
                  <a:prstClr val="black"/>
                </a:solidFill>
                <a:latin typeface="Times New Roman" panose="02020603050405020304" pitchFamily="18" charset="0"/>
                <a:cs typeface="Times New Roman" panose="02020603050405020304" pitchFamily="18" charset="0"/>
              </a:rPr>
              <a:t> </a:t>
            </a:r>
            <a:r>
              <a:rPr lang="ru-RU" sz="1000" dirty="0" smtClean="0">
                <a:solidFill>
                  <a:prstClr val="black"/>
                </a:solidFill>
                <a:latin typeface="Times New Roman" panose="02020603050405020304" pitchFamily="18" charset="0"/>
                <a:cs typeface="Times New Roman" panose="02020603050405020304" pitchFamily="18" charset="0"/>
              </a:rPr>
              <a:t>по содержанию и ремонту дорог; повышение</a:t>
            </a:r>
          </a:p>
          <a:p>
            <a:pPr marL="171450" lvl="0" indent="-171450" algn="just"/>
            <a:r>
              <a:rPr lang="ru-RU" sz="1000" dirty="0" smtClean="0">
                <a:solidFill>
                  <a:prstClr val="black"/>
                </a:solidFill>
                <a:latin typeface="Times New Roman" panose="02020603050405020304" pitchFamily="18" charset="0"/>
                <a:cs typeface="Times New Roman" panose="02020603050405020304" pitchFamily="18" charset="0"/>
              </a:rPr>
              <a:t>надежности и безопасности движения на автомобильных дорогах местного значения.</a:t>
            </a:r>
          </a:p>
          <a:p>
            <a:pPr marL="171450" lvl="0" indent="-171450" algn="just"/>
            <a:endParaRPr lang="ru-RU" sz="1000" dirty="0" smtClean="0">
              <a:solidFill>
                <a:prstClr val="black"/>
              </a:solidFill>
              <a:latin typeface="Times New Roman" panose="02020603050405020304" pitchFamily="18" charset="0"/>
              <a:cs typeface="Times New Roman" panose="02020603050405020304" pitchFamily="18" charset="0"/>
            </a:endParaRPr>
          </a:p>
          <a:p>
            <a:pPr marL="171450" lvl="0" indent="-171450" algn="just"/>
            <a:r>
              <a:rPr lang="ru-RU" sz="1000" dirty="0" smtClean="0">
                <a:solidFill>
                  <a:prstClr val="black"/>
                </a:solidFill>
                <a:latin typeface="Times New Roman" panose="02020603050405020304" pitchFamily="18" charset="0"/>
                <a:cs typeface="Times New Roman" panose="02020603050405020304" pitchFamily="18" charset="0"/>
              </a:rPr>
              <a:t>Основные мероприятия – проектирование, строительство, реконструкция, капитальный ремонт, ремонт, содержание автомобильных дорог общего пользования местного значения и искусственных сооружений , повышение безопасности дорожного движения</a:t>
            </a:r>
          </a:p>
        </p:txBody>
      </p:sp>
      <p:graphicFrame>
        <p:nvGraphicFramePr>
          <p:cNvPr id="14" name="Диаграмма 13"/>
          <p:cNvGraphicFramePr/>
          <p:nvPr/>
        </p:nvGraphicFramePr>
        <p:xfrm>
          <a:off x="6716144" y="3514625"/>
          <a:ext cx="5153804" cy="3006945"/>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pic>
        <p:nvPicPr>
          <p:cNvPr id="77826" name="Picture 2" descr="Минцифры подготовило проект постановления правительства об оказании  гражданам услуг через ГИС ЖКХ - изменения существенные | Digital Russia"/>
          <p:cNvPicPr>
            <a:picLocks noChangeAspect="1" noChangeArrowheads="1"/>
          </p:cNvPicPr>
          <p:nvPr/>
        </p:nvPicPr>
        <p:blipFill>
          <a:blip r:embed="rId3" cstate="print"/>
          <a:srcRect/>
          <a:stretch>
            <a:fillRect/>
          </a:stretch>
        </p:blipFill>
        <p:spPr bwMode="auto">
          <a:xfrm>
            <a:off x="233213" y="163902"/>
            <a:ext cx="1759489" cy="1733910"/>
          </a:xfrm>
          <a:prstGeom prst="rect">
            <a:avLst/>
          </a:prstGeom>
          <a:noFill/>
        </p:spPr>
      </p:pic>
      <p:sp>
        <p:nvSpPr>
          <p:cNvPr id="4" name="TextBox 3">
            <a:extLst>
              <a:ext uri="{FF2B5EF4-FFF2-40B4-BE49-F238E27FC236}">
                <a16:creationId xmlns:a16="http://schemas.microsoft.com/office/drawing/2014/main" xmlns="" id="{104F27C6-7F71-EE83-AB07-669DC9F04603}"/>
              </a:ext>
            </a:extLst>
          </p:cNvPr>
          <p:cNvSpPr txBox="1"/>
          <p:nvPr/>
        </p:nvSpPr>
        <p:spPr>
          <a:xfrm>
            <a:off x="2069967" y="108008"/>
            <a:ext cx="3915423" cy="769441"/>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«Обеспечение качественными услугами жилищно-коммунального хозяйства на территории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Анучинского муниципального округа» на 2020-2024гг</a:t>
            </a:r>
          </a:p>
        </p:txBody>
      </p:sp>
      <p:sp>
        <p:nvSpPr>
          <p:cNvPr id="5" name="TextBox 4">
            <a:extLst>
              <a:ext uri="{FF2B5EF4-FFF2-40B4-BE49-F238E27FC236}">
                <a16:creationId xmlns:a16="http://schemas.microsoft.com/office/drawing/2014/main" xmlns="" id="{84229C86-5CD6-43B8-085F-F2D65DB1B7B4}"/>
              </a:ext>
            </a:extLst>
          </p:cNvPr>
          <p:cNvSpPr txBox="1"/>
          <p:nvPr/>
        </p:nvSpPr>
        <p:spPr>
          <a:xfrm>
            <a:off x="146217" y="1776727"/>
            <a:ext cx="2113531" cy="3647152"/>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 программы – повышение качества предоставления услуг жилищно-коммунального хозяйства населению.</a:t>
            </a:r>
          </a:p>
          <a:p>
            <a:pPr algn="just"/>
            <a:r>
              <a:rPr lang="ru-RU" sz="1100" dirty="0">
                <a:latin typeface="Times New Roman" panose="02020603050405020304" pitchFamily="18" charset="0"/>
                <a:cs typeface="Times New Roman" panose="02020603050405020304" pitchFamily="18" charset="0"/>
              </a:rPr>
              <a:t>Основные мероприятия:</a:t>
            </a:r>
          </a:p>
          <a:p>
            <a:pPr marL="171450" indent="-171450" algn="just">
              <a:buFontTx/>
              <a:buChar char="-"/>
            </a:pPr>
            <a:r>
              <a:rPr lang="ru-RU" sz="1100" dirty="0">
                <a:latin typeface="Times New Roman" panose="02020603050405020304" pitchFamily="18" charset="0"/>
                <a:cs typeface="Times New Roman" panose="02020603050405020304" pitchFamily="18" charset="0"/>
              </a:rPr>
              <a:t>строительство, реконструкция, капитальный ремонт, ремонт объектов жилищно-коммунального хозяйства;</a:t>
            </a:r>
          </a:p>
          <a:p>
            <a:pPr marL="171450" indent="-171450" algn="just">
              <a:buFontTx/>
              <a:buChar char="-"/>
            </a:pPr>
            <a:r>
              <a:rPr lang="ru-RU" sz="1100" dirty="0">
                <a:latin typeface="Times New Roman" panose="02020603050405020304" pitchFamily="18" charset="0"/>
                <a:cs typeface="Times New Roman" panose="02020603050405020304" pitchFamily="18" charset="0"/>
              </a:rPr>
              <a:t>разработка проектно-сметной документации;</a:t>
            </a:r>
          </a:p>
          <a:p>
            <a:pPr marL="171450" indent="-171450" algn="just">
              <a:buFontTx/>
              <a:buChar char="-"/>
            </a:pPr>
            <a:r>
              <a:rPr lang="ru-RU" sz="1100" dirty="0">
                <a:latin typeface="Times New Roman" panose="02020603050405020304" pitchFamily="18" charset="0"/>
                <a:cs typeface="Times New Roman" panose="02020603050405020304" pitchFamily="18" charset="0"/>
              </a:rPr>
              <a:t>обустройство мест накопления твердых коммунальных отходов;</a:t>
            </a:r>
          </a:p>
          <a:p>
            <a:pPr marL="171450" indent="-171450" algn="just">
              <a:buFontTx/>
              <a:buChar char="-"/>
            </a:pPr>
            <a:r>
              <a:rPr lang="ru-RU" sz="1100" dirty="0">
                <a:latin typeface="Times New Roman" panose="02020603050405020304" pitchFamily="18" charset="0"/>
                <a:cs typeface="Times New Roman" panose="02020603050405020304" pitchFamily="18" charset="0"/>
              </a:rPr>
              <a:t>ликвидация несанкционированных свалок;</a:t>
            </a:r>
          </a:p>
          <a:p>
            <a:pPr marL="171450" indent="-171450" algn="just">
              <a:buFontTx/>
              <a:buChar char="-"/>
            </a:pPr>
            <a:r>
              <a:rPr lang="ru-RU" sz="1100" dirty="0">
                <a:latin typeface="Times New Roman" panose="02020603050405020304" pitchFamily="18" charset="0"/>
                <a:cs typeface="Times New Roman" panose="02020603050405020304" pitchFamily="18" charset="0"/>
              </a:rPr>
              <a:t>капитальный ремонт сетей водоснабжения и водоотведение.</a:t>
            </a:r>
            <a:endParaRPr lang="ru-RU" sz="1000" dirty="0">
              <a:latin typeface="Times New Roman" panose="02020603050405020304" pitchFamily="18" charset="0"/>
              <a:cs typeface="Times New Roman" panose="02020603050405020304" pitchFamily="18" charset="0"/>
            </a:endParaRPr>
          </a:p>
        </p:txBody>
      </p:sp>
      <p:graphicFrame>
        <p:nvGraphicFramePr>
          <p:cNvPr id="6" name="Диаграмма 5">
            <a:extLst>
              <a:ext uri="{FF2B5EF4-FFF2-40B4-BE49-F238E27FC236}">
                <a16:creationId xmlns:a16="http://schemas.microsoft.com/office/drawing/2014/main" xmlns="" id="{BCC34CC0-2ABF-76A1-D658-0DB2788B660D}"/>
              </a:ext>
            </a:extLst>
          </p:cNvPr>
          <p:cNvGraphicFramePr/>
          <p:nvPr>
            <p:extLst>
              <p:ext uri="{D42A27DB-BD31-4B8C-83A1-F6EECF244321}">
                <p14:modId xmlns:p14="http://schemas.microsoft.com/office/powerpoint/2010/main" xmlns="" val="1779894081"/>
              </p:ext>
            </p:extLst>
          </p:nvPr>
        </p:nvGraphicFramePr>
        <p:xfrm>
          <a:off x="2298192" y="1183813"/>
          <a:ext cx="4220054" cy="4240066"/>
        </p:xfrm>
        <a:graphic>
          <a:graphicData uri="http://schemas.openxmlformats.org/drawingml/2006/chart">
            <c:chart xmlns:c="http://schemas.openxmlformats.org/drawingml/2006/chart" xmlns:r="http://schemas.openxmlformats.org/officeDocument/2006/relationships" r:id="rId4"/>
          </a:graphicData>
        </a:graphic>
      </p:graphicFrame>
      <p:pic>
        <p:nvPicPr>
          <p:cNvPr id="77828" name="Picture 4" descr="Эффективное энергосбережение | Aquaterm"/>
          <p:cNvPicPr>
            <a:picLocks noChangeAspect="1" noChangeArrowheads="1"/>
          </p:cNvPicPr>
          <p:nvPr/>
        </p:nvPicPr>
        <p:blipFill>
          <a:blip r:embed="rId5" cstate="print"/>
          <a:srcRect/>
          <a:stretch>
            <a:fillRect/>
          </a:stretch>
        </p:blipFill>
        <p:spPr bwMode="auto">
          <a:xfrm>
            <a:off x="6694397" y="130894"/>
            <a:ext cx="1586961" cy="1870434"/>
          </a:xfrm>
          <a:prstGeom prst="rect">
            <a:avLst/>
          </a:prstGeom>
          <a:noFill/>
        </p:spPr>
      </p:pic>
      <p:sp>
        <p:nvSpPr>
          <p:cNvPr id="8" name="TextBox 7">
            <a:extLst>
              <a:ext uri="{FF2B5EF4-FFF2-40B4-BE49-F238E27FC236}">
                <a16:creationId xmlns:a16="http://schemas.microsoft.com/office/drawing/2014/main" xmlns="" id="{1CDA469C-0D41-4C6F-1F11-35104EE2AB44}"/>
              </a:ext>
            </a:extLst>
          </p:cNvPr>
          <p:cNvSpPr txBox="1"/>
          <p:nvPr/>
        </p:nvSpPr>
        <p:spPr>
          <a:xfrm>
            <a:off x="8322254" y="138776"/>
            <a:ext cx="3754728" cy="769441"/>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 энергосбережении и повышении энергетической эффективности</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на территории Анучинского муниципального округа»</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на 2020-2024гг</a:t>
            </a:r>
          </a:p>
        </p:txBody>
      </p:sp>
      <p:sp>
        <p:nvSpPr>
          <p:cNvPr id="9" name="TextBox 8">
            <a:extLst>
              <a:ext uri="{FF2B5EF4-FFF2-40B4-BE49-F238E27FC236}">
                <a16:creationId xmlns:a16="http://schemas.microsoft.com/office/drawing/2014/main" xmlns="" id="{37CA05AF-2A11-2DD5-1470-34B9D0096EDC}"/>
              </a:ext>
            </a:extLst>
          </p:cNvPr>
          <p:cNvSpPr txBox="1"/>
          <p:nvPr/>
        </p:nvSpPr>
        <p:spPr>
          <a:xfrm>
            <a:off x="8345875" y="889766"/>
            <a:ext cx="3350594" cy="1107996"/>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 программы – создание условий для повышения эффективности использования энергетических ресурсов.</a:t>
            </a:r>
          </a:p>
          <a:p>
            <a:pPr algn="just"/>
            <a:r>
              <a:rPr lang="ru-RU" sz="1100" dirty="0">
                <a:latin typeface="Times New Roman" panose="02020603050405020304" pitchFamily="18" charset="0"/>
                <a:cs typeface="Times New Roman" panose="02020603050405020304" pitchFamily="18" charset="0"/>
              </a:rPr>
              <a:t>Основные мероприятия </a:t>
            </a:r>
            <a:r>
              <a:rPr lang="ru-RU" sz="1100" dirty="0" smtClean="0">
                <a:latin typeface="Times New Roman" panose="02020603050405020304" pitchFamily="18" charset="0"/>
                <a:cs typeface="Times New Roman" panose="02020603050405020304" pitchFamily="18" charset="0"/>
              </a:rPr>
              <a:t>–выявление </a:t>
            </a:r>
            <a:r>
              <a:rPr lang="ru-RU" sz="1100" dirty="0">
                <a:latin typeface="Times New Roman" panose="02020603050405020304" pitchFamily="18" charset="0"/>
                <a:cs typeface="Times New Roman" panose="02020603050405020304" pitchFamily="18" charset="0"/>
              </a:rPr>
              <a:t>бесхозяйных </a:t>
            </a:r>
            <a:r>
              <a:rPr lang="ru-RU" sz="1100" dirty="0" smtClean="0">
                <a:latin typeface="Times New Roman" panose="02020603050405020304" pitchFamily="18" charset="0"/>
                <a:cs typeface="Times New Roman" panose="02020603050405020304" pitchFamily="18" charset="0"/>
              </a:rPr>
              <a:t>объектов, ремонт сетей и внутренних сетей теплоснабжения на 2024г – 550000 руб.</a:t>
            </a:r>
            <a:endParaRPr lang="ru-RU" sz="1000" dirty="0">
              <a:latin typeface="Times New Roman" panose="02020603050405020304" pitchFamily="18" charset="0"/>
              <a:cs typeface="Times New Roman" panose="02020603050405020304" pitchFamily="18" charset="0"/>
            </a:endParaRPr>
          </a:p>
        </p:txBody>
      </p:sp>
      <p:pic>
        <p:nvPicPr>
          <p:cNvPr id="77830" name="Picture 6" descr="Отопление дома дровами или сжиженным газом?"/>
          <p:cNvPicPr>
            <a:picLocks noChangeAspect="1" noChangeArrowheads="1"/>
          </p:cNvPicPr>
          <p:nvPr/>
        </p:nvPicPr>
        <p:blipFill>
          <a:blip r:embed="rId6" cstate="print"/>
          <a:srcRect/>
          <a:stretch>
            <a:fillRect/>
          </a:stretch>
        </p:blipFill>
        <p:spPr bwMode="auto">
          <a:xfrm>
            <a:off x="6642640" y="2248619"/>
            <a:ext cx="1768115" cy="1124309"/>
          </a:xfrm>
          <a:prstGeom prst="rect">
            <a:avLst/>
          </a:prstGeom>
          <a:noFill/>
        </p:spPr>
      </p:pic>
      <p:sp>
        <p:nvSpPr>
          <p:cNvPr id="11" name="TextBox 10">
            <a:extLst>
              <a:ext uri="{FF2B5EF4-FFF2-40B4-BE49-F238E27FC236}">
                <a16:creationId xmlns:a16="http://schemas.microsoft.com/office/drawing/2014/main" xmlns="" id="{47D0B5C8-1FEF-0014-A8B1-7743B0D28A57}"/>
              </a:ext>
            </a:extLst>
          </p:cNvPr>
          <p:cNvSpPr txBox="1"/>
          <p:nvPr/>
        </p:nvSpPr>
        <p:spPr>
          <a:xfrm>
            <a:off x="8494782" y="2228342"/>
            <a:ext cx="3461429" cy="769441"/>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«Обеспечение граждан твердым топливом (дровами) на территории Анучинского муниципального округа»  </a:t>
            </a:r>
            <a:endParaRPr kumimoji="0" lang="ru-RU" sz="1100" b="1" i="0" u="none" strike="noStrike" kern="1200" cap="none" spc="0" normalizeH="0" baseline="0" noProof="0" dirty="0" smtClean="0">
              <a:ln>
                <a:noFill/>
              </a:ln>
              <a:solidFill>
                <a:srgbClr val="070B5D"/>
              </a:solidFill>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smtClean="0">
                <a:ln>
                  <a:noFill/>
                </a:ln>
                <a:solidFill>
                  <a:srgbClr val="070B5D"/>
                </a:solidFill>
                <a:uLnTx/>
                <a:uFillTx/>
                <a:latin typeface="Times New Roman" panose="02020603050405020304" pitchFamily="18" charset="0"/>
                <a:ea typeface="+mn-ea"/>
                <a:cs typeface="Times New Roman" panose="02020603050405020304" pitchFamily="18" charset="0"/>
              </a:rPr>
              <a:t>на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2020-2024гг</a:t>
            </a:r>
          </a:p>
        </p:txBody>
      </p:sp>
      <p:sp>
        <p:nvSpPr>
          <p:cNvPr id="12" name="TextBox 11">
            <a:extLst>
              <a:ext uri="{FF2B5EF4-FFF2-40B4-BE49-F238E27FC236}">
                <a16:creationId xmlns:a16="http://schemas.microsoft.com/office/drawing/2014/main" xmlns="" id="{52D1F187-D8FA-967E-17D0-2E4DC564EE22}"/>
              </a:ext>
            </a:extLst>
          </p:cNvPr>
          <p:cNvSpPr txBox="1"/>
          <p:nvPr/>
        </p:nvSpPr>
        <p:spPr>
          <a:xfrm>
            <a:off x="6688281" y="3456534"/>
            <a:ext cx="5216172" cy="1431161"/>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 программы – обеспечение граждан твердым топливом (дровами) в необходимом объеме и надлежащего качества.</a:t>
            </a:r>
          </a:p>
          <a:p>
            <a:pPr algn="just"/>
            <a:r>
              <a:rPr lang="ru-RU" sz="1100" dirty="0">
                <a:latin typeface="Times New Roman" panose="02020603050405020304" pitchFamily="18" charset="0"/>
                <a:cs typeface="Times New Roman" panose="02020603050405020304" pitchFamily="18" charset="0"/>
              </a:rPr>
              <a:t>Основное мероприятие – предоставление субсидий в целях возмещения недополученных доходов юридическим лицам, индивидуальным предпринимателям, осуществляющим обеспечение граждан твердым топливом (дровами</a:t>
            </a:r>
            <a:r>
              <a:rPr lang="ru-RU" sz="1100" dirty="0" smtClean="0">
                <a:latin typeface="Times New Roman" panose="02020603050405020304" pitchFamily="18" charset="0"/>
                <a:cs typeface="Times New Roman" panose="02020603050405020304" pitchFamily="18" charset="0"/>
              </a:rPr>
              <a:t>).</a:t>
            </a:r>
          </a:p>
          <a:p>
            <a:pPr algn="just"/>
            <a:r>
              <a:rPr lang="ru-RU" sz="1100" dirty="0" smtClean="0">
                <a:latin typeface="Times New Roman" panose="02020603050405020304" pitchFamily="18" charset="0"/>
                <a:cs typeface="Times New Roman" panose="02020603050405020304" pitchFamily="18" charset="0"/>
              </a:rPr>
              <a:t>Сумма на 2024г – 3136565,05 руб.</a:t>
            </a:r>
            <a:endParaRPr lang="ru-RU" sz="1100" dirty="0">
              <a:latin typeface="Times New Roman" panose="02020603050405020304" pitchFamily="18" charset="0"/>
              <a:cs typeface="Times New Roman" panose="02020603050405020304" pitchFamily="18" charset="0"/>
            </a:endParaRPr>
          </a:p>
          <a:p>
            <a:pPr algn="just"/>
            <a:endParaRPr lang="ru-RU" sz="1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1" y="0"/>
            <a:ext cx="12191999" cy="6858000"/>
          </a:xfrm>
          <a:prstGeom prst="rect">
            <a:avLst/>
          </a:prstGeom>
          <a:noFill/>
        </p:spPr>
      </p:pic>
      <p:pic>
        <p:nvPicPr>
          <p:cNvPr id="78850" name="Picture 2" descr="Комплексное развитие сельских территорий"/>
          <p:cNvPicPr>
            <a:picLocks noChangeAspect="1" noChangeArrowheads="1"/>
          </p:cNvPicPr>
          <p:nvPr/>
        </p:nvPicPr>
        <p:blipFill>
          <a:blip r:embed="rId3" cstate="print"/>
          <a:srcRect/>
          <a:stretch>
            <a:fillRect/>
          </a:stretch>
        </p:blipFill>
        <p:spPr bwMode="auto">
          <a:xfrm>
            <a:off x="319477" y="310551"/>
            <a:ext cx="1957896" cy="1673524"/>
          </a:xfrm>
          <a:prstGeom prst="rect">
            <a:avLst/>
          </a:prstGeom>
          <a:noFill/>
        </p:spPr>
      </p:pic>
      <p:sp>
        <p:nvSpPr>
          <p:cNvPr id="4" name="TextBox 3">
            <a:extLst>
              <a:ext uri="{FF2B5EF4-FFF2-40B4-BE49-F238E27FC236}">
                <a16:creationId xmlns:a16="http://schemas.microsoft.com/office/drawing/2014/main" xmlns="" id="{02211183-C02E-0535-2345-59A5335283D4}"/>
              </a:ext>
            </a:extLst>
          </p:cNvPr>
          <p:cNvSpPr txBox="1"/>
          <p:nvPr/>
        </p:nvSpPr>
        <p:spPr>
          <a:xfrm>
            <a:off x="2248250" y="208891"/>
            <a:ext cx="6352286"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«Комплексное развитие сельских территорий на территории</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Анучинского муниципального округа»  на 2022-2026гг</a:t>
            </a:r>
          </a:p>
        </p:txBody>
      </p:sp>
      <p:sp>
        <p:nvSpPr>
          <p:cNvPr id="5" name="TextBox 4">
            <a:extLst>
              <a:ext uri="{FF2B5EF4-FFF2-40B4-BE49-F238E27FC236}">
                <a16:creationId xmlns:a16="http://schemas.microsoft.com/office/drawing/2014/main" xmlns="" id="{E34627CC-F9A4-95A6-C5A0-7E56289D69BB}"/>
              </a:ext>
            </a:extLst>
          </p:cNvPr>
          <p:cNvSpPr txBox="1"/>
          <p:nvPr/>
        </p:nvSpPr>
        <p:spPr>
          <a:xfrm>
            <a:off x="2248250" y="639778"/>
            <a:ext cx="9621697" cy="1492716"/>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Приоритеты муниципальной политики направлены на повышение уровня комплексного обустройства населенных пунктов, расположенных в сельской местности, объектами инженерной, транспортной и социальной инфраструктуры.</a:t>
            </a:r>
          </a:p>
          <a:p>
            <a:pPr algn="just"/>
            <a:r>
              <a:rPr lang="ru-RU" sz="1000" dirty="0">
                <a:latin typeface="Times New Roman" panose="02020603050405020304" pitchFamily="18" charset="0"/>
                <a:cs typeface="Times New Roman" panose="02020603050405020304" pitchFamily="18" charset="0"/>
              </a:rPr>
              <a:t>Основные задачи программы:</a:t>
            </a:r>
          </a:p>
          <a:p>
            <a:pPr marL="171450" indent="-171450" algn="just">
              <a:buFontTx/>
              <a:buChar char="-"/>
            </a:pPr>
            <a:r>
              <a:rPr lang="ru-RU" sz="1000" dirty="0">
                <a:latin typeface="Times New Roman" panose="02020603050405020304" pitchFamily="18" charset="0"/>
                <a:cs typeface="Times New Roman" panose="02020603050405020304" pitchFamily="18" charset="0"/>
              </a:rPr>
              <a:t>создание комфортных условий жизнедеятельности в сельской местности, формирование позитивного отношения к сельской местности, к сельскому образу жизни;</a:t>
            </a:r>
          </a:p>
          <a:p>
            <a:pPr marL="171450" indent="-171450" algn="just">
              <a:buFontTx/>
              <a:buChar char="-"/>
            </a:pPr>
            <a:r>
              <a:rPr lang="ru-RU" sz="1000" dirty="0">
                <a:latin typeface="Times New Roman" panose="02020603050405020304" pitchFamily="18" charset="0"/>
                <a:cs typeface="Times New Roman" panose="02020603050405020304" pitchFamily="18" charset="0"/>
              </a:rPr>
              <a:t>повышение престижности проживания в сельской местности;</a:t>
            </a:r>
          </a:p>
          <a:p>
            <a:pPr marL="171450" indent="-171450" algn="just">
              <a:buFontTx/>
              <a:buChar char="-"/>
            </a:pPr>
            <a:r>
              <a:rPr lang="ru-RU" sz="1000" dirty="0">
                <a:latin typeface="Times New Roman" panose="02020603050405020304" pitchFamily="18" charset="0"/>
                <a:cs typeface="Times New Roman" panose="02020603050405020304" pitchFamily="18" charset="0"/>
              </a:rPr>
              <a:t>создание безопасных условий дорожного движения в населенных пунктах округа;</a:t>
            </a:r>
          </a:p>
          <a:p>
            <a:pPr marL="171450" indent="-171450" algn="just">
              <a:buFontTx/>
              <a:buChar char="-"/>
            </a:pPr>
            <a:r>
              <a:rPr lang="ru-RU" sz="1000" dirty="0">
                <a:latin typeface="Times New Roman" panose="02020603050405020304" pitchFamily="18" charset="0"/>
                <a:cs typeface="Times New Roman" panose="02020603050405020304" pitchFamily="18" charset="0"/>
              </a:rPr>
              <a:t>обеспечение граждан жильем надлежащего качества, закрепление кадров на селе;</a:t>
            </a:r>
          </a:p>
          <a:p>
            <a:pPr marL="171450" indent="-171450" algn="just">
              <a:buFontTx/>
              <a:buChar char="-"/>
            </a:pPr>
            <a:r>
              <a:rPr lang="ru-RU" sz="1000" dirty="0">
                <a:latin typeface="Times New Roman" panose="02020603050405020304" pitchFamily="18" charset="0"/>
                <a:cs typeface="Times New Roman" panose="02020603050405020304" pitchFamily="18" charset="0"/>
              </a:rPr>
              <a:t>улучшение демографической ситуации в округе</a:t>
            </a:r>
            <a:r>
              <a:rPr lang="ru-RU" sz="1000" dirty="0" smtClean="0">
                <a:latin typeface="Times New Roman" panose="02020603050405020304" pitchFamily="18" charset="0"/>
                <a:cs typeface="Times New Roman" panose="02020603050405020304" pitchFamily="18" charset="0"/>
              </a:rPr>
              <a:t>.</a:t>
            </a:r>
          </a:p>
          <a:p>
            <a:pPr lvl="0"/>
            <a:r>
              <a:rPr lang="ru-RU" sz="1000" dirty="0" smtClean="0">
                <a:latin typeface="Times New Roman" panose="02020603050405020304" pitchFamily="18" charset="0"/>
                <a:cs typeface="Times New Roman" panose="02020603050405020304" pitchFamily="18" charset="0"/>
              </a:rPr>
              <a:t> Основное мероприятие - устройство ливневых стоков 2024г – 1500000 руб.</a:t>
            </a:r>
            <a:endParaRPr lang="ru-RU" sz="1000" dirty="0">
              <a:latin typeface="Times New Roman" panose="02020603050405020304" pitchFamily="18" charset="0"/>
              <a:cs typeface="Times New Roman" panose="02020603050405020304" pitchFamily="18" charset="0"/>
            </a:endParaRPr>
          </a:p>
        </p:txBody>
      </p:sp>
      <p:pic>
        <p:nvPicPr>
          <p:cNvPr id="10" name="Рисунок 9">
            <a:extLst>
              <a:ext uri="{FF2B5EF4-FFF2-40B4-BE49-F238E27FC236}">
                <a16:creationId xmlns:a16="http://schemas.microsoft.com/office/drawing/2014/main" xmlns="" id="{C5EC8A7E-9592-DAA6-2E51-1B0ECBD39A9E}"/>
              </a:ext>
            </a:extLst>
          </p:cNvPr>
          <p:cNvPicPr>
            <a:picLocks noChangeAspect="1"/>
          </p:cNvPicPr>
          <p:nvPr/>
        </p:nvPicPr>
        <p:blipFill>
          <a:blip r:embed="rId4" cstate="print"/>
          <a:stretch>
            <a:fillRect/>
          </a:stretch>
        </p:blipFill>
        <p:spPr>
          <a:xfrm>
            <a:off x="218492" y="2282954"/>
            <a:ext cx="2511770" cy="2243522"/>
          </a:xfrm>
          <a:prstGeom prst="rect">
            <a:avLst/>
          </a:prstGeom>
        </p:spPr>
      </p:pic>
      <p:sp>
        <p:nvSpPr>
          <p:cNvPr id="11" name="TextBox 10">
            <a:extLst>
              <a:ext uri="{FF2B5EF4-FFF2-40B4-BE49-F238E27FC236}">
                <a16:creationId xmlns:a16="http://schemas.microsoft.com/office/drawing/2014/main" xmlns="" id="{816C132E-F95B-D970-826F-530729EE6A4E}"/>
              </a:ext>
            </a:extLst>
          </p:cNvPr>
          <p:cNvSpPr txBox="1"/>
          <p:nvPr/>
        </p:nvSpPr>
        <p:spPr>
          <a:xfrm>
            <a:off x="2972869" y="2443132"/>
            <a:ext cx="8411611"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«Управление и распоряжение муниципальным имуществом</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Анучинского муниципального округа»  на 2020-2024гг</a:t>
            </a:r>
          </a:p>
        </p:txBody>
      </p:sp>
      <p:sp>
        <p:nvSpPr>
          <p:cNvPr id="12" name="TextBox 11">
            <a:extLst>
              <a:ext uri="{FF2B5EF4-FFF2-40B4-BE49-F238E27FC236}">
                <a16:creationId xmlns:a16="http://schemas.microsoft.com/office/drawing/2014/main" xmlns="" id="{3BEDA4AD-031D-6BF1-BD19-9B4B0BD33F66}"/>
              </a:ext>
            </a:extLst>
          </p:cNvPr>
          <p:cNvSpPr txBox="1"/>
          <p:nvPr/>
        </p:nvSpPr>
        <p:spPr>
          <a:xfrm>
            <a:off x="2692350" y="3063801"/>
            <a:ext cx="9298367" cy="1646605"/>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Основная цель программы – повышение эффективности управления муниципальной собственностью.</a:t>
            </a:r>
          </a:p>
          <a:p>
            <a:pPr algn="just"/>
            <a:r>
              <a:rPr lang="ru-RU" sz="1000" dirty="0">
                <a:latin typeface="Times New Roman" panose="02020603050405020304" pitchFamily="18" charset="0"/>
                <a:cs typeface="Times New Roman" panose="02020603050405020304" pitchFamily="18" charset="0"/>
              </a:rPr>
              <a:t>Для успешного достижения поставленной цели, предполагается решение следующих задач:</a:t>
            </a:r>
          </a:p>
          <a:p>
            <a:pPr marL="171450" indent="-171450" algn="just">
              <a:buFontTx/>
              <a:buChar char="-"/>
            </a:pPr>
            <a:r>
              <a:rPr lang="ru-RU" sz="1000" dirty="0">
                <a:latin typeface="Times New Roman" panose="02020603050405020304" pitchFamily="18" charset="0"/>
                <a:cs typeface="Times New Roman" panose="02020603050405020304" pitchFamily="18" charset="0"/>
              </a:rPr>
              <a:t>усовершенствовать единую систему учета и контроля за использованием муниципального имущества;</a:t>
            </a:r>
          </a:p>
          <a:p>
            <a:pPr marL="171450" indent="-171450" algn="just">
              <a:buFontTx/>
              <a:buChar char="-"/>
            </a:pPr>
            <a:r>
              <a:rPr lang="ru-RU" sz="1000" dirty="0">
                <a:latin typeface="Times New Roman" panose="02020603050405020304" pitchFamily="18" charset="0"/>
                <a:cs typeface="Times New Roman" panose="02020603050405020304" pitchFamily="18" charset="0"/>
              </a:rPr>
              <a:t>усовершенствовать систему управления и распоряжения муниципальным имуществом. Повышение эффективности управления земельными ресурсами округа.</a:t>
            </a:r>
          </a:p>
          <a:p>
            <a:pPr algn="just"/>
            <a:r>
              <a:rPr lang="ru-RU" sz="1000" dirty="0">
                <a:latin typeface="Times New Roman" panose="02020603050405020304" pitchFamily="18" charset="0"/>
                <a:cs typeface="Times New Roman" panose="02020603050405020304" pitchFamily="18" charset="0"/>
              </a:rPr>
              <a:t>Основные мероприятия:</a:t>
            </a:r>
          </a:p>
          <a:p>
            <a:pPr marL="228600" indent="-228600" algn="just">
              <a:buAutoNum type="arabicParenR"/>
            </a:pPr>
            <a:r>
              <a:rPr lang="ru-RU" sz="1000" dirty="0">
                <a:latin typeface="Times New Roman" panose="02020603050405020304" pitchFamily="18" charset="0"/>
                <a:cs typeface="Times New Roman" panose="02020603050405020304" pitchFamily="18" charset="0"/>
              </a:rPr>
              <a:t>оценка недвижимости, признание прав и регулирование отношений по государственной и муниципальной собственности;</a:t>
            </a:r>
          </a:p>
          <a:p>
            <a:pPr marL="228600" indent="-228600" algn="just">
              <a:buAutoNum type="arabicParenR"/>
            </a:pPr>
            <a:r>
              <a:rPr lang="ru-RU" sz="1000" dirty="0">
                <a:latin typeface="Times New Roman" panose="02020603050405020304" pitchFamily="18" charset="0"/>
                <a:cs typeface="Times New Roman" panose="02020603050405020304" pitchFamily="18" charset="0"/>
              </a:rPr>
              <a:t>мероприятия по землеустройству и землепользованию;</a:t>
            </a:r>
          </a:p>
          <a:p>
            <a:pPr marL="228600" indent="-228600" algn="just">
              <a:buAutoNum type="arabicParenR"/>
            </a:pPr>
            <a:r>
              <a:rPr lang="ru-RU" sz="1000" dirty="0">
                <a:latin typeface="Times New Roman" panose="02020603050405020304" pitchFamily="18" charset="0"/>
                <a:cs typeface="Times New Roman" panose="02020603050405020304" pitchFamily="18" charset="0"/>
              </a:rPr>
              <a:t>содержание казны</a:t>
            </a:r>
            <a:r>
              <a:rPr lang="ru-RU" sz="1000" dirty="0" smtClean="0">
                <a:latin typeface="Times New Roman" panose="02020603050405020304" pitchFamily="18" charset="0"/>
                <a:cs typeface="Times New Roman" panose="02020603050405020304" pitchFamily="18" charset="0"/>
              </a:rPr>
              <a:t>;</a:t>
            </a:r>
          </a:p>
          <a:p>
            <a:pPr marL="228600" indent="-228600" algn="just">
              <a:buAutoNum type="arabicParenR"/>
            </a:pPr>
            <a:r>
              <a:rPr lang="ru-RU" sz="1000" dirty="0" smtClean="0">
                <a:latin typeface="Times New Roman" panose="02020603050405020304" pitchFamily="18" charset="0"/>
                <a:cs typeface="Times New Roman" panose="02020603050405020304" pitchFamily="18" charset="0"/>
              </a:rPr>
              <a:t>обеспечение хозяйственного обслуживания программы «Барс»;</a:t>
            </a:r>
          </a:p>
          <a:p>
            <a:pPr marL="228600" indent="-228600" algn="just">
              <a:buAutoNum type="arabicParenR"/>
            </a:pPr>
            <a:r>
              <a:rPr lang="ru-RU" sz="1000" dirty="0" smtClean="0">
                <a:latin typeface="Times New Roman" panose="02020603050405020304" pitchFamily="18" charset="0"/>
                <a:cs typeface="Times New Roman" panose="02020603050405020304" pitchFamily="18" charset="0"/>
              </a:rPr>
              <a:t>предоставление жилых помещений детям - сиротам и детям, оставшимся без попечения родителей по договорам найма специализированных жилых помещений</a:t>
            </a:r>
            <a:endParaRPr lang="ru-RU" sz="1000" dirty="0">
              <a:latin typeface="Times New Roman" panose="02020603050405020304" pitchFamily="18" charset="0"/>
              <a:cs typeface="Times New Roman" panose="02020603050405020304" pitchFamily="18" charset="0"/>
            </a:endParaRPr>
          </a:p>
        </p:txBody>
      </p:sp>
      <p:sp>
        <p:nvSpPr>
          <p:cNvPr id="13" name="Блок-схема: магнитный диск 12">
            <a:extLst>
              <a:ext uri="{FF2B5EF4-FFF2-40B4-BE49-F238E27FC236}">
                <a16:creationId xmlns:a16="http://schemas.microsoft.com/office/drawing/2014/main" xmlns="" id="{FCE32DD1-22F2-7843-8F6E-B6E0F1BE5AAD}"/>
              </a:ext>
            </a:extLst>
          </p:cNvPr>
          <p:cNvSpPr/>
          <p:nvPr/>
        </p:nvSpPr>
        <p:spPr>
          <a:xfrm>
            <a:off x="1281748" y="5298756"/>
            <a:ext cx="1156283" cy="761300"/>
          </a:xfrm>
          <a:prstGeom prst="flowChartMagneticDisk">
            <a:avLst/>
          </a:prstGeom>
          <a:solidFill>
            <a:srgbClr val="92D050"/>
          </a:solidFill>
          <a:ln>
            <a:solidFill>
              <a:srgbClr val="00206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2024г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31849608,94руб</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5" name="Блок-схема: магнитный диск 14">
            <a:extLst>
              <a:ext uri="{FF2B5EF4-FFF2-40B4-BE49-F238E27FC236}">
                <a16:creationId xmlns:a16="http://schemas.microsoft.com/office/drawing/2014/main" xmlns="" id="{A59469E5-5870-9D2B-DCD1-086A02BE7326}"/>
              </a:ext>
            </a:extLst>
          </p:cNvPr>
          <p:cNvSpPr/>
          <p:nvPr/>
        </p:nvSpPr>
        <p:spPr>
          <a:xfrm>
            <a:off x="3105926" y="5334770"/>
            <a:ext cx="1244478" cy="708034"/>
          </a:xfrm>
          <a:prstGeom prst="flowChartMagneticDisk">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2025г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12219592,946руб</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6" name="Блок-схема: магнитный диск 15">
            <a:extLst>
              <a:ext uri="{FF2B5EF4-FFF2-40B4-BE49-F238E27FC236}">
                <a16:creationId xmlns:a16="http://schemas.microsoft.com/office/drawing/2014/main" xmlns="" id="{3137C72B-08A7-136E-43E6-B34B32EDE5ED}"/>
              </a:ext>
            </a:extLst>
          </p:cNvPr>
          <p:cNvSpPr/>
          <p:nvPr/>
        </p:nvSpPr>
        <p:spPr>
          <a:xfrm>
            <a:off x="4776265" y="5343397"/>
            <a:ext cx="1244478" cy="708034"/>
          </a:xfrm>
          <a:prstGeom prst="flowChartMagneticDisk">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2026г</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16917064,94руб</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pic>
        <p:nvPicPr>
          <p:cNvPr id="80898" name="Picture 2" descr="Классификация чрезвычайных ситуаций » Чрезвычайные ситуации » ПБ, ЭБ, ОТ,  ТБ, Первая помощь"/>
          <p:cNvPicPr>
            <a:picLocks noChangeAspect="1" noChangeArrowheads="1"/>
          </p:cNvPicPr>
          <p:nvPr/>
        </p:nvPicPr>
        <p:blipFill>
          <a:blip r:embed="rId3" cstate="print"/>
          <a:srcRect/>
          <a:stretch>
            <a:fillRect/>
          </a:stretch>
        </p:blipFill>
        <p:spPr bwMode="auto">
          <a:xfrm>
            <a:off x="146948" y="3815062"/>
            <a:ext cx="2328833" cy="1455678"/>
          </a:xfrm>
          <a:prstGeom prst="rect">
            <a:avLst/>
          </a:prstGeom>
          <a:noFill/>
        </p:spPr>
      </p:pic>
      <p:sp>
        <p:nvSpPr>
          <p:cNvPr id="10" name="TextBox 9">
            <a:extLst>
              <a:ext uri="{FF2B5EF4-FFF2-40B4-BE49-F238E27FC236}">
                <a16:creationId xmlns:a16="http://schemas.microsoft.com/office/drawing/2014/main" xmlns="" id="{2BDA3FCF-0C19-701A-9722-1B50E386BF56}"/>
              </a:ext>
            </a:extLst>
          </p:cNvPr>
          <p:cNvSpPr txBox="1"/>
          <p:nvPr/>
        </p:nvSpPr>
        <p:spPr>
          <a:xfrm>
            <a:off x="2765729" y="3742006"/>
            <a:ext cx="8411611"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«Защита населения и территорий от чрезвычайных ситуаций, обеспечение пожарной безопасности и безопасности людей на водных объектах  Анучинского муниципального округа»  на 2020-2024гг</a:t>
            </a:r>
          </a:p>
        </p:txBody>
      </p:sp>
      <p:sp>
        <p:nvSpPr>
          <p:cNvPr id="11" name="TextBox 10">
            <a:extLst>
              <a:ext uri="{FF2B5EF4-FFF2-40B4-BE49-F238E27FC236}">
                <a16:creationId xmlns:a16="http://schemas.microsoft.com/office/drawing/2014/main" xmlns="" id="{98238DBD-55FF-E1AC-88BF-9A1BCDC17D52}"/>
              </a:ext>
            </a:extLst>
          </p:cNvPr>
          <p:cNvSpPr txBox="1"/>
          <p:nvPr/>
        </p:nvSpPr>
        <p:spPr>
          <a:xfrm>
            <a:off x="2709604" y="4181520"/>
            <a:ext cx="9246608" cy="1031051"/>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Основная цель программы является минимизация социального и экономического ущерба, наносимого населению, экономике и природной среде, от чрезвычайных ситуаций природного и техногенного характера, пожаров. </a:t>
            </a:r>
          </a:p>
          <a:p>
            <a:pPr algn="just"/>
            <a:r>
              <a:rPr lang="ru-RU" sz="1000" dirty="0">
                <a:latin typeface="Times New Roman" panose="02020603050405020304" pitchFamily="18" charset="0"/>
                <a:cs typeface="Times New Roman" panose="02020603050405020304" pitchFamily="18" charset="0"/>
              </a:rPr>
              <a:t>Финансовые средства, предусмотренные данной программой, будут направлены на выполнение следующих мероприятий:</a:t>
            </a:r>
          </a:p>
          <a:p>
            <a:pPr marL="171450" indent="-171450" algn="just">
              <a:buFontTx/>
              <a:buChar char="-"/>
            </a:pPr>
            <a:r>
              <a:rPr lang="ru-RU" sz="1000" dirty="0">
                <a:latin typeface="Times New Roman" panose="02020603050405020304" pitchFamily="18" charset="0"/>
                <a:cs typeface="Times New Roman" panose="02020603050405020304" pitchFamily="18" charset="0"/>
              </a:rPr>
              <a:t>по предупреждению и ликвидации чрезвычайных ситуаций;</a:t>
            </a:r>
          </a:p>
          <a:p>
            <a:pPr marL="171450" indent="-171450" algn="just">
              <a:buFontTx/>
              <a:buChar char="-"/>
            </a:pPr>
            <a:r>
              <a:rPr lang="ru-RU" sz="1000" dirty="0">
                <a:latin typeface="Times New Roman" panose="02020603050405020304" pitchFamily="18" charset="0"/>
                <a:cs typeface="Times New Roman" panose="02020603050405020304" pitchFamily="18" charset="0"/>
              </a:rPr>
              <a:t>совершенствование системы оповещения населения об опасностях;</a:t>
            </a:r>
          </a:p>
          <a:p>
            <a:pPr marL="171450" indent="-171450" algn="just">
              <a:buFontTx/>
              <a:buChar char="-"/>
            </a:pPr>
            <a:r>
              <a:rPr lang="ru-RU" sz="1000" dirty="0">
                <a:latin typeface="Times New Roman" panose="02020603050405020304" pitchFamily="18" charset="0"/>
                <a:cs typeface="Times New Roman" panose="02020603050405020304" pitchFamily="18" charset="0"/>
              </a:rPr>
              <a:t>выполнение мер пожарной безопасности по защите населённых пунктов от природных пожаров.</a:t>
            </a:r>
          </a:p>
        </p:txBody>
      </p:sp>
      <p:sp>
        <p:nvSpPr>
          <p:cNvPr id="12" name="Блок-схема: знак завершения 11">
            <a:extLst>
              <a:ext uri="{FF2B5EF4-FFF2-40B4-BE49-F238E27FC236}">
                <a16:creationId xmlns:a16="http://schemas.microsoft.com/office/drawing/2014/main" xmlns="" id="{02D83DC3-07D6-D7C4-3223-8ABED817755B}"/>
              </a:ext>
            </a:extLst>
          </p:cNvPr>
          <p:cNvSpPr/>
          <p:nvPr/>
        </p:nvSpPr>
        <p:spPr>
          <a:xfrm>
            <a:off x="2842406" y="5535376"/>
            <a:ext cx="1830341" cy="301752"/>
          </a:xfrm>
          <a:prstGeom prst="flowChartTerminator">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2024г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1200000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p:txBody>
      </p:sp>
      <p:sp>
        <p:nvSpPr>
          <p:cNvPr id="13" name="Блок-схема: знак завершения 12">
            <a:extLst>
              <a:ext uri="{FF2B5EF4-FFF2-40B4-BE49-F238E27FC236}">
                <a16:creationId xmlns:a16="http://schemas.microsoft.com/office/drawing/2014/main" xmlns="" id="{A8BB2EC6-5CCE-6721-2070-CE06AB2AC05F}"/>
              </a:ext>
            </a:extLst>
          </p:cNvPr>
          <p:cNvSpPr/>
          <p:nvPr/>
        </p:nvSpPr>
        <p:spPr>
          <a:xfrm>
            <a:off x="4894121" y="5544003"/>
            <a:ext cx="1830341" cy="301752"/>
          </a:xfrm>
          <a:prstGeom prst="flowChartTerminator">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2025г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1200000 руб.</a:t>
            </a:r>
          </a:p>
        </p:txBody>
      </p:sp>
      <p:sp>
        <p:nvSpPr>
          <p:cNvPr id="14" name="Блок-схема: знак завершения 13">
            <a:extLst>
              <a:ext uri="{FF2B5EF4-FFF2-40B4-BE49-F238E27FC236}">
                <a16:creationId xmlns:a16="http://schemas.microsoft.com/office/drawing/2014/main" xmlns="" id="{1F8A3CC4-B686-1E75-C0E1-7E0A50B4012C}"/>
              </a:ext>
            </a:extLst>
          </p:cNvPr>
          <p:cNvSpPr/>
          <p:nvPr/>
        </p:nvSpPr>
        <p:spPr>
          <a:xfrm>
            <a:off x="6890100" y="5561255"/>
            <a:ext cx="1830341" cy="301752"/>
          </a:xfrm>
          <a:prstGeom prst="flowChartTerminator">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2026г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1200000 руб.</a:t>
            </a:r>
          </a:p>
        </p:txBody>
      </p:sp>
      <p:pic>
        <p:nvPicPr>
          <p:cNvPr id="15" name="Picture 4" descr="Сельский Дом культуры п. Зеленый | Главная"/>
          <p:cNvPicPr>
            <a:picLocks noChangeAspect="1" noChangeArrowheads="1"/>
          </p:cNvPicPr>
          <p:nvPr/>
        </p:nvPicPr>
        <p:blipFill>
          <a:blip r:embed="rId4" cstate="print"/>
          <a:srcRect/>
          <a:stretch>
            <a:fillRect/>
          </a:stretch>
        </p:blipFill>
        <p:spPr bwMode="auto">
          <a:xfrm>
            <a:off x="346111" y="545840"/>
            <a:ext cx="2009654" cy="1728520"/>
          </a:xfrm>
          <a:prstGeom prst="rect">
            <a:avLst/>
          </a:prstGeom>
          <a:noFill/>
        </p:spPr>
      </p:pic>
      <p:sp>
        <p:nvSpPr>
          <p:cNvPr id="17" name="TextBox 16">
            <a:extLst>
              <a:ext uri="{FF2B5EF4-FFF2-40B4-BE49-F238E27FC236}">
                <a16:creationId xmlns:a16="http://schemas.microsoft.com/office/drawing/2014/main" xmlns="" id="{0C5D40D3-EA0A-AD7F-73AC-F42CF36061C9}"/>
              </a:ext>
            </a:extLst>
          </p:cNvPr>
          <p:cNvSpPr txBox="1"/>
          <p:nvPr/>
        </p:nvSpPr>
        <p:spPr>
          <a:xfrm>
            <a:off x="2916171" y="465130"/>
            <a:ext cx="8147219" cy="2616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«Сохранение и развитие культуры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Анучинского муниципального округа»  на 2020-2024гг</a:t>
            </a:r>
          </a:p>
        </p:txBody>
      </p:sp>
      <p:sp>
        <p:nvSpPr>
          <p:cNvPr id="18" name="TextBox 17">
            <a:extLst>
              <a:ext uri="{FF2B5EF4-FFF2-40B4-BE49-F238E27FC236}">
                <a16:creationId xmlns:a16="http://schemas.microsoft.com/office/drawing/2014/main" xmlns="" id="{1EB1E599-8121-7BE2-3134-CF6DF5C85FD0}"/>
              </a:ext>
            </a:extLst>
          </p:cNvPr>
          <p:cNvSpPr txBox="1"/>
          <p:nvPr/>
        </p:nvSpPr>
        <p:spPr>
          <a:xfrm>
            <a:off x="2745898" y="852468"/>
            <a:ext cx="6820795" cy="1277273"/>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Основные мероприятия программы:</a:t>
            </a:r>
          </a:p>
          <a:p>
            <a:r>
              <a:rPr lang="ru-RU" sz="1100" dirty="0">
                <a:latin typeface="Times New Roman" panose="02020603050405020304" pitchFamily="18" charset="0"/>
                <a:cs typeface="Times New Roman" panose="02020603050405020304" pitchFamily="18" charset="0"/>
              </a:rPr>
              <a:t>- обеспечение деятельности </a:t>
            </a:r>
            <a:r>
              <a:rPr lang="ru-RU" sz="1100" dirty="0" err="1">
                <a:latin typeface="Times New Roman" panose="02020603050405020304" pitchFamily="18" charset="0"/>
                <a:cs typeface="Times New Roman" panose="02020603050405020304" pitchFamily="18" charset="0"/>
              </a:rPr>
              <a:t>историко</a:t>
            </a:r>
            <a:r>
              <a:rPr lang="ru-RU" sz="1100" dirty="0">
                <a:latin typeface="Times New Roman" panose="02020603050405020304" pitchFamily="18" charset="0"/>
                <a:cs typeface="Times New Roman" panose="02020603050405020304" pitchFamily="18" charset="0"/>
              </a:rPr>
              <a:t> – краеведческого музея;</a:t>
            </a:r>
          </a:p>
          <a:p>
            <a:pPr marL="171450" indent="-171450">
              <a:buFontTx/>
              <a:buChar char="-"/>
            </a:pPr>
            <a:r>
              <a:rPr lang="ru-RU" sz="1100" dirty="0">
                <a:latin typeface="Times New Roman" panose="02020603050405020304" pitchFamily="18" charset="0"/>
                <a:cs typeface="Times New Roman" panose="02020603050405020304" pitchFamily="18" charset="0"/>
              </a:rPr>
              <a:t>обеспечение деятельности МКУК КПЦ АМО;</a:t>
            </a:r>
          </a:p>
          <a:p>
            <a:pPr marL="171450" indent="-171450">
              <a:buFontTx/>
              <a:buChar char="-"/>
            </a:pPr>
            <a:r>
              <a:rPr lang="ru-RU" sz="1100" dirty="0">
                <a:latin typeface="Times New Roman" panose="02020603050405020304" pitchFamily="18" charset="0"/>
                <a:cs typeface="Times New Roman" panose="02020603050405020304" pitchFamily="18" charset="0"/>
              </a:rPr>
              <a:t>укрепление материально – технической базы;</a:t>
            </a:r>
          </a:p>
          <a:p>
            <a:pPr marL="171450" indent="-171450">
              <a:buFontTx/>
              <a:buChar char="-"/>
            </a:pPr>
            <a:r>
              <a:rPr lang="ru-RU" sz="1100" dirty="0">
                <a:latin typeface="Times New Roman" panose="02020603050405020304" pitchFamily="18" charset="0"/>
                <a:cs typeface="Times New Roman" panose="02020603050405020304" pitchFamily="18" charset="0"/>
              </a:rPr>
              <a:t>организация проведения культурно-массовых мероприятий;</a:t>
            </a:r>
          </a:p>
          <a:p>
            <a:pPr marL="171450" indent="-171450">
              <a:buFontTx/>
              <a:buChar char="-"/>
            </a:pPr>
            <a:r>
              <a:rPr lang="ru-RU" sz="1100" dirty="0">
                <a:latin typeface="Times New Roman" panose="02020603050405020304" pitchFamily="18" charset="0"/>
                <a:cs typeface="Times New Roman" panose="02020603050405020304" pitchFamily="18" charset="0"/>
              </a:rPr>
              <a:t>поддержка и развитие самодеятельного художественного творчества;</a:t>
            </a:r>
          </a:p>
          <a:p>
            <a:pPr marL="171450" indent="-171450">
              <a:buFontTx/>
              <a:buChar char="-"/>
            </a:pPr>
            <a:r>
              <a:rPr lang="ru-RU" sz="1100" dirty="0">
                <a:latin typeface="Times New Roman" panose="02020603050405020304" pitchFamily="18" charset="0"/>
                <a:cs typeface="Times New Roman" panose="02020603050405020304" pitchFamily="18" charset="0"/>
              </a:rPr>
              <a:t>комплектование книжных фондов</a:t>
            </a:r>
            <a:r>
              <a:rPr lang="ru-RU" sz="1100" dirty="0" smtClean="0">
                <a:latin typeface="Times New Roman" panose="02020603050405020304" pitchFamily="18" charset="0"/>
                <a:cs typeface="Times New Roman" panose="02020603050405020304" pitchFamily="18" charset="0"/>
              </a:rPr>
              <a:t>;</a:t>
            </a:r>
            <a:endParaRPr lang="ru-RU" sz="11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xmlns="" id="{6A0A36C9-EC48-2ED8-CEB6-03D9A155DF92}"/>
              </a:ext>
            </a:extLst>
          </p:cNvPr>
          <p:cNvSpPr txBox="1"/>
          <p:nvPr/>
        </p:nvSpPr>
        <p:spPr>
          <a:xfrm>
            <a:off x="365528" y="2396646"/>
            <a:ext cx="2662343" cy="1107996"/>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Основная цели программы – обеспечение максимальной доступности широких слоев населения к культурно-историческому наследию округа, сохранение и пополнение музейных фондов.</a:t>
            </a:r>
          </a:p>
        </p:txBody>
      </p:sp>
      <p:sp>
        <p:nvSpPr>
          <p:cNvPr id="20" name="Волна 19">
            <a:extLst>
              <a:ext uri="{FF2B5EF4-FFF2-40B4-BE49-F238E27FC236}">
                <a16:creationId xmlns:a16="http://schemas.microsoft.com/office/drawing/2014/main" xmlns="" id="{508DA22D-8D01-977C-3CDA-7A9A1950DD06}"/>
              </a:ext>
            </a:extLst>
          </p:cNvPr>
          <p:cNvSpPr/>
          <p:nvPr/>
        </p:nvSpPr>
        <p:spPr>
          <a:xfrm>
            <a:off x="8154933" y="981292"/>
            <a:ext cx="2380055" cy="467686"/>
          </a:xfrm>
          <a:prstGeom prst="wave">
            <a:avLst/>
          </a:prstGeom>
          <a:solidFill>
            <a:srgbClr val="FCAA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2024г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72208605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p:txBody>
      </p:sp>
      <p:sp>
        <p:nvSpPr>
          <p:cNvPr id="21" name="Волна 20">
            <a:extLst>
              <a:ext uri="{FF2B5EF4-FFF2-40B4-BE49-F238E27FC236}">
                <a16:creationId xmlns:a16="http://schemas.microsoft.com/office/drawing/2014/main" xmlns="" id="{38EB8C23-6DDB-3A4A-6CF2-8982EF1EC0F5}"/>
              </a:ext>
            </a:extLst>
          </p:cNvPr>
          <p:cNvSpPr/>
          <p:nvPr/>
        </p:nvSpPr>
        <p:spPr>
          <a:xfrm>
            <a:off x="8137681" y="1538896"/>
            <a:ext cx="2380055" cy="467686"/>
          </a:xfrm>
          <a:prstGeom prst="wave">
            <a:avLst/>
          </a:prstGeom>
          <a:solidFill>
            <a:srgbClr val="FCAA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2025г –63932878,78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p:txBody>
      </p:sp>
      <p:sp>
        <p:nvSpPr>
          <p:cNvPr id="22" name="Волна 21">
            <a:extLst>
              <a:ext uri="{FF2B5EF4-FFF2-40B4-BE49-F238E27FC236}">
                <a16:creationId xmlns:a16="http://schemas.microsoft.com/office/drawing/2014/main" xmlns="" id="{E306EF06-5605-7CB6-C19F-02F9995E0678}"/>
              </a:ext>
            </a:extLst>
          </p:cNvPr>
          <p:cNvSpPr/>
          <p:nvPr/>
        </p:nvSpPr>
        <p:spPr>
          <a:xfrm>
            <a:off x="8146307" y="2092541"/>
            <a:ext cx="2380055" cy="467686"/>
          </a:xfrm>
          <a:prstGeom prst="wave">
            <a:avLst/>
          </a:prstGeom>
          <a:solidFill>
            <a:srgbClr val="FCAA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2026г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dirty="0" smtClean="0">
                <a:solidFill>
                  <a:schemeClr val="tx1">
                    <a:lumMod val="95000"/>
                    <a:lumOff val="5000"/>
                  </a:schemeClr>
                </a:solidFill>
                <a:latin typeface="Times New Roman" panose="02020603050405020304" pitchFamily="18" charset="0"/>
                <a:cs typeface="Times New Roman" panose="02020603050405020304" pitchFamily="18" charset="0"/>
              </a:rPr>
              <a:t>58353162,19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pic>
        <p:nvPicPr>
          <p:cNvPr id="81922" name="Picture 2" descr="Уличное освещение на столбах в сельской местности по закону: нормы, кто  платит"/>
          <p:cNvPicPr>
            <a:picLocks noChangeAspect="1" noChangeArrowheads="1"/>
          </p:cNvPicPr>
          <p:nvPr/>
        </p:nvPicPr>
        <p:blipFill>
          <a:blip r:embed="rId3" cstate="print"/>
          <a:srcRect/>
          <a:stretch>
            <a:fillRect/>
          </a:stretch>
        </p:blipFill>
        <p:spPr bwMode="auto">
          <a:xfrm>
            <a:off x="181454" y="241541"/>
            <a:ext cx="1630093" cy="1526874"/>
          </a:xfrm>
          <a:prstGeom prst="rect">
            <a:avLst/>
          </a:prstGeom>
          <a:noFill/>
        </p:spPr>
      </p:pic>
      <p:sp>
        <p:nvSpPr>
          <p:cNvPr id="4" name="TextBox 3">
            <a:extLst>
              <a:ext uri="{FF2B5EF4-FFF2-40B4-BE49-F238E27FC236}">
                <a16:creationId xmlns:a16="http://schemas.microsoft.com/office/drawing/2014/main" xmlns="" id="{645A234D-D59D-87BC-E58B-3F6B66F14899}"/>
              </a:ext>
            </a:extLst>
          </p:cNvPr>
          <p:cNvSpPr txBox="1"/>
          <p:nvPr/>
        </p:nvSpPr>
        <p:spPr>
          <a:xfrm>
            <a:off x="1859706" y="218181"/>
            <a:ext cx="9768702"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«Благоустройство территории населенных пунктов</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Анучинского муниципального округа»  на 2020-2024гг</a:t>
            </a:r>
          </a:p>
        </p:txBody>
      </p:sp>
      <p:sp>
        <p:nvSpPr>
          <p:cNvPr id="5" name="TextBox 4">
            <a:extLst>
              <a:ext uri="{FF2B5EF4-FFF2-40B4-BE49-F238E27FC236}">
                <a16:creationId xmlns:a16="http://schemas.microsoft.com/office/drawing/2014/main" xmlns="" id="{BCC315EF-A52A-5912-00A9-D393E19F1183}"/>
              </a:ext>
            </a:extLst>
          </p:cNvPr>
          <p:cNvSpPr txBox="1"/>
          <p:nvPr/>
        </p:nvSpPr>
        <p:spPr>
          <a:xfrm>
            <a:off x="2008003" y="614969"/>
            <a:ext cx="9784306" cy="1107996"/>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Цель программы- повышение уровня внешнего благоустройства и санитарного содержания населенных пунктов.</a:t>
            </a:r>
          </a:p>
          <a:p>
            <a:pPr algn="just"/>
            <a:r>
              <a:rPr lang="ru-RU" sz="1100" dirty="0">
                <a:latin typeface="Times New Roman" panose="02020603050405020304" pitchFamily="18" charset="0"/>
                <a:cs typeface="Times New Roman" panose="02020603050405020304" pitchFamily="18" charset="0"/>
              </a:rPr>
              <a:t>Для решения следующих задач программы:</a:t>
            </a:r>
          </a:p>
          <a:p>
            <a:pPr marL="171450" indent="-171450" algn="just">
              <a:buFontTx/>
              <a:buChar char="-"/>
            </a:pPr>
            <a:r>
              <a:rPr lang="ru-RU" sz="1100" dirty="0">
                <a:latin typeface="Times New Roman" panose="02020603050405020304" pitchFamily="18" charset="0"/>
                <a:cs typeface="Times New Roman" panose="02020603050405020304" pitchFamily="18" charset="0"/>
              </a:rPr>
              <a:t>организация взаимодействия между предприятиями, организациями и учреждениями при решении вопросов благоустройства территории округа;</a:t>
            </a:r>
          </a:p>
          <a:p>
            <a:pPr marL="171450" indent="-171450" algn="just">
              <a:buFontTx/>
              <a:buChar char="-"/>
            </a:pPr>
            <a:r>
              <a:rPr lang="ru-RU" sz="1100" dirty="0">
                <a:latin typeface="Times New Roman" panose="02020603050405020304" pitchFamily="18" charset="0"/>
                <a:cs typeface="Times New Roman" panose="02020603050405020304" pitchFamily="18" charset="0"/>
              </a:rPr>
              <a:t>приведение в качественное состояние элементов благоустройства;</a:t>
            </a:r>
          </a:p>
          <a:p>
            <a:pPr marL="171450" indent="-171450" algn="just">
              <a:buFontTx/>
              <a:buChar char="-"/>
            </a:pPr>
            <a:r>
              <a:rPr lang="ru-RU" sz="1100" dirty="0">
                <a:latin typeface="Times New Roman" panose="02020603050405020304" pitchFamily="18" charset="0"/>
                <a:cs typeface="Times New Roman" panose="02020603050405020304" pitchFamily="18" charset="0"/>
              </a:rPr>
              <a:t>привлечение жителей к участию в решении проблем благоустройства;</a:t>
            </a:r>
          </a:p>
          <a:p>
            <a:pPr marL="171450" indent="-171450" algn="just">
              <a:buFontTx/>
              <a:buChar char="-"/>
            </a:pPr>
            <a:r>
              <a:rPr lang="ru-RU" sz="1100" dirty="0">
                <a:latin typeface="Times New Roman" panose="02020603050405020304" pitchFamily="18" charset="0"/>
                <a:cs typeface="Times New Roman" panose="02020603050405020304" pitchFamily="18" charset="0"/>
              </a:rPr>
              <a:t>организация санитарного содержания территории округа.</a:t>
            </a:r>
          </a:p>
        </p:txBody>
      </p:sp>
      <p:sp>
        <p:nvSpPr>
          <p:cNvPr id="6" name="Стрелка: пятиугольник 5">
            <a:extLst>
              <a:ext uri="{FF2B5EF4-FFF2-40B4-BE49-F238E27FC236}">
                <a16:creationId xmlns:a16="http://schemas.microsoft.com/office/drawing/2014/main" xmlns="" id="{C450A62F-5AA9-864F-E9E1-004331B45A27}"/>
              </a:ext>
            </a:extLst>
          </p:cNvPr>
          <p:cNvSpPr/>
          <p:nvPr/>
        </p:nvSpPr>
        <p:spPr>
          <a:xfrm>
            <a:off x="7175417" y="1265067"/>
            <a:ext cx="2825400" cy="484632"/>
          </a:xfrm>
          <a:prstGeom prst="homePlat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озеленение населенных пунктов;</a:t>
            </a:r>
          </a:p>
          <a:p>
            <a:pPr marL="171450" indent="-171450" algn="ctr">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уличное освещение;</a:t>
            </a:r>
          </a:p>
          <a:p>
            <a:pPr marL="171450" indent="-171450" algn="ctr">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содержание объектов благоустройства</a:t>
            </a:r>
          </a:p>
        </p:txBody>
      </p:sp>
      <p:graphicFrame>
        <p:nvGraphicFramePr>
          <p:cNvPr id="7" name="Диаграмма 6">
            <a:extLst>
              <a:ext uri="{FF2B5EF4-FFF2-40B4-BE49-F238E27FC236}">
                <a16:creationId xmlns:a16="http://schemas.microsoft.com/office/drawing/2014/main" xmlns="" id="{4BB11F4B-FEC4-009F-2741-0BA0B5842CC1}"/>
              </a:ext>
            </a:extLst>
          </p:cNvPr>
          <p:cNvGraphicFramePr/>
          <p:nvPr>
            <p:extLst>
              <p:ext uri="{D42A27DB-BD31-4B8C-83A1-F6EECF244321}">
                <p14:modId xmlns:p14="http://schemas.microsoft.com/office/powerpoint/2010/main" xmlns="" val="197060742"/>
              </p:ext>
            </p:extLst>
          </p:nvPr>
        </p:nvGraphicFramePr>
        <p:xfrm>
          <a:off x="423844" y="2076838"/>
          <a:ext cx="8875431" cy="2400271"/>
        </p:xfrm>
        <a:graphic>
          <a:graphicData uri="http://schemas.openxmlformats.org/drawingml/2006/chart">
            <c:chart xmlns:c="http://schemas.openxmlformats.org/drawingml/2006/chart" xmlns:r="http://schemas.openxmlformats.org/officeDocument/2006/relationships" r:id="rId4"/>
          </a:graphicData>
        </a:graphic>
      </p:graphicFrame>
      <p:pic>
        <p:nvPicPr>
          <p:cNvPr id="8" name="Рисунок 7">
            <a:extLst>
              <a:ext uri="{FF2B5EF4-FFF2-40B4-BE49-F238E27FC236}">
                <a16:creationId xmlns:a16="http://schemas.microsoft.com/office/drawing/2014/main" xmlns="" id="{BA692710-A8E0-900F-76A8-E6B0C7DE76E0}"/>
              </a:ext>
            </a:extLst>
          </p:cNvPr>
          <p:cNvPicPr>
            <a:picLocks noChangeAspect="1"/>
          </p:cNvPicPr>
          <p:nvPr/>
        </p:nvPicPr>
        <p:blipFill rotWithShape="1">
          <a:blip r:embed="rId5" cstate="print"/>
          <a:srcRect l="6352" t="17989" r="5862" b="14455"/>
          <a:stretch/>
        </p:blipFill>
        <p:spPr>
          <a:xfrm>
            <a:off x="296859" y="5031720"/>
            <a:ext cx="2479231" cy="12609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TextBox 8">
            <a:extLst>
              <a:ext uri="{FF2B5EF4-FFF2-40B4-BE49-F238E27FC236}">
                <a16:creationId xmlns:a16="http://schemas.microsoft.com/office/drawing/2014/main" xmlns="" id="{D84BA29C-B719-C469-7FC7-95FF875B70DE}"/>
              </a:ext>
            </a:extLst>
          </p:cNvPr>
          <p:cNvSpPr txBox="1"/>
          <p:nvPr/>
        </p:nvSpPr>
        <p:spPr>
          <a:xfrm>
            <a:off x="2765627" y="5043960"/>
            <a:ext cx="7137497"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«Укрепление общественного здоровья</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в Анучинском муниципальном округе»  на 2021-2025гг</a:t>
            </a:r>
          </a:p>
        </p:txBody>
      </p:sp>
      <p:sp>
        <p:nvSpPr>
          <p:cNvPr id="10" name="TextBox 9">
            <a:extLst>
              <a:ext uri="{FF2B5EF4-FFF2-40B4-BE49-F238E27FC236}">
                <a16:creationId xmlns:a16="http://schemas.microsoft.com/office/drawing/2014/main" xmlns="" id="{23723482-6443-41E7-E14C-3EA12D1A811A}"/>
              </a:ext>
            </a:extLst>
          </p:cNvPr>
          <p:cNvSpPr txBox="1"/>
          <p:nvPr/>
        </p:nvSpPr>
        <p:spPr>
          <a:xfrm>
            <a:off x="2869145" y="5689072"/>
            <a:ext cx="8465963" cy="430887"/>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Мероприятия данной программы направлены на содействие выявлению и коррекции факторов риска основных хронических заболеваний у населения округа. Предусмотрены финансовые средства на </a:t>
            </a:r>
            <a:r>
              <a:rPr lang="ru-RU" sz="1100" dirty="0" smtClean="0">
                <a:latin typeface="Times New Roman" panose="02020603050405020304" pitchFamily="18" charset="0"/>
                <a:cs typeface="Times New Roman" panose="02020603050405020304" pitchFamily="18" charset="0"/>
              </a:rPr>
              <a:t>2024 </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2026гг </a:t>
            </a:r>
            <a:r>
              <a:rPr lang="ru-RU" sz="1100" dirty="0">
                <a:latin typeface="Times New Roman" panose="02020603050405020304" pitchFamily="18" charset="0"/>
                <a:cs typeface="Times New Roman" panose="02020603050405020304" pitchFamily="18" charset="0"/>
              </a:rPr>
              <a:t>в сумме 110000 рублей. (ежегодно).</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Администрация Большемуртинского района | Приоритетный проект &quot;Формирование  комфортной городской (сельской) среды&quot;"/>
          <p:cNvPicPr>
            <a:picLocks noChangeAspect="1" noChangeArrowheads="1"/>
          </p:cNvPicPr>
          <p:nvPr/>
        </p:nvPicPr>
        <p:blipFill>
          <a:blip r:embed="rId2" cstate="print"/>
          <a:srcRect/>
          <a:stretch>
            <a:fillRect/>
          </a:stretch>
        </p:blipFill>
        <p:spPr bwMode="auto">
          <a:xfrm>
            <a:off x="224587" y="112862"/>
            <a:ext cx="3028950" cy="1514475"/>
          </a:xfrm>
          <a:prstGeom prst="rect">
            <a:avLst/>
          </a:prstGeom>
          <a:noFill/>
        </p:spPr>
      </p:pic>
      <p:sp>
        <p:nvSpPr>
          <p:cNvPr id="4" name="TextBox 3">
            <a:extLst>
              <a:ext uri="{FF2B5EF4-FFF2-40B4-BE49-F238E27FC236}">
                <a16:creationId xmlns:a16="http://schemas.microsoft.com/office/drawing/2014/main" xmlns="" id="{457FB0E3-D402-F829-3E68-5A2273F8538B}"/>
              </a:ext>
            </a:extLst>
          </p:cNvPr>
          <p:cNvSpPr txBox="1"/>
          <p:nvPr/>
        </p:nvSpPr>
        <p:spPr>
          <a:xfrm>
            <a:off x="167026" y="1635358"/>
            <a:ext cx="3154260" cy="769441"/>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Основная цель программы – повышение уровня комфортности жизнедеятельности граждан посредством благоустройства населенных пунктов.</a:t>
            </a:r>
          </a:p>
        </p:txBody>
      </p:sp>
      <p:sp>
        <p:nvSpPr>
          <p:cNvPr id="5" name="TextBox 4">
            <a:extLst>
              <a:ext uri="{FF2B5EF4-FFF2-40B4-BE49-F238E27FC236}">
                <a16:creationId xmlns:a16="http://schemas.microsoft.com/office/drawing/2014/main" xmlns="" id="{61BE30B7-351E-4C77-9075-208153A84730}"/>
              </a:ext>
            </a:extLst>
          </p:cNvPr>
          <p:cNvSpPr txBox="1"/>
          <p:nvPr/>
        </p:nvSpPr>
        <p:spPr>
          <a:xfrm>
            <a:off x="3370864" y="75005"/>
            <a:ext cx="8147219"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«Формирование современной городской среды населенных пунктов на территории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Анучинского муниципального округа»  на 2020-2024гг</a:t>
            </a:r>
          </a:p>
        </p:txBody>
      </p:sp>
      <p:graphicFrame>
        <p:nvGraphicFramePr>
          <p:cNvPr id="6" name="Таблица 6">
            <a:extLst>
              <a:ext uri="{FF2B5EF4-FFF2-40B4-BE49-F238E27FC236}">
                <a16:creationId xmlns:a16="http://schemas.microsoft.com/office/drawing/2014/main" xmlns="" id="{D73C5DAF-8770-944E-9073-0DD87E858CD1}"/>
              </a:ext>
            </a:extLst>
          </p:cNvPr>
          <p:cNvGraphicFramePr>
            <a:graphicFrameLocks noGrp="1"/>
          </p:cNvGraphicFramePr>
          <p:nvPr>
            <p:extLst>
              <p:ext uri="{D42A27DB-BD31-4B8C-83A1-F6EECF244321}">
                <p14:modId xmlns:p14="http://schemas.microsoft.com/office/powerpoint/2010/main" xmlns="" val="1133737201"/>
              </p:ext>
            </p:extLst>
          </p:nvPr>
        </p:nvGraphicFramePr>
        <p:xfrm>
          <a:off x="3304128" y="505892"/>
          <a:ext cx="8753268" cy="2373991"/>
        </p:xfrm>
        <a:graphic>
          <a:graphicData uri="http://schemas.openxmlformats.org/drawingml/2006/table">
            <a:tbl>
              <a:tblPr firstRow="1" bandRow="1">
                <a:tableStyleId>{16D9F66E-5EB9-4882-86FB-DCBF35E3C3E4}</a:tableStyleId>
              </a:tblPr>
              <a:tblGrid>
                <a:gridCol w="1458878">
                  <a:extLst>
                    <a:ext uri="{9D8B030D-6E8A-4147-A177-3AD203B41FA5}">
                      <a16:colId xmlns:a16="http://schemas.microsoft.com/office/drawing/2014/main" xmlns="" val="3110333319"/>
                    </a:ext>
                  </a:extLst>
                </a:gridCol>
                <a:gridCol w="1780407">
                  <a:extLst>
                    <a:ext uri="{9D8B030D-6E8A-4147-A177-3AD203B41FA5}">
                      <a16:colId xmlns:a16="http://schemas.microsoft.com/office/drawing/2014/main" xmlns="" val="2302326644"/>
                    </a:ext>
                  </a:extLst>
                </a:gridCol>
                <a:gridCol w="2860646">
                  <a:extLst>
                    <a:ext uri="{9D8B030D-6E8A-4147-A177-3AD203B41FA5}">
                      <a16:colId xmlns:a16="http://schemas.microsoft.com/office/drawing/2014/main" xmlns="" val="1852069993"/>
                    </a:ext>
                  </a:extLst>
                </a:gridCol>
                <a:gridCol w="872455">
                  <a:extLst>
                    <a:ext uri="{9D8B030D-6E8A-4147-A177-3AD203B41FA5}">
                      <a16:colId xmlns:a16="http://schemas.microsoft.com/office/drawing/2014/main" xmlns="" val="3796454146"/>
                    </a:ext>
                  </a:extLst>
                </a:gridCol>
                <a:gridCol w="906011">
                  <a:extLst>
                    <a:ext uri="{9D8B030D-6E8A-4147-A177-3AD203B41FA5}">
                      <a16:colId xmlns:a16="http://schemas.microsoft.com/office/drawing/2014/main" xmlns="" val="2653613850"/>
                    </a:ext>
                  </a:extLst>
                </a:gridCol>
                <a:gridCol w="874871">
                  <a:extLst>
                    <a:ext uri="{9D8B030D-6E8A-4147-A177-3AD203B41FA5}">
                      <a16:colId xmlns:a16="http://schemas.microsoft.com/office/drawing/2014/main" xmlns="" val="117553411"/>
                    </a:ext>
                  </a:extLst>
                </a:gridCol>
              </a:tblGrid>
              <a:tr h="370840">
                <a:tc>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Подпрограмма</a:t>
                      </a:r>
                    </a:p>
                  </a:txBody>
                  <a:tcPr/>
                </a:tc>
                <a:tc>
                  <a:txBody>
                    <a:bodyPr/>
                    <a:lstStyle/>
                    <a:p>
                      <a:r>
                        <a:rPr lang="ru-RU" sz="1100" dirty="0">
                          <a:latin typeface="Times New Roman" panose="02020603050405020304" pitchFamily="18" charset="0"/>
                          <a:cs typeface="Times New Roman" panose="02020603050405020304" pitchFamily="18" charset="0"/>
                        </a:rPr>
                        <a:t>Мероприятия</a:t>
                      </a:r>
                    </a:p>
                  </a:txBody>
                  <a:tcPr/>
                </a:tc>
                <a:tc>
                  <a:txBody>
                    <a:bodyPr/>
                    <a:lstStyle/>
                    <a:p>
                      <a:pPr algn="ctr"/>
                      <a:r>
                        <a:rPr lang="ru-RU" sz="1100" dirty="0" smtClean="0">
                          <a:latin typeface="Times New Roman" panose="02020603050405020304" pitchFamily="18" charset="0"/>
                          <a:cs typeface="Times New Roman" panose="02020603050405020304" pitchFamily="18" charset="0"/>
                        </a:rPr>
                        <a:t>2024г</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2025г</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smtClean="0">
                          <a:latin typeface="Times New Roman" panose="02020603050405020304" pitchFamily="18" charset="0"/>
                          <a:cs typeface="Times New Roman" panose="02020603050405020304" pitchFamily="18" charset="0"/>
                        </a:rPr>
                        <a:t>2026г</a:t>
                      </a:r>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766229465"/>
                  </a:ext>
                </a:extLst>
              </a:tr>
              <a:tr h="880087">
                <a:tc>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Формирование современной городской среды населенных пунктов</a:t>
                      </a:r>
                    </a:p>
                  </a:txBody>
                  <a:tcPr/>
                </a:tc>
                <a:tc>
                  <a:txBody>
                    <a:bodyPr/>
                    <a:lstStyle/>
                    <a:p>
                      <a:pPr marL="171450" indent="-171450">
                        <a:buFontTx/>
                        <a:buChar char="-"/>
                      </a:pPr>
                      <a:r>
                        <a:rPr lang="ru-RU" sz="1100" dirty="0">
                          <a:latin typeface="Times New Roman" panose="02020603050405020304" pitchFamily="18" charset="0"/>
                          <a:cs typeface="Times New Roman" panose="02020603050405020304" pitchFamily="18" charset="0"/>
                        </a:rPr>
                        <a:t>благоустройство дворовых территорий многоквартирных жилых домов;</a:t>
                      </a:r>
                    </a:p>
                    <a:p>
                      <a:pPr marL="171450" indent="-171450">
                        <a:buFontTx/>
                        <a:buChar char="-"/>
                      </a:pPr>
                      <a:r>
                        <a:rPr lang="ru-RU" sz="1100" dirty="0">
                          <a:latin typeface="Times New Roman" panose="02020603050405020304" pitchFamily="18" charset="0"/>
                          <a:cs typeface="Times New Roman" panose="02020603050405020304" pitchFamily="18" charset="0"/>
                        </a:rPr>
                        <a:t>благоустройство общественных территорий;</a:t>
                      </a:r>
                    </a:p>
                    <a:p>
                      <a:pPr marL="171450" indent="-171450">
                        <a:buFontTx/>
                        <a:buChar char="-"/>
                      </a:pPr>
                      <a:r>
                        <a:rPr lang="ru-RU" sz="1100" dirty="0">
                          <a:latin typeface="Times New Roman" panose="02020603050405020304" pitchFamily="18" charset="0"/>
                          <a:cs typeface="Times New Roman" panose="02020603050405020304" pitchFamily="18" charset="0"/>
                        </a:rPr>
                        <a:t>расходы на поддержку муниципальных программ по благоустройству территорий</a:t>
                      </a:r>
                    </a:p>
                  </a:txBody>
                  <a:tcPr/>
                </a:tc>
                <a:tc>
                  <a:txBody>
                    <a:bodyPr/>
                    <a:lstStyle/>
                    <a:p>
                      <a:pPr algn="ctr" fontAlgn="b"/>
                      <a:r>
                        <a:rPr lang="ru-RU" sz="1000" b="0" i="0" u="none" strike="noStrike" dirty="0">
                          <a:solidFill>
                            <a:srgbClr val="000000"/>
                          </a:solidFill>
                          <a:latin typeface="Times New Roman"/>
                        </a:rPr>
                        <a:t>8352815,30</a:t>
                      </a:r>
                    </a:p>
                  </a:txBody>
                  <a:tcPr marL="7620" marR="7620" marT="7620" marB="0"/>
                </a:tc>
                <a:tc>
                  <a:txBody>
                    <a:bodyPr/>
                    <a:lstStyle/>
                    <a:p>
                      <a:pPr algn="ctr" fontAlgn="b"/>
                      <a:r>
                        <a:rPr lang="ru-RU" sz="1000" b="0" i="0" u="none" strike="noStrike">
                          <a:solidFill>
                            <a:srgbClr val="000000"/>
                          </a:solidFill>
                          <a:latin typeface="Times New Roman"/>
                        </a:rPr>
                        <a:t>8262815,30</a:t>
                      </a:r>
                    </a:p>
                  </a:txBody>
                  <a:tcPr marL="7620" marR="7620" marT="7620" marB="0"/>
                </a:tc>
                <a:tc>
                  <a:txBody>
                    <a:bodyPr/>
                    <a:lstStyle/>
                    <a:p>
                      <a:pPr algn="ctr" fontAlgn="b"/>
                      <a:r>
                        <a:rPr lang="ru-RU" sz="1000" b="0" i="0" u="none" strike="noStrike" dirty="0">
                          <a:solidFill>
                            <a:srgbClr val="000000"/>
                          </a:solidFill>
                          <a:latin typeface="Times New Roman"/>
                        </a:rPr>
                        <a:t>8262815,30</a:t>
                      </a:r>
                    </a:p>
                  </a:txBody>
                  <a:tcPr marL="7620" marR="7620" marT="7620" marB="0"/>
                </a:tc>
                <a:extLst>
                  <a:ext uri="{0D108BD9-81ED-4DB2-BD59-A6C34878D82A}">
                    <a16:rowId xmlns:a16="http://schemas.microsoft.com/office/drawing/2014/main" xmlns="" val="1992454194"/>
                  </a:ext>
                </a:extLst>
              </a:tr>
              <a:tr h="738231">
                <a:tc>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Благоустройство территорий</a:t>
                      </a:r>
                    </a:p>
                  </a:txBody>
                  <a:tcPr/>
                </a:tc>
                <a:tc>
                  <a:txBody>
                    <a:bodyPr/>
                    <a:lstStyle/>
                    <a:p>
                      <a:r>
                        <a:rPr lang="ru-RU" sz="1100" dirty="0">
                          <a:latin typeface="Times New Roman" panose="02020603050405020304" pitchFamily="18" charset="0"/>
                          <a:cs typeface="Times New Roman" panose="02020603050405020304" pitchFamily="18" charset="0"/>
                        </a:rPr>
                        <a:t>создание условий для повышения уровня благоустройства</a:t>
                      </a:r>
                    </a:p>
                  </a:txBody>
                  <a:tcPr/>
                </a:tc>
                <a:tc>
                  <a:txBody>
                    <a:bodyPr/>
                    <a:lstStyle/>
                    <a:p>
                      <a:pPr algn="ctr" fontAlgn="t"/>
                      <a:r>
                        <a:rPr lang="ru-RU" sz="1100" b="0" i="0" u="none" strike="noStrike" dirty="0">
                          <a:solidFill>
                            <a:srgbClr val="000000"/>
                          </a:solidFill>
                          <a:latin typeface="Times New Roman"/>
                        </a:rPr>
                        <a:t>150000,00</a:t>
                      </a:r>
                    </a:p>
                  </a:txBody>
                  <a:tcPr marL="7620" marR="7620" marT="7620" marB="0"/>
                </a:tc>
                <a:tc>
                  <a:txBody>
                    <a:bodyPr/>
                    <a:lstStyle/>
                    <a:p>
                      <a:pPr algn="ctr" fontAlgn="t"/>
                      <a:r>
                        <a:rPr lang="ru-RU" sz="1100" b="0" i="0" u="none" strike="noStrike" dirty="0">
                          <a:solidFill>
                            <a:srgbClr val="000000"/>
                          </a:solidFill>
                          <a:latin typeface="Times New Roman"/>
                        </a:rPr>
                        <a:t>150000,00</a:t>
                      </a:r>
                    </a:p>
                  </a:txBody>
                  <a:tcPr marL="7620" marR="7620" marT="7620" marB="0"/>
                </a:tc>
                <a:tc>
                  <a:txBody>
                    <a:bodyPr/>
                    <a:lstStyle/>
                    <a:p>
                      <a:pPr algn="ctr" fontAlgn="t"/>
                      <a:r>
                        <a:rPr lang="ru-RU" sz="1100" b="0" i="0" u="none" strike="noStrike" dirty="0">
                          <a:solidFill>
                            <a:srgbClr val="000000"/>
                          </a:solidFill>
                          <a:latin typeface="Times New Roman"/>
                        </a:rPr>
                        <a:t>150000,00</a:t>
                      </a:r>
                    </a:p>
                  </a:txBody>
                  <a:tcPr marL="7620" marR="7620" marT="7620" marB="0"/>
                </a:tc>
                <a:extLst>
                  <a:ext uri="{0D108BD9-81ED-4DB2-BD59-A6C34878D82A}">
                    <a16:rowId xmlns:a16="http://schemas.microsoft.com/office/drawing/2014/main" xmlns="" val="3526707099"/>
                  </a:ext>
                </a:extLst>
              </a:tr>
            </a:tbl>
          </a:graphicData>
        </a:graphic>
      </p:graphicFrame>
      <p:pic>
        <p:nvPicPr>
          <p:cNvPr id="7" name="Рисунок 6">
            <a:extLst>
              <a:ext uri="{FF2B5EF4-FFF2-40B4-BE49-F238E27FC236}">
                <a16:creationId xmlns:a16="http://schemas.microsoft.com/office/drawing/2014/main" xmlns="" id="{8674DDA8-0C31-1B5A-9ABC-4E12DD556316}"/>
              </a:ext>
            </a:extLst>
          </p:cNvPr>
          <p:cNvPicPr>
            <a:picLocks noChangeAspect="1"/>
          </p:cNvPicPr>
          <p:nvPr/>
        </p:nvPicPr>
        <p:blipFill>
          <a:blip r:embed="rId3" cstate="print"/>
          <a:stretch>
            <a:fillRect/>
          </a:stretch>
        </p:blipFill>
        <p:spPr>
          <a:xfrm>
            <a:off x="3370864" y="936779"/>
            <a:ext cx="1352137" cy="788566"/>
          </a:xfrm>
          <a:prstGeom prst="rect">
            <a:avLst/>
          </a:prstGeom>
        </p:spPr>
      </p:pic>
      <p:pic>
        <p:nvPicPr>
          <p:cNvPr id="8" name="Рисунок 7" descr="Изображение выглядит как текст, внешний&#10;&#10;Автоматически созданное описание">
            <a:extLst>
              <a:ext uri="{FF2B5EF4-FFF2-40B4-BE49-F238E27FC236}">
                <a16:creationId xmlns:a16="http://schemas.microsoft.com/office/drawing/2014/main" xmlns="" id="{EB5BE566-58F9-C4D0-6399-92CA3DFE024A}"/>
              </a:ext>
            </a:extLst>
          </p:cNvPr>
          <p:cNvPicPr>
            <a:picLocks noChangeAspect="1"/>
          </p:cNvPicPr>
          <p:nvPr/>
        </p:nvPicPr>
        <p:blipFill rotWithShape="1">
          <a:blip r:embed="rId4" cstate="print"/>
          <a:srcRect t="13450" b="12568"/>
          <a:stretch/>
        </p:blipFill>
        <p:spPr>
          <a:xfrm>
            <a:off x="3370863" y="2139839"/>
            <a:ext cx="1352137" cy="69639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pic>
        <p:nvPicPr>
          <p:cNvPr id="3" name="Рисунок 2">
            <a:extLst>
              <a:ext uri="{FF2B5EF4-FFF2-40B4-BE49-F238E27FC236}">
                <a16:creationId xmlns:a16="http://schemas.microsoft.com/office/drawing/2014/main" xmlns="" id="{D71A4839-5DE6-0F7E-4563-F81124989579}"/>
              </a:ext>
            </a:extLst>
          </p:cNvPr>
          <p:cNvPicPr>
            <a:picLocks noChangeAspect="1"/>
          </p:cNvPicPr>
          <p:nvPr/>
        </p:nvPicPr>
        <p:blipFill>
          <a:blip r:embed="rId3" cstate="print"/>
          <a:stretch>
            <a:fillRect/>
          </a:stretch>
        </p:blipFill>
        <p:spPr>
          <a:xfrm>
            <a:off x="213678" y="125835"/>
            <a:ext cx="1522844" cy="956345"/>
          </a:xfrm>
          <a:prstGeom prst="rect">
            <a:avLst/>
          </a:prstGeom>
        </p:spPr>
      </p:pic>
      <p:sp>
        <p:nvSpPr>
          <p:cNvPr id="4" name="TextBox 3">
            <a:extLst>
              <a:ext uri="{FF2B5EF4-FFF2-40B4-BE49-F238E27FC236}">
                <a16:creationId xmlns:a16="http://schemas.microsoft.com/office/drawing/2014/main" xmlns="" id="{6C24423B-4B38-37BE-4149-2363C11EB9FE}"/>
              </a:ext>
            </a:extLst>
          </p:cNvPr>
          <p:cNvSpPr txBox="1"/>
          <p:nvPr/>
        </p:nvSpPr>
        <p:spPr>
          <a:xfrm>
            <a:off x="1837190" y="125835"/>
            <a:ext cx="8147219" cy="261610"/>
          </a:xfrm>
          <a:prstGeom prst="rect">
            <a:avLst/>
          </a:prstGeom>
          <a:noFill/>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Непрограммные расходы –</a:t>
            </a:r>
            <a:r>
              <a:rPr kumimoji="0" lang="ru-RU" sz="1100" i="0" u="none" strike="noStrike" kern="1200" cap="none" spc="0" normalizeH="0" baseline="0" noProof="0" dirty="0">
                <a:ln>
                  <a:noFill/>
                </a:ln>
                <a:solidFill>
                  <a:schemeClr val="tx1">
                    <a:lumMod val="95000"/>
                    <a:lumOff val="5000"/>
                  </a:schemeClr>
                </a:solidFill>
                <a:uLnTx/>
                <a:uFillTx/>
                <a:latin typeface="Times New Roman" panose="02020603050405020304" pitchFamily="18" charset="0"/>
                <a:ea typeface="+mn-ea"/>
                <a:cs typeface="Times New Roman" panose="02020603050405020304" pitchFamily="18" charset="0"/>
              </a:rPr>
              <a:t> расходы, не вошедшие в мероприятия муниципальных программ.</a:t>
            </a:r>
            <a:r>
              <a:rPr kumimoji="0" lang="ru-RU" sz="11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 </a:t>
            </a:r>
          </a:p>
        </p:txBody>
      </p:sp>
      <p:graphicFrame>
        <p:nvGraphicFramePr>
          <p:cNvPr id="5" name="Таблица 6">
            <a:extLst>
              <a:ext uri="{FF2B5EF4-FFF2-40B4-BE49-F238E27FC236}">
                <a16:creationId xmlns:a16="http://schemas.microsoft.com/office/drawing/2014/main" xmlns="" id="{568CDEBF-07FE-BCA1-9475-A9A4EC61DD8D}"/>
              </a:ext>
            </a:extLst>
          </p:cNvPr>
          <p:cNvGraphicFramePr>
            <a:graphicFrameLocks noGrp="1"/>
          </p:cNvGraphicFramePr>
          <p:nvPr>
            <p:extLst>
              <p:ext uri="{D42A27DB-BD31-4B8C-83A1-F6EECF244321}">
                <p14:modId xmlns:p14="http://schemas.microsoft.com/office/powerpoint/2010/main" xmlns="" val="1316393524"/>
              </p:ext>
            </p:extLst>
          </p:nvPr>
        </p:nvGraphicFramePr>
        <p:xfrm>
          <a:off x="213678" y="1140903"/>
          <a:ext cx="11810729" cy="5062866"/>
        </p:xfrm>
        <a:graphic>
          <a:graphicData uri="http://schemas.openxmlformats.org/drawingml/2006/table">
            <a:tbl>
              <a:tblPr firstRow="1" bandRow="1">
                <a:tableStyleId>{C4B1156A-380E-4F78-BDF5-A606A8083BF9}</a:tableStyleId>
              </a:tblPr>
              <a:tblGrid>
                <a:gridCol w="4524403">
                  <a:extLst>
                    <a:ext uri="{9D8B030D-6E8A-4147-A177-3AD203B41FA5}">
                      <a16:colId xmlns:a16="http://schemas.microsoft.com/office/drawing/2014/main" xmlns="" val="222308242"/>
                    </a:ext>
                  </a:extLst>
                </a:gridCol>
                <a:gridCol w="1012331">
                  <a:extLst>
                    <a:ext uri="{9D8B030D-6E8A-4147-A177-3AD203B41FA5}">
                      <a16:colId xmlns:a16="http://schemas.microsoft.com/office/drawing/2014/main" xmlns="" val="167635593"/>
                    </a:ext>
                  </a:extLst>
                </a:gridCol>
                <a:gridCol w="1057013">
                  <a:extLst>
                    <a:ext uri="{9D8B030D-6E8A-4147-A177-3AD203B41FA5}">
                      <a16:colId xmlns:a16="http://schemas.microsoft.com/office/drawing/2014/main" xmlns="" val="1102175848"/>
                    </a:ext>
                  </a:extLst>
                </a:gridCol>
                <a:gridCol w="1266737">
                  <a:extLst>
                    <a:ext uri="{9D8B030D-6E8A-4147-A177-3AD203B41FA5}">
                      <a16:colId xmlns:a16="http://schemas.microsoft.com/office/drawing/2014/main" xmlns="" val="4111027455"/>
                    </a:ext>
                  </a:extLst>
                </a:gridCol>
                <a:gridCol w="872455">
                  <a:extLst>
                    <a:ext uri="{9D8B030D-6E8A-4147-A177-3AD203B41FA5}">
                      <a16:colId xmlns:a16="http://schemas.microsoft.com/office/drawing/2014/main" xmlns="" val="1012964849"/>
                    </a:ext>
                  </a:extLst>
                </a:gridCol>
                <a:gridCol w="1019130">
                  <a:extLst>
                    <a:ext uri="{9D8B030D-6E8A-4147-A177-3AD203B41FA5}">
                      <a16:colId xmlns:a16="http://schemas.microsoft.com/office/drawing/2014/main" xmlns="" val="4090492372"/>
                    </a:ext>
                  </a:extLst>
                </a:gridCol>
                <a:gridCol w="1019130">
                  <a:extLst>
                    <a:ext uri="{9D8B030D-6E8A-4147-A177-3AD203B41FA5}">
                      <a16:colId xmlns:a16="http://schemas.microsoft.com/office/drawing/2014/main" xmlns="" val="2136198863"/>
                    </a:ext>
                  </a:extLst>
                </a:gridCol>
                <a:gridCol w="1039530">
                  <a:extLst>
                    <a:ext uri="{9D8B030D-6E8A-4147-A177-3AD203B41FA5}">
                      <a16:colId xmlns:a16="http://schemas.microsoft.com/office/drawing/2014/main" xmlns=""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2022г </a:t>
                      </a:r>
                      <a:r>
                        <a:rPr lang="ru-RU" sz="1000" dirty="0">
                          <a:latin typeface="Times New Roman" panose="02020603050405020304" pitchFamily="18" charset="0"/>
                          <a:cs typeface="Times New Roman" panose="02020603050405020304" pitchFamily="18" charset="0"/>
                        </a:rPr>
                        <a:t>(факт)</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2023г </a:t>
                      </a:r>
                      <a:r>
                        <a:rPr lang="ru-RU" sz="10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2024г </a:t>
                      </a:r>
                      <a:r>
                        <a:rPr lang="ru-RU" sz="1000" dirty="0">
                          <a:latin typeface="Times New Roman" panose="02020603050405020304" pitchFamily="18" charset="0"/>
                          <a:cs typeface="Times New Roman" panose="02020603050405020304" pitchFamily="18" charset="0"/>
                        </a:rPr>
                        <a:t>(план)</a:t>
                      </a:r>
                    </a:p>
                  </a:txBody>
                  <a:tcPr/>
                </a:tc>
                <a:tc>
                  <a:txBody>
                    <a:bodyPr/>
                    <a:lstStyle/>
                    <a:p>
                      <a:pPr algn="ctr"/>
                      <a:r>
                        <a:rPr lang="ru-RU" sz="1000" dirty="0">
                          <a:latin typeface="Times New Roman" panose="02020603050405020304" pitchFamily="18" charset="0"/>
                          <a:cs typeface="Times New Roman" panose="02020603050405020304" pitchFamily="18" charset="0"/>
                        </a:rPr>
                        <a:t>% </a:t>
                      </a:r>
                      <a:r>
                        <a:rPr lang="ru-RU" sz="1000" dirty="0" smtClean="0">
                          <a:latin typeface="Times New Roman" panose="02020603050405020304" pitchFamily="18" charset="0"/>
                          <a:cs typeface="Times New Roman" panose="02020603050405020304" pitchFamily="18" charset="0"/>
                        </a:rPr>
                        <a:t>2024г </a:t>
                      </a:r>
                      <a:r>
                        <a:rPr lang="ru-RU" sz="1000" dirty="0">
                          <a:latin typeface="Times New Roman" panose="02020603050405020304" pitchFamily="18" charset="0"/>
                          <a:cs typeface="Times New Roman" panose="02020603050405020304" pitchFamily="18" charset="0"/>
                        </a:rPr>
                        <a:t>к </a:t>
                      </a:r>
                      <a:r>
                        <a:rPr lang="ru-RU" sz="1000" dirty="0" smtClean="0">
                          <a:latin typeface="Times New Roman" panose="02020603050405020304" pitchFamily="18" charset="0"/>
                          <a:cs typeface="Times New Roman" panose="02020603050405020304" pitchFamily="18" charset="0"/>
                        </a:rPr>
                        <a:t>2022г</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 </a:t>
                      </a:r>
                      <a:r>
                        <a:rPr lang="ru-RU" sz="1000" dirty="0" smtClean="0">
                          <a:latin typeface="Times New Roman" panose="02020603050405020304" pitchFamily="18" charset="0"/>
                          <a:cs typeface="Times New Roman" panose="02020603050405020304" pitchFamily="18" charset="0"/>
                        </a:rPr>
                        <a:t>2024г </a:t>
                      </a:r>
                      <a:r>
                        <a:rPr lang="ru-RU" sz="1000" dirty="0">
                          <a:latin typeface="Times New Roman" panose="02020603050405020304" pitchFamily="18" charset="0"/>
                          <a:cs typeface="Times New Roman" panose="02020603050405020304" pitchFamily="18" charset="0"/>
                        </a:rPr>
                        <a:t>к </a:t>
                      </a:r>
                      <a:r>
                        <a:rPr lang="ru-RU" sz="1000" dirty="0" smtClean="0">
                          <a:latin typeface="Times New Roman" panose="02020603050405020304" pitchFamily="18" charset="0"/>
                          <a:cs typeface="Times New Roman" panose="02020603050405020304" pitchFamily="18" charset="0"/>
                        </a:rPr>
                        <a:t>2023г</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smtClean="0">
                          <a:latin typeface="Times New Roman" panose="02020603050405020304" pitchFamily="18" charset="0"/>
                          <a:cs typeface="Times New Roman" panose="02020603050405020304" pitchFamily="18" charset="0"/>
                        </a:rPr>
                        <a:t>2025г  </a:t>
                      </a:r>
                      <a:r>
                        <a:rPr lang="ru-RU" sz="10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000" dirty="0" smtClean="0">
                          <a:latin typeface="Times New Roman" panose="02020603050405020304" pitchFamily="18" charset="0"/>
                          <a:cs typeface="Times New Roman" panose="02020603050405020304" pitchFamily="18" charset="0"/>
                        </a:rPr>
                        <a:t>2026г </a:t>
                      </a:r>
                      <a:r>
                        <a:rPr lang="ru-RU" sz="10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xmlns="" val="3008462965"/>
                  </a:ext>
                </a:extLst>
              </a:tr>
              <a:tr h="182293">
                <a:tc>
                  <a:txBody>
                    <a:bodyPr/>
                    <a:lstStyle/>
                    <a:p>
                      <a:pPr algn="l" fontAlgn="t"/>
                      <a:r>
                        <a:rPr lang="ru-RU" sz="1100" b="0" i="0" u="none" strike="noStrike" dirty="0">
                          <a:solidFill>
                            <a:srgbClr val="000000"/>
                          </a:solidFill>
                          <a:effectLst/>
                          <a:latin typeface="Times New Roman" panose="02020603050405020304" pitchFamily="18" charset="0"/>
                        </a:rPr>
                        <a:t>Функционирование высшего должностного лица субъекта Российской Федерации и муниципального образования</a:t>
                      </a:r>
                    </a:p>
                  </a:txBody>
                  <a:tcPr marL="9525" marR="9525" marT="9525" marB="0"/>
                </a:tc>
                <a:tc>
                  <a:txBody>
                    <a:bodyPr/>
                    <a:lstStyle/>
                    <a:p>
                      <a:pPr algn="ctr" fontAlgn="t"/>
                      <a:r>
                        <a:rPr lang="ru-RU" sz="1000" b="0" i="0" u="none" strike="noStrike" dirty="0">
                          <a:solidFill>
                            <a:srgbClr val="000000"/>
                          </a:solidFill>
                          <a:latin typeface="Times New Roman"/>
                        </a:rPr>
                        <a:t>2657499,83</a:t>
                      </a:r>
                    </a:p>
                  </a:txBody>
                  <a:tcPr marL="7620" marR="7620" marT="7620" marB="0"/>
                </a:tc>
                <a:tc>
                  <a:txBody>
                    <a:bodyPr/>
                    <a:lstStyle/>
                    <a:p>
                      <a:pPr algn="ctr" fontAlgn="ctr"/>
                      <a:r>
                        <a:rPr lang="ru-RU" sz="1000" b="0" i="0" u="none" strike="noStrike">
                          <a:solidFill>
                            <a:srgbClr val="000000"/>
                          </a:solidFill>
                          <a:latin typeface="Times New Roman"/>
                        </a:rPr>
                        <a:t>2757000,00</a:t>
                      </a:r>
                    </a:p>
                  </a:txBody>
                  <a:tcPr marL="7620" marR="7620" marT="7620" marB="0"/>
                </a:tc>
                <a:tc>
                  <a:txBody>
                    <a:bodyPr/>
                    <a:lstStyle/>
                    <a:p>
                      <a:pPr algn="ctr" fontAlgn="ctr"/>
                      <a:r>
                        <a:rPr lang="ru-RU" sz="1000" b="0" i="0" u="none" strike="noStrike" dirty="0">
                          <a:solidFill>
                            <a:srgbClr val="000000"/>
                          </a:solidFill>
                          <a:latin typeface="Times New Roman"/>
                        </a:rPr>
                        <a:t>3531000,00</a:t>
                      </a:r>
                    </a:p>
                  </a:txBody>
                  <a:tcPr marL="7620" marR="7620" marT="7620" marB="0"/>
                </a:tc>
                <a:tc>
                  <a:txBody>
                    <a:bodyPr/>
                    <a:lstStyle/>
                    <a:p>
                      <a:pPr algn="ctr" fontAlgn="t"/>
                      <a:r>
                        <a:rPr lang="ru-RU" sz="1000" b="0" i="0" u="none" strike="noStrike" dirty="0" smtClean="0">
                          <a:solidFill>
                            <a:srgbClr val="000000"/>
                          </a:solidFill>
                          <a:latin typeface="Times New Roman"/>
                        </a:rPr>
                        <a:t>132,9</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128,1</a:t>
                      </a:r>
                      <a:endParaRPr lang="ru-RU" sz="1000" b="0" i="0" u="none" strike="noStrike" dirty="0">
                        <a:solidFill>
                          <a:srgbClr val="000000"/>
                        </a:solidFill>
                        <a:latin typeface="Times New Roman"/>
                      </a:endParaRPr>
                    </a:p>
                  </a:txBody>
                  <a:tcPr marL="7620" marR="7620" marT="7620" marB="0"/>
                </a:tc>
                <a:tc>
                  <a:txBody>
                    <a:bodyPr/>
                    <a:lstStyle/>
                    <a:p>
                      <a:pPr algn="ctr" fontAlgn="ctr"/>
                      <a:r>
                        <a:rPr lang="ru-RU" sz="1000" b="0" i="0" u="none" strike="noStrike" dirty="0">
                          <a:solidFill>
                            <a:srgbClr val="000000"/>
                          </a:solidFill>
                          <a:latin typeface="Times New Roman"/>
                        </a:rPr>
                        <a:t>3531000,00</a:t>
                      </a:r>
                    </a:p>
                  </a:txBody>
                  <a:tcPr marL="7620" marR="7620" marT="7620" marB="0"/>
                </a:tc>
                <a:tc>
                  <a:txBody>
                    <a:bodyPr/>
                    <a:lstStyle/>
                    <a:p>
                      <a:pPr algn="ctr" fontAlgn="ctr"/>
                      <a:r>
                        <a:rPr lang="ru-RU" sz="1000" b="0" i="0" u="none" strike="noStrike" dirty="0">
                          <a:solidFill>
                            <a:srgbClr val="000000"/>
                          </a:solidFill>
                          <a:latin typeface="Times New Roman"/>
                        </a:rPr>
                        <a:t>3531000,00</a:t>
                      </a:r>
                    </a:p>
                  </a:txBody>
                  <a:tcPr marL="7620" marR="7620" marT="7620" marB="0"/>
                </a:tc>
                <a:extLst>
                  <a:ext uri="{0D108BD9-81ED-4DB2-BD59-A6C34878D82A}">
                    <a16:rowId xmlns:a16="http://schemas.microsoft.com/office/drawing/2014/main" xmlns="" val="1946775879"/>
                  </a:ext>
                </a:extLst>
              </a:tr>
              <a:tr h="195778">
                <a:tc>
                  <a:txBody>
                    <a:bodyPr/>
                    <a:lstStyle/>
                    <a:p>
                      <a:pPr algn="l" fontAlgn="t"/>
                      <a:r>
                        <a:rPr lang="ru-RU" sz="1100" b="0" i="0" u="none" strike="noStrike" dirty="0">
                          <a:solidFill>
                            <a:srgbClr val="000000"/>
                          </a:solidFill>
                          <a:effectLst/>
                          <a:latin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9525" marR="9525" marT="9525" marB="0"/>
                </a:tc>
                <a:tc>
                  <a:txBody>
                    <a:bodyPr/>
                    <a:lstStyle/>
                    <a:p>
                      <a:pPr algn="ctr" fontAlgn="t"/>
                      <a:r>
                        <a:rPr lang="ru-RU" sz="1000" b="0" i="0" u="none" strike="noStrike" dirty="0">
                          <a:solidFill>
                            <a:srgbClr val="000000"/>
                          </a:solidFill>
                          <a:latin typeface="Times New Roman"/>
                        </a:rPr>
                        <a:t>3219040,07</a:t>
                      </a:r>
                    </a:p>
                  </a:txBody>
                  <a:tcPr marL="7620" marR="7620" marT="7620" marB="0"/>
                </a:tc>
                <a:tc>
                  <a:txBody>
                    <a:bodyPr/>
                    <a:lstStyle/>
                    <a:p>
                      <a:pPr algn="ctr" fontAlgn="t"/>
                      <a:r>
                        <a:rPr lang="ru-RU" sz="1000" b="0" i="0" u="none" strike="noStrike" dirty="0">
                          <a:solidFill>
                            <a:srgbClr val="000000"/>
                          </a:solidFill>
                          <a:latin typeface="Times New Roman"/>
                        </a:rPr>
                        <a:t>3265010,00</a:t>
                      </a:r>
                    </a:p>
                  </a:txBody>
                  <a:tcPr marL="7620" marR="7620" marT="7620" marB="0"/>
                </a:tc>
                <a:tc>
                  <a:txBody>
                    <a:bodyPr/>
                    <a:lstStyle/>
                    <a:p>
                      <a:pPr algn="ctr" fontAlgn="ctr"/>
                      <a:r>
                        <a:rPr lang="ru-RU" sz="1000" b="0" i="0" u="none" strike="noStrike" dirty="0">
                          <a:solidFill>
                            <a:srgbClr val="000000"/>
                          </a:solidFill>
                          <a:latin typeface="Times New Roman"/>
                        </a:rPr>
                        <a:t>4411210,00</a:t>
                      </a:r>
                    </a:p>
                  </a:txBody>
                  <a:tcPr marL="7620" marR="7620" marT="7620" marB="0"/>
                </a:tc>
                <a:tc>
                  <a:txBody>
                    <a:bodyPr/>
                    <a:lstStyle/>
                    <a:p>
                      <a:pPr algn="ctr" fontAlgn="t"/>
                      <a:r>
                        <a:rPr lang="ru-RU" sz="1000" b="0" i="0" u="none" strike="noStrike" dirty="0" smtClean="0">
                          <a:solidFill>
                            <a:srgbClr val="000000"/>
                          </a:solidFill>
                          <a:latin typeface="Times New Roman"/>
                        </a:rPr>
                        <a:t>137</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135,1</a:t>
                      </a:r>
                      <a:endParaRPr lang="ru-RU" sz="1000" b="0" i="0" u="none" strike="noStrike" dirty="0">
                        <a:solidFill>
                          <a:srgbClr val="000000"/>
                        </a:solidFill>
                        <a:latin typeface="Times New Roman"/>
                      </a:endParaRPr>
                    </a:p>
                  </a:txBody>
                  <a:tcPr marL="7620" marR="7620" marT="7620" marB="0"/>
                </a:tc>
                <a:tc>
                  <a:txBody>
                    <a:bodyPr/>
                    <a:lstStyle/>
                    <a:p>
                      <a:pPr algn="ctr" fontAlgn="ctr"/>
                      <a:r>
                        <a:rPr lang="ru-RU" sz="1000" b="0" i="0" u="none" strike="noStrike" dirty="0">
                          <a:solidFill>
                            <a:srgbClr val="000000"/>
                          </a:solidFill>
                          <a:latin typeface="Times New Roman"/>
                        </a:rPr>
                        <a:t>4411210,00</a:t>
                      </a:r>
                    </a:p>
                  </a:txBody>
                  <a:tcPr marL="7620" marR="7620" marT="7620" marB="0"/>
                </a:tc>
                <a:tc>
                  <a:txBody>
                    <a:bodyPr/>
                    <a:lstStyle/>
                    <a:p>
                      <a:pPr algn="ctr" fontAlgn="ctr"/>
                      <a:r>
                        <a:rPr lang="ru-RU" sz="1000" b="0" i="0" u="none" strike="noStrike" dirty="0">
                          <a:solidFill>
                            <a:srgbClr val="000000"/>
                          </a:solidFill>
                          <a:latin typeface="Times New Roman"/>
                        </a:rPr>
                        <a:t>4411210,00</a:t>
                      </a:r>
                    </a:p>
                  </a:txBody>
                  <a:tcPr marL="7620" marR="7620" marT="7620" marB="0"/>
                </a:tc>
                <a:extLst>
                  <a:ext uri="{0D108BD9-81ED-4DB2-BD59-A6C34878D82A}">
                    <a16:rowId xmlns:a16="http://schemas.microsoft.com/office/drawing/2014/main" xmlns="" val="1759804768"/>
                  </a:ext>
                </a:extLst>
              </a:tr>
              <a:tr h="257419">
                <a:tc>
                  <a:txBody>
                    <a:bodyPr/>
                    <a:lstStyle/>
                    <a:p>
                      <a:pPr algn="l" fontAlgn="t"/>
                      <a:r>
                        <a:rPr lang="ru-RU" sz="1100" b="0" i="0" u="none" strike="noStrike" dirty="0">
                          <a:effectLst/>
                          <a:latin typeface="Times New Roman" panose="02020603050405020304" pitchFamily="18" charset="0"/>
                        </a:rPr>
                        <a:t>Составление (изменение) списков кандидатов в присяжные заседатели федеральных судов общей юрисдикции в Российской Федерации</a:t>
                      </a:r>
                    </a:p>
                  </a:txBody>
                  <a:tcPr marL="9525" marR="9525" marT="9525" marB="0"/>
                </a:tc>
                <a:tc>
                  <a:txBody>
                    <a:bodyPr/>
                    <a:lstStyle/>
                    <a:p>
                      <a:pPr algn="ctr" fontAlgn="t"/>
                      <a:r>
                        <a:rPr lang="ru-RU" sz="1000" b="0" i="0" u="none" strike="noStrike" dirty="0">
                          <a:solidFill>
                            <a:srgbClr val="000000"/>
                          </a:solidFill>
                          <a:latin typeface="Times New Roman"/>
                        </a:rPr>
                        <a:t>123474,00</a:t>
                      </a:r>
                    </a:p>
                  </a:txBody>
                  <a:tcPr marL="7620" marR="7620" marT="7620" marB="0"/>
                </a:tc>
                <a:tc>
                  <a:txBody>
                    <a:bodyPr/>
                    <a:lstStyle/>
                    <a:p>
                      <a:pPr algn="ctr" fontAlgn="ctr"/>
                      <a:r>
                        <a:rPr lang="ru-RU" sz="1000" b="0" i="0" u="none" strike="noStrike" dirty="0">
                          <a:solidFill>
                            <a:srgbClr val="000000"/>
                          </a:solidFill>
                          <a:latin typeface="Times New Roman"/>
                        </a:rPr>
                        <a:t>2240,00</a:t>
                      </a:r>
                    </a:p>
                  </a:txBody>
                  <a:tcPr marL="7620" marR="7620" marT="7620" marB="0"/>
                </a:tc>
                <a:tc>
                  <a:txBody>
                    <a:bodyPr/>
                    <a:lstStyle/>
                    <a:p>
                      <a:pPr algn="ctr" fontAlgn="ctr"/>
                      <a:r>
                        <a:rPr lang="ru-RU" sz="1000" b="0" i="0" u="none" strike="noStrike" dirty="0">
                          <a:solidFill>
                            <a:srgbClr val="000000"/>
                          </a:solidFill>
                          <a:latin typeface="Times New Roman"/>
                        </a:rPr>
                        <a:t>8503,00</a:t>
                      </a:r>
                    </a:p>
                  </a:txBody>
                  <a:tcPr marL="7620" marR="7620" marT="7620" marB="0"/>
                </a:tc>
                <a:tc>
                  <a:txBody>
                    <a:bodyPr/>
                    <a:lstStyle/>
                    <a:p>
                      <a:pPr algn="ctr" fontAlgn="t"/>
                      <a:r>
                        <a:rPr lang="ru-RU" sz="1000" b="0" i="0" u="none" strike="noStrike" dirty="0" smtClean="0">
                          <a:solidFill>
                            <a:srgbClr val="000000"/>
                          </a:solidFill>
                          <a:latin typeface="Times New Roman"/>
                        </a:rPr>
                        <a:t>6,9</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379,6</a:t>
                      </a:r>
                      <a:endParaRPr lang="ru-RU" sz="1000" b="0" i="0" u="none" strike="noStrike" dirty="0">
                        <a:solidFill>
                          <a:srgbClr val="000000"/>
                        </a:solidFill>
                        <a:latin typeface="Times New Roman"/>
                      </a:endParaRPr>
                    </a:p>
                  </a:txBody>
                  <a:tcPr marL="7620" marR="7620" marT="7620" marB="0"/>
                </a:tc>
                <a:tc>
                  <a:txBody>
                    <a:bodyPr/>
                    <a:lstStyle/>
                    <a:p>
                      <a:pPr algn="ctr" fontAlgn="ctr"/>
                      <a:r>
                        <a:rPr lang="ru-RU" sz="1000" b="0" i="0" u="none" strike="noStrike" dirty="0">
                          <a:solidFill>
                            <a:srgbClr val="000000"/>
                          </a:solidFill>
                          <a:latin typeface="Times New Roman"/>
                        </a:rPr>
                        <a:t>8819,00</a:t>
                      </a:r>
                    </a:p>
                  </a:txBody>
                  <a:tcPr marL="7620" marR="7620" marT="7620" marB="0"/>
                </a:tc>
                <a:tc>
                  <a:txBody>
                    <a:bodyPr/>
                    <a:lstStyle/>
                    <a:p>
                      <a:pPr algn="ctr" fontAlgn="ctr"/>
                      <a:r>
                        <a:rPr lang="ru-RU" sz="1000" b="0" i="0" u="none" strike="noStrike" dirty="0">
                          <a:solidFill>
                            <a:srgbClr val="000000"/>
                          </a:solidFill>
                          <a:latin typeface="Times New Roman"/>
                        </a:rPr>
                        <a:t>109280,00</a:t>
                      </a:r>
                    </a:p>
                  </a:txBody>
                  <a:tcPr marL="7620" marR="7620" marT="7620" marB="0"/>
                </a:tc>
                <a:extLst>
                  <a:ext uri="{0D108BD9-81ED-4DB2-BD59-A6C34878D82A}">
                    <a16:rowId xmlns:a16="http://schemas.microsoft.com/office/drawing/2014/main" xmlns="" val="3251504740"/>
                  </a:ext>
                </a:extLst>
              </a:tr>
              <a:tr h="123117">
                <a:tc>
                  <a:txBody>
                    <a:bodyPr/>
                    <a:lstStyle/>
                    <a:p>
                      <a:pPr algn="l" fontAlgn="t"/>
                      <a:r>
                        <a:rPr lang="ru-RU" sz="1100" b="0" i="0" u="none" strike="noStrike" dirty="0">
                          <a:solidFill>
                            <a:srgbClr val="000000"/>
                          </a:solidFill>
                          <a:effectLst/>
                          <a:latin typeface="Times New Roman" panose="02020603050405020304" pitchFamily="18" charset="0"/>
                        </a:rPr>
                        <a:t>Резервные фонды</a:t>
                      </a:r>
                    </a:p>
                  </a:txBody>
                  <a:tcPr marL="9525" marR="9525" marT="9525" marB="0"/>
                </a:tc>
                <a:tc>
                  <a:txBody>
                    <a:bodyPr/>
                    <a:lstStyle/>
                    <a:p>
                      <a:pPr algn="ctr" fontAlgn="t"/>
                      <a:r>
                        <a:rPr lang="ru-RU" sz="1000" b="0" i="0" u="none" strike="noStrike" dirty="0">
                          <a:solidFill>
                            <a:srgbClr val="000000"/>
                          </a:solidFill>
                          <a:latin typeface="Times New Roman"/>
                        </a:rPr>
                        <a:t>9073926,74</a:t>
                      </a:r>
                    </a:p>
                  </a:txBody>
                  <a:tcPr marL="7620" marR="7620" marT="7620" marB="0"/>
                </a:tc>
                <a:tc>
                  <a:txBody>
                    <a:bodyPr/>
                    <a:lstStyle/>
                    <a:p>
                      <a:pPr algn="ctr" fontAlgn="ctr"/>
                      <a:r>
                        <a:rPr lang="ru-RU" sz="1000" b="0" i="0" u="none" strike="noStrike">
                          <a:solidFill>
                            <a:srgbClr val="000000"/>
                          </a:solidFill>
                          <a:latin typeface="Times New Roman"/>
                        </a:rPr>
                        <a:t>7686390,00</a:t>
                      </a:r>
                    </a:p>
                  </a:txBody>
                  <a:tcPr marL="7620" marR="7620" marT="7620" marB="0"/>
                </a:tc>
                <a:tc>
                  <a:txBody>
                    <a:bodyPr/>
                    <a:lstStyle/>
                    <a:p>
                      <a:pPr algn="ctr" fontAlgn="ctr"/>
                      <a:r>
                        <a:rPr lang="ru-RU" sz="1000" b="0" i="0" u="none" strike="noStrike" dirty="0">
                          <a:solidFill>
                            <a:srgbClr val="000000"/>
                          </a:solidFill>
                          <a:latin typeface="Times New Roman"/>
                        </a:rPr>
                        <a:t>2787313,00</a:t>
                      </a:r>
                    </a:p>
                  </a:txBody>
                  <a:tcPr marL="7620" marR="7620" marT="7620" marB="0"/>
                </a:tc>
                <a:tc>
                  <a:txBody>
                    <a:bodyPr/>
                    <a:lstStyle/>
                    <a:p>
                      <a:pPr algn="ctr" fontAlgn="t"/>
                      <a:r>
                        <a:rPr lang="ru-RU" sz="1000" b="0" i="0" u="none" strike="noStrike" dirty="0" smtClean="0">
                          <a:solidFill>
                            <a:srgbClr val="000000"/>
                          </a:solidFill>
                          <a:latin typeface="Times New Roman"/>
                        </a:rPr>
                        <a:t>30,7</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36,3</a:t>
                      </a:r>
                      <a:endParaRPr lang="ru-RU" sz="1000" b="0" i="0" u="none" strike="noStrike" dirty="0">
                        <a:solidFill>
                          <a:srgbClr val="000000"/>
                        </a:solidFill>
                        <a:latin typeface="Times New Roman"/>
                      </a:endParaRPr>
                    </a:p>
                  </a:txBody>
                  <a:tcPr marL="7620" marR="7620" marT="7620" marB="0"/>
                </a:tc>
                <a:tc>
                  <a:txBody>
                    <a:bodyPr/>
                    <a:lstStyle/>
                    <a:p>
                      <a:pPr algn="ctr" fontAlgn="ctr"/>
                      <a:r>
                        <a:rPr lang="ru-RU" sz="1000" b="0" i="0" u="none" strike="noStrike" dirty="0">
                          <a:solidFill>
                            <a:srgbClr val="000000"/>
                          </a:solidFill>
                          <a:latin typeface="Times New Roman"/>
                        </a:rPr>
                        <a:t>100000,00</a:t>
                      </a:r>
                    </a:p>
                  </a:txBody>
                  <a:tcPr marL="7620" marR="7620" marT="7620" marB="0"/>
                </a:tc>
                <a:tc>
                  <a:txBody>
                    <a:bodyPr/>
                    <a:lstStyle/>
                    <a:p>
                      <a:pPr algn="ctr" fontAlgn="ctr"/>
                      <a:r>
                        <a:rPr lang="ru-RU" sz="1000" b="0" i="0" u="none" strike="noStrike" dirty="0">
                          <a:solidFill>
                            <a:srgbClr val="000000"/>
                          </a:solidFill>
                          <a:latin typeface="Times New Roman"/>
                        </a:rPr>
                        <a:t>100000,00</a:t>
                      </a:r>
                    </a:p>
                  </a:txBody>
                  <a:tcPr marL="7620" marR="7620" marT="7620" marB="0"/>
                </a:tc>
                <a:extLst>
                  <a:ext uri="{0D108BD9-81ED-4DB2-BD59-A6C34878D82A}">
                    <a16:rowId xmlns:a16="http://schemas.microsoft.com/office/drawing/2014/main" xmlns="" val="408203128"/>
                  </a:ext>
                </a:extLst>
              </a:tr>
              <a:tr h="263620">
                <a:tc>
                  <a:txBody>
                    <a:bodyPr/>
                    <a:lstStyle/>
                    <a:p>
                      <a:pPr algn="l" fontAlgn="t"/>
                      <a:r>
                        <a:rPr lang="ru-RU" sz="1100" b="0" i="0" u="none" strike="noStrike" dirty="0">
                          <a:solidFill>
                            <a:srgbClr val="000000"/>
                          </a:solidFill>
                          <a:effectLst/>
                          <a:latin typeface="Times New Roman" panose="02020603050405020304" pitchFamily="18" charset="0"/>
                        </a:rPr>
                        <a:t>Осуществление первичного воинского учета на территориях, где отсутствуют военные комиссариаты</a:t>
                      </a:r>
                    </a:p>
                  </a:txBody>
                  <a:tcPr marL="9525" marR="9525" marT="9525" marB="0"/>
                </a:tc>
                <a:tc>
                  <a:txBody>
                    <a:bodyPr/>
                    <a:lstStyle/>
                    <a:p>
                      <a:pPr algn="ctr" fontAlgn="t"/>
                      <a:r>
                        <a:rPr lang="ru-RU" sz="1000" b="0" i="0" u="none" strike="noStrike" dirty="0">
                          <a:solidFill>
                            <a:srgbClr val="000000"/>
                          </a:solidFill>
                          <a:latin typeface="Times New Roman"/>
                        </a:rPr>
                        <a:t>1134119,74</a:t>
                      </a:r>
                    </a:p>
                  </a:txBody>
                  <a:tcPr marL="7620" marR="7620" marT="7620" marB="0"/>
                </a:tc>
                <a:tc>
                  <a:txBody>
                    <a:bodyPr/>
                    <a:lstStyle/>
                    <a:p>
                      <a:pPr algn="ctr" fontAlgn="t"/>
                      <a:r>
                        <a:rPr lang="ru-RU" sz="1000" b="0" i="0" u="none" strike="noStrike">
                          <a:solidFill>
                            <a:srgbClr val="000000"/>
                          </a:solidFill>
                          <a:latin typeface="Times New Roman"/>
                        </a:rPr>
                        <a:t>1293510,00</a:t>
                      </a:r>
                    </a:p>
                  </a:txBody>
                  <a:tcPr marL="7620" marR="7620" marT="7620" marB="0"/>
                </a:tc>
                <a:tc>
                  <a:txBody>
                    <a:bodyPr/>
                    <a:lstStyle/>
                    <a:p>
                      <a:pPr algn="ctr" fontAlgn="ctr"/>
                      <a:r>
                        <a:rPr lang="ru-RU" sz="1000" b="0" i="0" u="none" strike="noStrike" dirty="0">
                          <a:solidFill>
                            <a:srgbClr val="000000"/>
                          </a:solidFill>
                          <a:latin typeface="Times New Roman"/>
                        </a:rPr>
                        <a:t>1415888,00</a:t>
                      </a:r>
                    </a:p>
                  </a:txBody>
                  <a:tcPr marL="7620" marR="7620" marT="7620" marB="0"/>
                </a:tc>
                <a:tc>
                  <a:txBody>
                    <a:bodyPr/>
                    <a:lstStyle/>
                    <a:p>
                      <a:pPr algn="ctr" fontAlgn="t"/>
                      <a:r>
                        <a:rPr lang="ru-RU" sz="1000" b="0" i="0" u="none" strike="noStrike" dirty="0" smtClean="0">
                          <a:solidFill>
                            <a:srgbClr val="000000"/>
                          </a:solidFill>
                          <a:latin typeface="Times New Roman"/>
                        </a:rPr>
                        <a:t>124,8</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109,5</a:t>
                      </a:r>
                      <a:endParaRPr lang="ru-RU" sz="1000" b="0" i="0" u="none" strike="noStrike" dirty="0">
                        <a:solidFill>
                          <a:srgbClr val="000000"/>
                        </a:solidFill>
                        <a:latin typeface="Times New Roman"/>
                      </a:endParaRPr>
                    </a:p>
                  </a:txBody>
                  <a:tcPr marL="7620" marR="7620" marT="7620" marB="0"/>
                </a:tc>
                <a:tc>
                  <a:txBody>
                    <a:bodyPr/>
                    <a:lstStyle/>
                    <a:p>
                      <a:pPr algn="ctr" fontAlgn="ctr"/>
                      <a:r>
                        <a:rPr lang="ru-RU" sz="1000" b="0" i="0" u="none" strike="noStrike" dirty="0">
                          <a:solidFill>
                            <a:srgbClr val="000000"/>
                          </a:solidFill>
                          <a:latin typeface="Times New Roman"/>
                        </a:rPr>
                        <a:t>1318708,00</a:t>
                      </a:r>
                    </a:p>
                  </a:txBody>
                  <a:tcPr marL="7620" marR="7620" marT="7620" marB="0"/>
                </a:tc>
                <a:tc>
                  <a:txBody>
                    <a:bodyPr/>
                    <a:lstStyle/>
                    <a:p>
                      <a:pPr algn="ctr" fontAlgn="ctr"/>
                      <a:r>
                        <a:rPr lang="ru-RU" sz="1000" b="0" i="0" u="none" strike="noStrike" dirty="0">
                          <a:solidFill>
                            <a:srgbClr val="000000"/>
                          </a:solidFill>
                          <a:latin typeface="Times New Roman"/>
                        </a:rPr>
                        <a:t>1443568,00</a:t>
                      </a:r>
                    </a:p>
                  </a:txBody>
                  <a:tcPr marL="7620" marR="7620" marT="7620" marB="0"/>
                </a:tc>
                <a:extLst>
                  <a:ext uri="{0D108BD9-81ED-4DB2-BD59-A6C34878D82A}">
                    <a16:rowId xmlns:a16="http://schemas.microsoft.com/office/drawing/2014/main" xmlns="" val="618865041"/>
                  </a:ext>
                </a:extLst>
              </a:tr>
              <a:tr h="232580">
                <a:tc>
                  <a:txBody>
                    <a:bodyPr/>
                    <a:lstStyle/>
                    <a:p>
                      <a:pPr algn="l" fontAlgn="t"/>
                      <a:r>
                        <a:rPr lang="ru-RU" sz="1100" b="0" i="0" u="none" strike="noStrike" dirty="0">
                          <a:solidFill>
                            <a:srgbClr val="000000"/>
                          </a:solidFill>
                          <a:effectLst/>
                          <a:latin typeface="Times New Roman" panose="02020603050405020304" pitchFamily="18" charset="0"/>
                        </a:rPr>
                        <a:t>Субвенции на реализацию государственных полномочий по организации проведения мероприятий по предупреждению и ликвидации болезней животных</a:t>
                      </a:r>
                    </a:p>
                  </a:txBody>
                  <a:tcPr marL="9525" marR="9525" marT="9525" marB="0"/>
                </a:tc>
                <a:tc>
                  <a:txBody>
                    <a:bodyPr/>
                    <a:lstStyle/>
                    <a:p>
                      <a:pPr algn="ctr" fontAlgn="t"/>
                      <a:r>
                        <a:rPr lang="ru-RU" sz="1000" b="0" i="0" u="none" strike="noStrike" dirty="0">
                          <a:solidFill>
                            <a:srgbClr val="000000"/>
                          </a:solidFill>
                          <a:latin typeface="Times New Roman"/>
                        </a:rPr>
                        <a:t>980086,70</a:t>
                      </a:r>
                    </a:p>
                  </a:txBody>
                  <a:tcPr marL="7620" marR="7620" marT="7620" marB="0"/>
                </a:tc>
                <a:tc>
                  <a:txBody>
                    <a:bodyPr/>
                    <a:lstStyle/>
                    <a:p>
                      <a:pPr algn="ctr" fontAlgn="ctr"/>
                      <a:r>
                        <a:rPr lang="ru-RU" sz="1000" b="0" i="0" u="none" strike="noStrike">
                          <a:solidFill>
                            <a:srgbClr val="000000"/>
                          </a:solidFill>
                          <a:latin typeface="Times New Roman"/>
                        </a:rPr>
                        <a:t>908890,31</a:t>
                      </a:r>
                    </a:p>
                  </a:txBody>
                  <a:tcPr marL="7620" marR="7620" marT="7620" marB="0"/>
                </a:tc>
                <a:tc>
                  <a:txBody>
                    <a:bodyPr/>
                    <a:lstStyle/>
                    <a:p>
                      <a:pPr algn="ctr" fontAlgn="ctr"/>
                      <a:r>
                        <a:rPr lang="ru-RU" sz="1000" b="0" i="0" u="none" strike="noStrike" dirty="0">
                          <a:solidFill>
                            <a:srgbClr val="000000"/>
                          </a:solidFill>
                          <a:latin typeface="Times New Roman"/>
                        </a:rPr>
                        <a:t>1428455,44</a:t>
                      </a:r>
                    </a:p>
                  </a:txBody>
                  <a:tcPr marL="7620" marR="7620" marT="7620" marB="0"/>
                </a:tc>
                <a:tc>
                  <a:txBody>
                    <a:bodyPr/>
                    <a:lstStyle/>
                    <a:p>
                      <a:pPr algn="ctr" fontAlgn="t"/>
                      <a:r>
                        <a:rPr lang="ru-RU" sz="1000" b="0" i="0" u="none" strike="noStrike" dirty="0" smtClean="0">
                          <a:solidFill>
                            <a:srgbClr val="000000"/>
                          </a:solidFill>
                          <a:latin typeface="Times New Roman"/>
                        </a:rPr>
                        <a:t>145,7</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157,2</a:t>
                      </a:r>
                      <a:endParaRPr lang="ru-RU" sz="1000" b="0" i="0" u="none" strike="noStrike" dirty="0">
                        <a:solidFill>
                          <a:srgbClr val="000000"/>
                        </a:solidFill>
                        <a:latin typeface="Times New Roman"/>
                      </a:endParaRPr>
                    </a:p>
                  </a:txBody>
                  <a:tcPr marL="7620" marR="7620" marT="7620" marB="0"/>
                </a:tc>
                <a:tc>
                  <a:txBody>
                    <a:bodyPr/>
                    <a:lstStyle/>
                    <a:p>
                      <a:pPr algn="ctr" fontAlgn="ctr"/>
                      <a:r>
                        <a:rPr lang="ru-RU" sz="1000" b="0" i="0" u="none" strike="noStrike" dirty="0">
                          <a:solidFill>
                            <a:srgbClr val="000000"/>
                          </a:solidFill>
                          <a:latin typeface="Times New Roman"/>
                        </a:rPr>
                        <a:t>1428455,44</a:t>
                      </a:r>
                    </a:p>
                  </a:txBody>
                  <a:tcPr marL="7620" marR="7620" marT="7620" marB="0"/>
                </a:tc>
                <a:tc>
                  <a:txBody>
                    <a:bodyPr/>
                    <a:lstStyle/>
                    <a:p>
                      <a:pPr algn="ctr" fontAlgn="ctr"/>
                      <a:r>
                        <a:rPr lang="ru-RU" sz="1000" b="0" i="0" u="none" strike="noStrike" dirty="0">
                          <a:solidFill>
                            <a:srgbClr val="000000"/>
                          </a:solidFill>
                          <a:latin typeface="Times New Roman"/>
                        </a:rPr>
                        <a:t>1428455,44</a:t>
                      </a:r>
                    </a:p>
                  </a:txBody>
                  <a:tcPr marL="7620" marR="7620" marT="7620" marB="0"/>
                </a:tc>
                <a:extLst>
                  <a:ext uri="{0D108BD9-81ED-4DB2-BD59-A6C34878D82A}">
                    <a16:rowId xmlns:a16="http://schemas.microsoft.com/office/drawing/2014/main" xmlns="" val="1644966778"/>
                  </a:ext>
                </a:extLst>
              </a:tr>
              <a:tr h="0">
                <a:tc>
                  <a:txBody>
                    <a:bodyPr/>
                    <a:lstStyle/>
                    <a:p>
                      <a:pPr algn="l" fontAlgn="b"/>
                      <a:r>
                        <a:rPr lang="ru-RU" sz="1100" b="0" i="0" u="none" strike="noStrike" dirty="0" smtClean="0">
                          <a:solidFill>
                            <a:srgbClr val="000000"/>
                          </a:solidFill>
                          <a:effectLst/>
                          <a:latin typeface="Times New Roman" panose="02020603050405020304" pitchFamily="18" charset="0"/>
                        </a:rPr>
                        <a:t>Реализация государственного полномочия в сфере транспортного обслуживания по муниципальным маршрутам в границах муниципальных образований</a:t>
                      </a:r>
                      <a:endParaRPr lang="ru-RU" sz="11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t"/>
                      <a:r>
                        <a:rPr lang="ru-RU" sz="1000" b="0" i="0" u="none" strike="noStrike" dirty="0">
                          <a:solidFill>
                            <a:srgbClr val="000000"/>
                          </a:solidFill>
                          <a:latin typeface="Times New Roman"/>
                        </a:rPr>
                        <a:t>712657,61</a:t>
                      </a:r>
                    </a:p>
                  </a:txBody>
                  <a:tcPr marL="7620" marR="7620" marT="7620" marB="0"/>
                </a:tc>
                <a:tc>
                  <a:txBody>
                    <a:bodyPr/>
                    <a:lstStyle/>
                    <a:p>
                      <a:pPr algn="ctr" fontAlgn="t"/>
                      <a:r>
                        <a:rPr lang="ru-RU" sz="1000" b="0" i="0" u="none" strike="noStrike">
                          <a:solidFill>
                            <a:srgbClr val="000000"/>
                          </a:solidFill>
                          <a:latin typeface="Times New Roman"/>
                        </a:rPr>
                        <a:t>1503387,08</a:t>
                      </a:r>
                    </a:p>
                  </a:txBody>
                  <a:tcPr marL="7620" marR="7620" marT="7620" marB="0"/>
                </a:tc>
                <a:tc>
                  <a:txBody>
                    <a:bodyPr/>
                    <a:lstStyle/>
                    <a:p>
                      <a:pPr algn="ctr" fontAlgn="ctr"/>
                      <a:r>
                        <a:rPr lang="ru-RU" sz="1000" b="0" i="0" u="none" strike="noStrike" dirty="0">
                          <a:solidFill>
                            <a:srgbClr val="000000"/>
                          </a:solidFill>
                          <a:latin typeface="Times New Roman"/>
                        </a:rPr>
                        <a:t>3412993,40</a:t>
                      </a:r>
                    </a:p>
                  </a:txBody>
                  <a:tcPr marL="7620" marR="7620" marT="7620" marB="0"/>
                </a:tc>
                <a:tc>
                  <a:txBody>
                    <a:bodyPr/>
                    <a:lstStyle/>
                    <a:p>
                      <a:pPr algn="ctr" fontAlgn="t"/>
                      <a:r>
                        <a:rPr lang="ru-RU" sz="1000" b="0" i="0" u="none" strike="noStrike" dirty="0" smtClean="0">
                          <a:solidFill>
                            <a:srgbClr val="000000"/>
                          </a:solidFill>
                          <a:latin typeface="Times New Roman"/>
                        </a:rPr>
                        <a:t>4786,47</a:t>
                      </a:r>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smtClean="0">
                          <a:solidFill>
                            <a:srgbClr val="000000"/>
                          </a:solidFill>
                          <a:latin typeface="Times New Roman"/>
                        </a:rPr>
                        <a:t>227</a:t>
                      </a:r>
                      <a:endParaRPr lang="ru-RU" sz="1000" b="0" i="0" u="none" strike="noStrike" dirty="0">
                        <a:solidFill>
                          <a:srgbClr val="000000"/>
                        </a:solidFill>
                        <a:latin typeface="Times New Roman"/>
                      </a:endParaRPr>
                    </a:p>
                  </a:txBody>
                  <a:tcPr marL="7620" marR="7620" marT="7620" marB="0"/>
                </a:tc>
                <a:tc>
                  <a:txBody>
                    <a:bodyPr/>
                    <a:lstStyle/>
                    <a:p>
                      <a:pPr algn="ctr" fontAlgn="ctr"/>
                      <a:r>
                        <a:rPr lang="ru-RU" sz="1000" b="0" i="0" u="none" strike="noStrike" dirty="0">
                          <a:solidFill>
                            <a:srgbClr val="000000"/>
                          </a:solidFill>
                          <a:latin typeface="Times New Roman"/>
                        </a:rPr>
                        <a:t>3387,08</a:t>
                      </a:r>
                    </a:p>
                  </a:txBody>
                  <a:tcPr marL="7620" marR="7620" marT="7620" marB="0"/>
                </a:tc>
                <a:tc>
                  <a:txBody>
                    <a:bodyPr/>
                    <a:lstStyle/>
                    <a:p>
                      <a:pPr algn="ctr" fontAlgn="ctr"/>
                      <a:r>
                        <a:rPr lang="ru-RU" sz="1000" b="0" i="0" u="none" strike="noStrike" dirty="0">
                          <a:solidFill>
                            <a:srgbClr val="000000"/>
                          </a:solidFill>
                          <a:latin typeface="Times New Roman"/>
                        </a:rPr>
                        <a:t>3387,08</a:t>
                      </a:r>
                    </a:p>
                  </a:txBody>
                  <a:tcPr marL="7620" marR="7620" marT="7620" marB="0"/>
                </a:tc>
                <a:extLst>
                  <a:ext uri="{0D108BD9-81ED-4DB2-BD59-A6C34878D82A}">
                    <a16:rowId xmlns:a16="http://schemas.microsoft.com/office/drawing/2014/main" xmlns="" val="2399572916"/>
                  </a:ext>
                </a:extLst>
              </a:tr>
              <a:tr h="222632">
                <a:tc>
                  <a:txBody>
                    <a:bodyPr/>
                    <a:lstStyle/>
                    <a:p>
                      <a:pPr algn="l" fontAlgn="b"/>
                      <a:r>
                        <a:rPr lang="ru-RU" sz="1100" b="0" i="0" u="none" strike="noStrike" dirty="0">
                          <a:solidFill>
                            <a:srgbClr val="000000"/>
                          </a:solidFill>
                          <a:effectLst/>
                          <a:latin typeface="Times New Roman" panose="02020603050405020304" pitchFamily="18" charset="0"/>
                        </a:rPr>
                        <a:t>Расходы на реализацию государственных полномочий по социальной поддержке детей, оставшихся без попечения родителей, и лиц, принявших на воспитание в семью детей, оставшихся без попечения родителей</a:t>
                      </a:r>
                    </a:p>
                  </a:txBody>
                  <a:tcPr marL="9525" marR="9525" marT="9525" marB="0" anchor="b"/>
                </a:tc>
                <a:tc>
                  <a:txBody>
                    <a:bodyPr/>
                    <a:lstStyle/>
                    <a:p>
                      <a:pPr algn="ctr" fontAlgn="t"/>
                      <a:r>
                        <a:rPr lang="ru-RU" sz="1000" b="0" i="0" u="none" strike="noStrike" dirty="0">
                          <a:solidFill>
                            <a:srgbClr val="000000"/>
                          </a:solidFill>
                          <a:latin typeface="Times New Roman"/>
                        </a:rPr>
                        <a:t>18142863,69</a:t>
                      </a:r>
                    </a:p>
                  </a:txBody>
                  <a:tcPr marL="7620" marR="7620" marT="7620" marB="0"/>
                </a:tc>
                <a:tc>
                  <a:txBody>
                    <a:bodyPr/>
                    <a:lstStyle/>
                    <a:p>
                      <a:pPr algn="ctr" fontAlgn="t"/>
                      <a:r>
                        <a:rPr lang="ru-RU" sz="1000" b="0" i="0" u="none" strike="noStrike">
                          <a:solidFill>
                            <a:srgbClr val="000000"/>
                          </a:solidFill>
                          <a:latin typeface="Times New Roman"/>
                        </a:rPr>
                        <a:t> </a:t>
                      </a:r>
                    </a:p>
                  </a:txBody>
                  <a:tcPr marL="7620" marR="7620" marT="7620" marB="0"/>
                </a:tc>
                <a:tc>
                  <a:txBody>
                    <a:bodyPr/>
                    <a:lstStyle/>
                    <a:p>
                      <a:pPr algn="ctr" fontAlgn="ctr"/>
                      <a:r>
                        <a:rPr lang="ru-RU" sz="1000" b="0" i="0" u="none" strike="noStrike" dirty="0">
                          <a:solidFill>
                            <a:srgbClr val="000000"/>
                          </a:solidFill>
                          <a:latin typeface="Times New Roman"/>
                        </a:rPr>
                        <a:t>22700260,29</a:t>
                      </a:r>
                    </a:p>
                  </a:txBody>
                  <a:tcPr marL="7620" marR="7620" marT="7620" marB="0"/>
                </a:tc>
                <a:tc>
                  <a:txBody>
                    <a:bodyPr/>
                    <a:lstStyle/>
                    <a:p>
                      <a:pPr algn="ctr" fontAlgn="t"/>
                      <a:r>
                        <a:rPr lang="ru-RU" sz="1000" b="0" i="0" u="none" strike="noStrike" dirty="0" smtClean="0">
                          <a:solidFill>
                            <a:srgbClr val="000000"/>
                          </a:solidFill>
                          <a:latin typeface="Times New Roman"/>
                        </a:rPr>
                        <a:t>125,1</a:t>
                      </a:r>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ctr"/>
                      <a:r>
                        <a:rPr lang="ru-RU" sz="1000" b="0" i="0" u="none" strike="noStrike" dirty="0">
                          <a:solidFill>
                            <a:srgbClr val="000000"/>
                          </a:solidFill>
                          <a:latin typeface="Times New Roman"/>
                        </a:rPr>
                        <a:t>23292257,01</a:t>
                      </a:r>
                    </a:p>
                  </a:txBody>
                  <a:tcPr marL="7620" marR="7620" marT="7620" marB="0"/>
                </a:tc>
                <a:tc>
                  <a:txBody>
                    <a:bodyPr/>
                    <a:lstStyle/>
                    <a:p>
                      <a:pPr algn="ctr" fontAlgn="ctr"/>
                      <a:r>
                        <a:rPr lang="ru-RU" sz="1000" b="0" i="0" u="none" strike="noStrike" dirty="0">
                          <a:solidFill>
                            <a:srgbClr val="000000"/>
                          </a:solidFill>
                          <a:latin typeface="Times New Roman"/>
                        </a:rPr>
                        <a:t>24151288,05</a:t>
                      </a:r>
                    </a:p>
                  </a:txBody>
                  <a:tcPr marL="7620" marR="7620" marT="7620" marB="0"/>
                </a:tc>
                <a:extLst>
                  <a:ext uri="{0D108BD9-81ED-4DB2-BD59-A6C34878D82A}">
                    <a16:rowId xmlns:a16="http://schemas.microsoft.com/office/drawing/2014/main" xmlns="" val="2159441106"/>
                  </a:ext>
                </a:extLst>
              </a:tr>
              <a:tr h="227976">
                <a:tc>
                  <a:txBody>
                    <a:bodyPr/>
                    <a:lstStyle/>
                    <a:p>
                      <a:pPr algn="l" fontAlgn="t"/>
                      <a:r>
                        <a:rPr lang="ru-RU" sz="1100" b="0" i="0" u="none" strike="noStrike" dirty="0">
                          <a:solidFill>
                            <a:srgbClr val="000000"/>
                          </a:solidFill>
                          <a:effectLst/>
                          <a:latin typeface="Times New Roman" panose="02020603050405020304" pitchFamily="18" charset="0"/>
                        </a:rPr>
                        <a:t>Обеспечение проведение выборов и референдумов</a:t>
                      </a:r>
                    </a:p>
                  </a:txBody>
                  <a:tcPr marL="9525" marR="9525" marT="9525" marB="0"/>
                </a:tc>
                <a:tc>
                  <a:txBody>
                    <a:bodyPr/>
                    <a:lstStyle/>
                    <a:p>
                      <a:pPr algn="ctr" fontAlgn="t"/>
                      <a:r>
                        <a:rPr lang="ru-RU" sz="1000" b="0" i="0" u="none" strike="noStrike" dirty="0">
                          <a:solidFill>
                            <a:srgbClr val="000000"/>
                          </a:solidFill>
                          <a:latin typeface="Times New Roman"/>
                        </a:rPr>
                        <a:t>400000,00</a:t>
                      </a:r>
                    </a:p>
                  </a:txBody>
                  <a:tcPr marL="7620" marR="7620" marT="7620" marB="0"/>
                </a:tc>
                <a:tc>
                  <a:txBody>
                    <a:bodyPr/>
                    <a:lstStyle/>
                    <a:p>
                      <a:pPr algn="ctr" fontAlgn="t"/>
                      <a:endParaRPr lang="ru-RU" sz="1000" b="0" i="0" u="none" strike="noStrike" dirty="0">
                        <a:solidFill>
                          <a:srgbClr val="000000"/>
                        </a:solidFill>
                        <a:effectLst/>
                        <a:latin typeface="Times New Roman" panose="02020603050405020304" pitchFamily="18" charset="0"/>
                      </a:endParaRPr>
                    </a:p>
                  </a:txBody>
                  <a:tcPr marL="9525" marR="9525" marT="9525"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357753566"/>
                  </a:ext>
                </a:extLst>
              </a:tr>
              <a:tr h="174443">
                <a:tc>
                  <a:txBody>
                    <a:bodyPr/>
                    <a:lstStyle/>
                    <a:p>
                      <a:pPr algn="l" fontAlgn="t"/>
                      <a:r>
                        <a:rPr lang="ru-RU" sz="1100" b="0" i="0" u="none" strike="noStrike" dirty="0">
                          <a:effectLst/>
                          <a:latin typeface="Times New Roman" panose="02020603050405020304" pitchFamily="18" charset="0"/>
                        </a:rPr>
                        <a:t>Расходы связанные с исполнением решений принятых судебными органами</a:t>
                      </a:r>
                    </a:p>
                  </a:txBody>
                  <a:tcPr marL="9525" marR="9525" marT="9525" marB="0"/>
                </a:tc>
                <a:tc>
                  <a:txBody>
                    <a:bodyPr/>
                    <a:lstStyle/>
                    <a:p>
                      <a:pPr algn="ctr" fontAlgn="t"/>
                      <a:r>
                        <a:rPr lang="ru-RU" sz="1000" b="0" i="0" u="none" strike="noStrike" dirty="0">
                          <a:solidFill>
                            <a:srgbClr val="000000"/>
                          </a:solidFill>
                          <a:latin typeface="Times New Roman"/>
                        </a:rPr>
                        <a:t>119900,00</a:t>
                      </a:r>
                    </a:p>
                  </a:txBody>
                  <a:tcPr marL="7620" marR="7620" marT="7620" marB="0"/>
                </a:tc>
                <a:tc>
                  <a:txBody>
                    <a:bodyPr/>
                    <a:lstStyle/>
                    <a:p>
                      <a:pPr algn="ctr" fontAlgn="ctr"/>
                      <a:r>
                        <a:rPr lang="ru-RU" sz="1000" b="0" i="0" u="none" strike="noStrike" dirty="0">
                          <a:solidFill>
                            <a:srgbClr val="000000"/>
                          </a:solidFill>
                          <a:latin typeface="Times New Roman"/>
                        </a:rPr>
                        <a:t>172191,48</a:t>
                      </a:r>
                    </a:p>
                  </a:txBody>
                  <a:tcPr marL="7620" marR="7620" marT="7620"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267499513"/>
                  </a:ext>
                </a:extLst>
              </a:tr>
              <a:tr h="227976">
                <a:tc>
                  <a:txBody>
                    <a:bodyPr/>
                    <a:lstStyle/>
                    <a:p>
                      <a:pPr algn="l" fontAlgn="t"/>
                      <a:r>
                        <a:rPr lang="ru-RU" sz="1100" b="0" i="0" u="none" strike="noStrike" dirty="0" smtClean="0">
                          <a:effectLst/>
                          <a:latin typeface="Times New Roman" panose="02020603050405020304" pitchFamily="18" charset="0"/>
                        </a:rPr>
                        <a:t>Социальные выплаты гражданам, кроме публичных нормативных социальных выплат</a:t>
                      </a:r>
                      <a:endParaRPr lang="ru-RU" sz="1100" b="0" i="0" u="none" strike="noStrike" dirty="0">
                        <a:effectLst/>
                        <a:latin typeface="Times New Roman" panose="02020603050405020304" pitchFamily="18" charset="0"/>
                      </a:endParaRPr>
                    </a:p>
                  </a:txBody>
                  <a:tcPr marL="9525" marR="9525" marT="9525"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fontAlgn="ctr"/>
                      <a:r>
                        <a:rPr lang="ru-RU" sz="1000" b="0" i="0" u="none" strike="noStrike" dirty="0">
                          <a:solidFill>
                            <a:srgbClr val="000000"/>
                          </a:solidFill>
                          <a:latin typeface="Times New Roman"/>
                        </a:rPr>
                        <a:t>420000,00</a:t>
                      </a:r>
                    </a:p>
                  </a:txBody>
                  <a:tcPr marL="7620" marR="7620" marT="7620"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820156072"/>
                  </a:ext>
                </a:extLst>
              </a:tr>
              <a:tr h="169952">
                <a:tc>
                  <a:txBody>
                    <a:bodyPr/>
                    <a:lstStyle/>
                    <a:p>
                      <a:pPr algn="l" fontAlgn="t"/>
                      <a:r>
                        <a:rPr lang="ru-RU" sz="1100" b="0" i="0" u="none" strike="noStrike" dirty="0" smtClean="0">
                          <a:solidFill>
                            <a:srgbClr val="000000"/>
                          </a:solidFill>
                          <a:effectLst/>
                          <a:latin typeface="Times New Roman" panose="02020603050405020304" pitchFamily="18" charset="0"/>
                        </a:rPr>
                        <a:t>Публичные нормативные социальные выплаты гражданам</a:t>
                      </a:r>
                      <a:endParaRPr lang="ru-RU" sz="1100" b="0" i="0" u="none" strike="noStrike" dirty="0">
                        <a:solidFill>
                          <a:srgbClr val="000000"/>
                        </a:solidFill>
                        <a:effectLst/>
                        <a:latin typeface="Times New Roman" panose="02020603050405020304" pitchFamily="18" charset="0"/>
                      </a:endParaRPr>
                    </a:p>
                  </a:txBody>
                  <a:tcPr marL="9525" marR="9525" marT="9525" marB="0"/>
                </a:tc>
                <a:tc>
                  <a:txBody>
                    <a:bodyPr/>
                    <a:lstStyle/>
                    <a:p>
                      <a:pPr algn="ctr" fontAlgn="t"/>
                      <a:endParaRPr lang="ru-RU" sz="1000" b="0" i="0" u="none" strike="noStrike" dirty="0">
                        <a:solidFill>
                          <a:srgbClr val="000000"/>
                        </a:solidFill>
                        <a:effectLst/>
                        <a:latin typeface="Times New Roman" panose="02020603050405020304" pitchFamily="18" charset="0"/>
                      </a:endParaRPr>
                    </a:p>
                  </a:txBody>
                  <a:tcPr marL="9525" marR="9525" marT="9525" marB="0"/>
                </a:tc>
                <a:tc>
                  <a:txBody>
                    <a:bodyPr/>
                    <a:lstStyle/>
                    <a:p>
                      <a:pPr algn="ctr" fontAlgn="ctr"/>
                      <a:r>
                        <a:rPr lang="ru-RU" sz="1000" b="0" i="0" u="none" strike="noStrike" dirty="0">
                          <a:solidFill>
                            <a:srgbClr val="000000"/>
                          </a:solidFill>
                          <a:latin typeface="Times New Roman"/>
                        </a:rPr>
                        <a:t>17806338,68</a:t>
                      </a:r>
                    </a:p>
                  </a:txBody>
                  <a:tcPr marL="7620" marR="7620" marT="7620" marB="0"/>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141096098"/>
                  </a:ext>
                </a:extLst>
              </a:tr>
              <a:tr h="227976">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ИТОГО</a:t>
                      </a:r>
                    </a:p>
                  </a:txBody>
                  <a:tcPr marL="9525" marR="9525" marT="9525" marB="0"/>
                </a:tc>
                <a:tc>
                  <a:txBody>
                    <a:bodyPr/>
                    <a:lstStyle/>
                    <a:p>
                      <a:pPr algn="ctr" fontAlgn="t"/>
                      <a:r>
                        <a:rPr lang="ru-RU" sz="1000" b="1" i="0" u="none" strike="noStrike" dirty="0">
                          <a:solidFill>
                            <a:srgbClr val="000000"/>
                          </a:solidFill>
                          <a:latin typeface="Times New Roman"/>
                        </a:rPr>
                        <a:t>36563568,38</a:t>
                      </a:r>
                    </a:p>
                  </a:txBody>
                  <a:tcPr marL="7620" marR="7620" marT="7620" marB="0"/>
                </a:tc>
                <a:tc>
                  <a:txBody>
                    <a:bodyPr/>
                    <a:lstStyle/>
                    <a:p>
                      <a:pPr algn="ctr" fontAlgn="t"/>
                      <a:r>
                        <a:rPr lang="ru-RU" sz="1000" b="1" i="0" u="none" strike="noStrike">
                          <a:solidFill>
                            <a:srgbClr val="000000"/>
                          </a:solidFill>
                          <a:latin typeface="Times New Roman"/>
                        </a:rPr>
                        <a:t>35814957,55</a:t>
                      </a:r>
                    </a:p>
                  </a:txBody>
                  <a:tcPr marL="7620" marR="7620" marT="7620" marB="0"/>
                </a:tc>
                <a:tc>
                  <a:txBody>
                    <a:bodyPr/>
                    <a:lstStyle/>
                    <a:p>
                      <a:pPr algn="ctr" fontAlgn="t"/>
                      <a:r>
                        <a:rPr lang="ru-RU" sz="1000" b="1" i="0" u="none" strike="noStrike" dirty="0" smtClean="0">
                          <a:solidFill>
                            <a:srgbClr val="000000"/>
                          </a:solidFill>
                          <a:latin typeface="Times New Roman"/>
                        </a:rPr>
                        <a:t>39695623,13</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108,6</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110,8</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34093836,54</a:t>
                      </a:r>
                      <a:endParaRPr lang="ru-RU" sz="1000" b="1" i="0" u="none" strike="noStrike" dirty="0">
                        <a:solidFill>
                          <a:srgbClr val="000000"/>
                        </a:solidFill>
                        <a:latin typeface="Times New Roman"/>
                      </a:endParaRPr>
                    </a:p>
                  </a:txBody>
                  <a:tcPr marL="7620" marR="7620" marT="7620" marB="0"/>
                </a:tc>
                <a:tc>
                  <a:txBody>
                    <a:bodyPr/>
                    <a:lstStyle/>
                    <a:p>
                      <a:pPr algn="ctr" fontAlgn="t"/>
                      <a:r>
                        <a:rPr lang="ru-RU" sz="1000" b="1" i="0" u="none" strike="noStrike" dirty="0" smtClean="0">
                          <a:solidFill>
                            <a:srgbClr val="000000"/>
                          </a:solidFill>
                          <a:latin typeface="Times New Roman"/>
                        </a:rPr>
                        <a:t>35178188,57</a:t>
                      </a:r>
                      <a:endParaRPr lang="ru-RU" sz="1000" b="1"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xmlns="" val="2995877751"/>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TextBox 2">
            <a:extLst>
              <a:ext uri="{FF2B5EF4-FFF2-40B4-BE49-F238E27FC236}">
                <a16:creationId xmlns:a16="http://schemas.microsoft.com/office/drawing/2014/main" xmlns="" id="{C7D33A0A-BADB-64EF-02D1-CE603E99526D}"/>
              </a:ext>
            </a:extLst>
          </p:cNvPr>
          <p:cNvSpPr txBox="1"/>
          <p:nvPr/>
        </p:nvSpPr>
        <p:spPr>
          <a:xfrm>
            <a:off x="4271116" y="246390"/>
            <a:ext cx="3875713" cy="261610"/>
          </a:xfrm>
          <a:prstGeom prst="rect">
            <a:avLst/>
          </a:prstGeom>
          <a:noFill/>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Динамика непрограммных расходов в тыс. руб.</a:t>
            </a:r>
          </a:p>
        </p:txBody>
      </p:sp>
      <p:graphicFrame>
        <p:nvGraphicFramePr>
          <p:cNvPr id="4" name="Диаграмма 3">
            <a:extLst>
              <a:ext uri="{FF2B5EF4-FFF2-40B4-BE49-F238E27FC236}">
                <a16:creationId xmlns:a16="http://schemas.microsoft.com/office/drawing/2014/main" xmlns="" id="{13DDE804-3E6E-6E32-7B06-23A7C5D92957}"/>
              </a:ext>
            </a:extLst>
          </p:cNvPr>
          <p:cNvGraphicFramePr/>
          <p:nvPr>
            <p:extLst>
              <p:ext uri="{D42A27DB-BD31-4B8C-83A1-F6EECF244321}">
                <p14:modId xmlns:p14="http://schemas.microsoft.com/office/powerpoint/2010/main" xmlns="" val="2243785624"/>
              </p:ext>
            </p:extLst>
          </p:nvPr>
        </p:nvGraphicFramePr>
        <p:xfrm>
          <a:off x="762000" y="719666"/>
          <a:ext cx="10373360" cy="563033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2"/>
          <p:cNvSpPr/>
          <p:nvPr/>
        </p:nvSpPr>
        <p:spPr>
          <a:xfrm>
            <a:off x="2573547" y="129397"/>
            <a:ext cx="6096000" cy="461665"/>
          </a:xfrm>
          <a:prstGeom prst="rect">
            <a:avLst/>
          </a:prstGeom>
        </p:spPr>
        <p:txBody>
          <a:bodyPr>
            <a:spAutoFit/>
          </a:bodyPr>
          <a:lstStyle/>
          <a:p>
            <a:pPr algn="ctr"/>
            <a:r>
              <a:rPr lang="ru-RU" sz="1200" b="1" dirty="0" smtClean="0">
                <a:solidFill>
                  <a:schemeClr val="accent1">
                    <a:lumMod val="50000"/>
                  </a:schemeClr>
                </a:solidFill>
                <a:latin typeface="Times New Roman" panose="02020603050405020304" pitchFamily="18" charset="0"/>
                <a:ea typeface="Times New Roman" panose="02020603050405020304" pitchFamily="18" charset="0"/>
              </a:rPr>
              <a:t>Сведения о расходах с учетом интересов целевых групп на 2024-2026годы </a:t>
            </a:r>
          </a:p>
          <a:p>
            <a:pPr algn="ctr"/>
            <a:r>
              <a:rPr lang="ru-RU" sz="1200" b="1" dirty="0" smtClean="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200" dirty="0">
              <a:solidFill>
                <a:schemeClr val="accent1">
                  <a:lumMod val="50000"/>
                </a:schemeClr>
              </a:solidFill>
              <a:latin typeface="Times New Roman" panose="02020603050405020304" pitchFamily="18" charset="0"/>
              <a:ea typeface="Times New Roman" panose="02020603050405020304" pitchFamily="18" charset="0"/>
            </a:endParaRPr>
          </a:p>
        </p:txBody>
      </p:sp>
      <p:graphicFrame>
        <p:nvGraphicFramePr>
          <p:cNvPr id="4" name="Таблица 3">
            <a:extLst>
              <a:ext uri="{FF2B5EF4-FFF2-40B4-BE49-F238E27FC236}">
                <a16:creationId xmlns="" xmlns:a16="http://schemas.microsoft.com/office/drawing/2014/main" id="{00807FFB-730A-7A43-1C30-63564CCF311C}"/>
              </a:ext>
            </a:extLst>
          </p:cNvPr>
          <p:cNvGraphicFramePr>
            <a:graphicFrameLocks noGrp="1"/>
          </p:cNvGraphicFramePr>
          <p:nvPr>
            <p:extLst>
              <p:ext uri="{D42A27DB-BD31-4B8C-83A1-F6EECF244321}">
                <p14:modId xmlns="" xmlns:p14="http://schemas.microsoft.com/office/powerpoint/2010/main" val="907784261"/>
              </p:ext>
            </p:extLst>
          </p:nvPr>
        </p:nvGraphicFramePr>
        <p:xfrm>
          <a:off x="118053" y="809408"/>
          <a:ext cx="11976192" cy="5565383"/>
        </p:xfrm>
        <a:graphic>
          <a:graphicData uri="http://schemas.openxmlformats.org/drawingml/2006/table">
            <a:tbl>
              <a:tblPr firstRow="1" bandRow="1">
                <a:tableStyleId>{E8B1032C-EA38-4F05-BA0D-38AFFFC7BED3}</a:tableStyleId>
              </a:tblPr>
              <a:tblGrid>
                <a:gridCol w="1601692">
                  <a:extLst>
                    <a:ext uri="{9D8B030D-6E8A-4147-A177-3AD203B41FA5}">
                      <a16:colId xmlns="" xmlns:a16="http://schemas.microsoft.com/office/drawing/2014/main" val="4215834913"/>
                    </a:ext>
                  </a:extLst>
                </a:gridCol>
                <a:gridCol w="2598303"/>
                <a:gridCol w="1051488"/>
                <a:gridCol w="1711925"/>
                <a:gridCol w="1001490"/>
                <a:gridCol w="1069675"/>
                <a:gridCol w="793631"/>
                <a:gridCol w="1052422"/>
                <a:gridCol w="1095566"/>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общей численности населения, %</a:t>
                      </a:r>
                      <a:endParaRPr lang="ru-RU" sz="1000" b="0" dirty="0"/>
                    </a:p>
                  </a:txBody>
                  <a:tcP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smtClean="0">
                          <a:latin typeface="Times New Roman" panose="02020603050405020304" pitchFamily="18" charset="0"/>
                          <a:cs typeface="Times New Roman" panose="02020603050405020304" pitchFamily="18" charset="0"/>
                        </a:rPr>
                        <a:t>2023 </a:t>
                      </a:r>
                      <a:r>
                        <a:rPr lang="ru-RU" sz="1000" b="0" dirty="0">
                          <a:latin typeface="Times New Roman" panose="02020603050405020304" pitchFamily="18" charset="0"/>
                          <a:cs typeface="Times New Roman" panose="02020603050405020304" pitchFamily="18" charset="0"/>
                        </a:rPr>
                        <a:t>год (оценка)</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2024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 2024г к 2023г</a:t>
                      </a: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2025г </a:t>
                      </a:r>
                      <a:r>
                        <a:rPr lang="ru-RU" sz="1000" b="0" dirty="0">
                          <a:latin typeface="Times New Roman" panose="02020603050405020304" pitchFamily="18" charset="0"/>
                          <a:cs typeface="Times New Roman" panose="02020603050405020304" pitchFamily="18" charset="0"/>
                        </a:rPr>
                        <a:t>(прогноз)</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2026г </a:t>
                      </a:r>
                      <a:r>
                        <a:rPr lang="ru-RU" sz="1000" b="0" dirty="0">
                          <a:latin typeface="Times New Roman" panose="02020603050405020304" pitchFamily="18" charset="0"/>
                          <a:cs typeface="Times New Roman" panose="02020603050405020304" pitchFamily="18" charset="0"/>
                        </a:rPr>
                        <a:t>(прогноз)</a:t>
                      </a:r>
                    </a:p>
                  </a:txBody>
                  <a:tcPr>
                    <a:solidFill>
                      <a:srgbClr val="FFFF66"/>
                    </a:solidFill>
                  </a:tcPr>
                </a:tc>
                <a:extLst>
                  <a:ext uri="{0D108BD9-81ED-4DB2-BD59-A6C34878D82A}">
                    <a16:rowId xmlns="" xmlns:a16="http://schemas.microsoft.com/office/drawing/2014/main" val="4143262530"/>
                  </a:ext>
                </a:extLst>
              </a:tr>
              <a:tr h="251516">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«Развитие системы дошкольного образования»</a:t>
                      </a:r>
                    </a:p>
                  </a:txBody>
                  <a:tcP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3192202991"/>
                  </a:ext>
                </a:extLst>
              </a:tr>
              <a:tr h="598262">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Один родитель(законных представителей), внесший родительскую плату за содержание ребенка(присмотр и уход за ребенком) в образовательном учреждении</a:t>
                      </a:r>
                    </a:p>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dirty="0" smtClean="0">
                          <a:latin typeface="Times New Roman" panose="02020603050405020304" pitchFamily="18" charset="0"/>
                          <a:cs typeface="Times New Roman" panose="02020603050405020304" pitchFamily="18" charset="0"/>
                        </a:rPr>
                        <a:t>202</a:t>
                      </a:r>
                      <a:endParaRPr lang="ru-RU" sz="1000" dirty="0">
                        <a:latin typeface="Times New Roman" panose="02020603050405020304" pitchFamily="18" charset="0"/>
                        <a:cs typeface="Times New Roman" panose="02020603050405020304" pitchFamily="18" charset="0"/>
                      </a:endParaRPr>
                    </a:p>
                  </a:txBody>
                  <a:tcPr anchor="ct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Компенсация части платы, взимаемой с родителей (законных представителей) за присмотр и уход за детьми, осваивающими образовательные программы дошкольного образования</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1989262/1,62</a:t>
                      </a: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a:txBody>
                    <a:bodyPr/>
                    <a:lstStyle/>
                    <a:p>
                      <a:pPr algn="ctr" fontAlgn="t"/>
                      <a:r>
                        <a:rPr lang="ru-RU" sz="1100" b="0" i="0" u="none" strike="noStrike" dirty="0" smtClean="0">
                          <a:solidFill>
                            <a:srgbClr val="000000"/>
                          </a:solidFill>
                          <a:latin typeface="Times New Roman"/>
                        </a:rPr>
                        <a:t>1573382,00/1,65</a:t>
                      </a:r>
                      <a:endParaRPr lang="ru-RU" sz="1100" b="0" i="0" u="none" strike="noStrike" dirty="0">
                        <a:solidFill>
                          <a:srgbClr val="000000"/>
                        </a:solidFill>
                        <a:latin typeface="Times New Roman"/>
                      </a:endParaRPr>
                    </a:p>
                  </a:txBody>
                  <a:tcPr marL="7620" marR="7620" marT="7620" marB="0" anchor="ctr">
                    <a:solidFill>
                      <a:srgbClr val="FFFF66"/>
                    </a:solidFill>
                  </a:tcPr>
                </a:tc>
                <a:tc>
                  <a:txBody>
                    <a:bodyPr/>
                    <a:lstStyle/>
                    <a:p>
                      <a:pPr algn="ctr" fontAlgn="t"/>
                      <a:r>
                        <a:rPr lang="ru-RU" sz="1100" b="0" i="0" u="none" strike="noStrike" dirty="0">
                          <a:solidFill>
                            <a:srgbClr val="000000"/>
                          </a:solidFill>
                          <a:latin typeface="Times New Roman"/>
                        </a:rPr>
                        <a:t>79,09</a:t>
                      </a:r>
                    </a:p>
                  </a:txBody>
                  <a:tcPr marL="7620" marR="7620" marT="7620" marB="0" anchor="ctr">
                    <a:solidFill>
                      <a:srgbClr val="FFFF66"/>
                    </a:solidFill>
                  </a:tcPr>
                </a:tc>
                <a:tc>
                  <a:txBody>
                    <a:bodyPr/>
                    <a:lstStyle/>
                    <a:p>
                      <a:pPr algn="ctr" rtl="0" fontAlgn="t"/>
                      <a:r>
                        <a:rPr lang="ru-RU" sz="1100" b="0" i="0" u="none" strike="noStrike" dirty="0" smtClean="0">
                          <a:solidFill>
                            <a:srgbClr val="000000"/>
                          </a:solidFill>
                          <a:latin typeface="Times New Roman"/>
                        </a:rPr>
                        <a:t>1635920,00/1,66</a:t>
                      </a:r>
                      <a:endParaRPr lang="ru-RU" sz="1100" b="0" i="0" u="none" strike="noStrike" dirty="0">
                        <a:solidFill>
                          <a:srgbClr val="000000"/>
                        </a:solidFill>
                        <a:latin typeface="Times New Roman"/>
                      </a:endParaRPr>
                    </a:p>
                  </a:txBody>
                  <a:tcPr marL="7620" marR="7620" marT="7620" marB="0" anchor="ctr">
                    <a:solidFill>
                      <a:srgbClr val="FFFF66"/>
                    </a:solidFill>
                  </a:tcPr>
                </a:tc>
                <a:tc>
                  <a:txBody>
                    <a:bodyPr/>
                    <a:lstStyle/>
                    <a:p>
                      <a:pPr algn="ctr" fontAlgn="t"/>
                      <a:r>
                        <a:rPr lang="ru-RU" sz="1100" b="0" i="0" u="none" strike="noStrike" dirty="0" smtClean="0">
                          <a:solidFill>
                            <a:srgbClr val="000000"/>
                          </a:solidFill>
                          <a:latin typeface="Times New Roman"/>
                        </a:rPr>
                        <a:t>1701436,00/1,67</a:t>
                      </a:r>
                      <a:endParaRPr lang="ru-RU" sz="1100" b="0" i="0" u="none" strike="noStrike" dirty="0">
                        <a:solidFill>
                          <a:srgbClr val="000000"/>
                        </a:solidFill>
                        <a:latin typeface="Times New Roman"/>
                      </a:endParaRPr>
                    </a:p>
                  </a:txBody>
                  <a:tcPr marL="7620" marR="7620" marT="7620" marB="0" anchor="ctr">
                    <a:solidFill>
                      <a:srgbClr val="FFFF66"/>
                    </a:solidFill>
                  </a:tcPr>
                </a:tc>
                <a:extLst>
                  <a:ext uri="{0D108BD9-81ED-4DB2-BD59-A6C34878D82A}">
                    <a16:rowId xmlns="" xmlns:a16="http://schemas.microsoft.com/office/drawing/2014/main" val="3816421810"/>
                  </a:ext>
                </a:extLst>
              </a:tr>
              <a:tr h="284667">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txBody>
                  <a:tcP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3025846410"/>
                  </a:ext>
                </a:extLst>
              </a:tr>
              <a:tr h="370840">
                <a:tc rowSpan="3">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1-4 классах включительно в муниципальных общеобразовательных учреждениях</a:t>
                      </a:r>
                    </a:p>
                  </a:txBody>
                  <a:tcPr>
                    <a:solidFill>
                      <a:srgbClr val="FFFF66"/>
                    </a:solidFill>
                  </a:tcPr>
                </a:tc>
                <a:tc>
                  <a:txBody>
                    <a:bodyPr/>
                    <a:lstStyle/>
                    <a:p>
                      <a:pPr algn="ctr" fontAlgn="t"/>
                      <a:r>
                        <a:rPr lang="ru-RU" sz="1100" b="0" i="0" u="none" strike="noStrike" dirty="0">
                          <a:solidFill>
                            <a:srgbClr val="000000"/>
                          </a:solidFill>
                          <a:latin typeface="Times New Roman"/>
                        </a:rPr>
                        <a:t>597</a:t>
                      </a:r>
                    </a:p>
                  </a:txBody>
                  <a:tcPr marL="7620" marR="7620" marT="7620" marB="0" anchor="ct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Бесплатное питание один раз в день в период учебного процесса в сумме </a:t>
                      </a:r>
                      <a:r>
                        <a:rPr lang="ru-RU" sz="1000" b="0" dirty="0" smtClean="0">
                          <a:latin typeface="Times New Roman" panose="02020603050405020304" pitchFamily="18" charset="0"/>
                          <a:cs typeface="Times New Roman" panose="02020603050405020304" pitchFamily="18" charset="0"/>
                        </a:rPr>
                        <a:t>85,0 </a:t>
                      </a:r>
                      <a:r>
                        <a:rPr lang="ru-RU" sz="1000" b="0" dirty="0">
                          <a:latin typeface="Times New Roman" panose="02020603050405020304" pitchFamily="18" charset="0"/>
                          <a:cs typeface="Times New Roman" panose="02020603050405020304" pitchFamily="18" charset="0"/>
                        </a:rPr>
                        <a:t>руб.</a:t>
                      </a:r>
                    </a:p>
                  </a:txBody>
                  <a:tcPr>
                    <a:solidFill>
                      <a:srgbClr val="FFFF66"/>
                    </a:solidFill>
                  </a:tcPr>
                </a:tc>
                <a:tc rowSpan="2">
                  <a:txBody>
                    <a:bodyPr/>
                    <a:lstStyle/>
                    <a:p>
                      <a:pPr algn="ctr" fontAlgn="t"/>
                      <a:r>
                        <a:rPr lang="ru-RU" sz="1000" b="0" i="0" u="none" strike="noStrike" dirty="0" smtClean="0">
                          <a:solidFill>
                            <a:srgbClr val="000000"/>
                          </a:solidFill>
                          <a:latin typeface="Times New Roman"/>
                        </a:rPr>
                        <a:t>9349150,00/5</a:t>
                      </a:r>
                      <a:endParaRPr lang="ru-RU" sz="1000" b="0" i="0" u="none" strike="noStrike" dirty="0">
                        <a:solidFill>
                          <a:srgbClr val="000000"/>
                        </a:solidFill>
                        <a:latin typeface="Times New Roman"/>
                      </a:endParaRPr>
                    </a:p>
                  </a:txBody>
                  <a:tcPr marL="7620" marR="7620" marT="7620" marB="0" anchor="ctr">
                    <a:solidFill>
                      <a:srgbClr val="FFFF66"/>
                    </a:solidFill>
                  </a:tcPr>
                </a:tc>
                <a:tc rowSpan="2">
                  <a:txBody>
                    <a:bodyPr/>
                    <a:lstStyle/>
                    <a:p>
                      <a:pPr algn="ctr" fontAlgn="t"/>
                      <a:r>
                        <a:rPr lang="ru-RU" sz="1000" b="0" i="0" u="none" strike="noStrike" dirty="0" smtClean="0">
                          <a:solidFill>
                            <a:srgbClr val="000000"/>
                          </a:solidFill>
                          <a:latin typeface="Times New Roman"/>
                        </a:rPr>
                        <a:t>9349150,00/5,1</a:t>
                      </a:r>
                      <a:endParaRPr lang="ru-RU" sz="1000" b="0" i="0" u="none" strike="noStrike" dirty="0">
                        <a:solidFill>
                          <a:srgbClr val="000000"/>
                        </a:solidFill>
                        <a:latin typeface="Times New Roman"/>
                      </a:endParaRPr>
                    </a:p>
                  </a:txBody>
                  <a:tcPr marL="7620" marR="7620" marT="7620" marB="0" anchor="ctr">
                    <a:solidFill>
                      <a:srgbClr val="FFFF66"/>
                    </a:solidFill>
                  </a:tcPr>
                </a:tc>
                <a:tc rowSpan="2">
                  <a:txBody>
                    <a:bodyPr/>
                    <a:lstStyle/>
                    <a:p>
                      <a:pPr algn="ctr" fontAlgn="t"/>
                      <a:r>
                        <a:rPr lang="ru-RU" sz="1000" b="0" i="0" u="none" strike="noStrike" dirty="0">
                          <a:solidFill>
                            <a:srgbClr val="000000"/>
                          </a:solidFill>
                          <a:latin typeface="Times New Roman"/>
                        </a:rPr>
                        <a:t>100,00</a:t>
                      </a:r>
                    </a:p>
                  </a:txBody>
                  <a:tcPr marL="7620" marR="7620" marT="7620" marB="0" anchor="ctr">
                    <a:solidFill>
                      <a:srgbClr val="FFFF66"/>
                    </a:solidFill>
                  </a:tcPr>
                </a:tc>
                <a:tc rowSpan="2">
                  <a:txBody>
                    <a:bodyPr/>
                    <a:lstStyle/>
                    <a:p>
                      <a:pPr algn="ctr" rtl="0" fontAlgn="t"/>
                      <a:r>
                        <a:rPr lang="ru-RU" sz="1000" b="0" i="0" u="none" strike="noStrike" dirty="0" smtClean="0">
                          <a:solidFill>
                            <a:srgbClr val="000000"/>
                          </a:solidFill>
                          <a:latin typeface="Times New Roman"/>
                        </a:rPr>
                        <a:t>9508100,00/5,1</a:t>
                      </a:r>
                      <a:endParaRPr lang="ru-RU" sz="1000" b="0" i="0" u="none" strike="noStrike" dirty="0">
                        <a:solidFill>
                          <a:srgbClr val="000000"/>
                        </a:solidFill>
                        <a:latin typeface="Times New Roman"/>
                      </a:endParaRPr>
                    </a:p>
                  </a:txBody>
                  <a:tcPr marL="7620" marR="7620" marT="7620" marB="0" anchor="ctr">
                    <a:solidFill>
                      <a:srgbClr val="FFFF66"/>
                    </a:solidFill>
                  </a:tcPr>
                </a:tc>
                <a:tc rowSpan="2">
                  <a:txBody>
                    <a:bodyPr/>
                    <a:lstStyle/>
                    <a:p>
                      <a:pPr algn="ctr" fontAlgn="t"/>
                      <a:r>
                        <a:rPr lang="ru-RU" sz="1000" b="0" i="0" u="none" strike="noStrike" dirty="0" smtClean="0">
                          <a:solidFill>
                            <a:srgbClr val="000000"/>
                          </a:solidFill>
                          <a:latin typeface="Times New Roman"/>
                        </a:rPr>
                        <a:t>9681933,50/5,1</a:t>
                      </a:r>
                      <a:endParaRPr lang="ru-RU" sz="1000" b="0" i="0" u="none" strike="noStrike" dirty="0">
                        <a:solidFill>
                          <a:srgbClr val="000000"/>
                        </a:solidFill>
                        <a:latin typeface="Times New Roman"/>
                      </a:endParaRPr>
                    </a:p>
                  </a:txBody>
                  <a:tcPr marL="7620" marR="7620" marT="7620" marB="0" anchor="ctr">
                    <a:solidFill>
                      <a:srgbClr val="FFFF66"/>
                    </a:solidFill>
                  </a:tcPr>
                </a:tc>
                <a:extLst>
                  <a:ext uri="{0D108BD9-81ED-4DB2-BD59-A6C34878D82A}">
                    <a16:rowId xmlns="" xmlns:a16="http://schemas.microsoft.com/office/drawing/2014/main" val="522197189"/>
                  </a:ext>
                </a:extLst>
              </a:tr>
              <a:tr h="370840">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1-11 классах (включительно) дети-инвалиды и дети с ограниченными возможностями</a:t>
                      </a:r>
                    </a:p>
                  </a:txBody>
                  <a:tcPr>
                    <a:solidFill>
                      <a:srgbClr val="FFFF66"/>
                    </a:solidFill>
                  </a:tcPr>
                </a:tc>
                <a:tc>
                  <a:txBody>
                    <a:bodyPr/>
                    <a:lstStyle/>
                    <a:p>
                      <a:pPr algn="ctr" rtl="0" fontAlgn="t"/>
                      <a:r>
                        <a:rPr lang="ru-RU" sz="1100" b="0" i="0" u="none" strike="noStrike" dirty="0">
                          <a:solidFill>
                            <a:srgbClr val="000000"/>
                          </a:solidFill>
                          <a:latin typeface="Times New Roman"/>
                        </a:rPr>
                        <a:t>53</a:t>
                      </a:r>
                    </a:p>
                  </a:txBody>
                  <a:tcPr marL="7620" marR="7620" marT="7620" marB="0" anchor="ct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Бесплатное питание (горячее питание) в период учебного процесса на сумму </a:t>
                      </a:r>
                      <a:r>
                        <a:rPr lang="ru-RU" sz="1000" b="0" dirty="0" smtClean="0">
                          <a:latin typeface="Times New Roman" panose="02020603050405020304" pitchFamily="18" charset="0"/>
                          <a:cs typeface="Times New Roman" panose="02020603050405020304" pitchFamily="18" charset="0"/>
                        </a:rPr>
                        <a:t>140,0 </a:t>
                      </a:r>
                      <a:r>
                        <a:rPr lang="ru-RU" sz="1000" b="0" dirty="0">
                          <a:latin typeface="Times New Roman" panose="02020603050405020304" pitchFamily="18" charset="0"/>
                          <a:cs typeface="Times New Roman" panose="02020603050405020304" pitchFamily="18" charset="0"/>
                        </a:rPr>
                        <a:t>руб.</a:t>
                      </a:r>
                    </a:p>
                  </a:txBody>
                  <a:tcPr>
                    <a:solidFill>
                      <a:srgbClr val="FFFF66"/>
                    </a:solidFill>
                  </a:tcPr>
                </a:tc>
                <a:tc vMerge="1">
                  <a:txBody>
                    <a:bodyPr/>
                    <a:lstStyle/>
                    <a:p>
                      <a:pPr algn="ctr" fontAlgn="t"/>
                      <a:endParaRPr lang="ru-RU" sz="1100" b="0" i="0" u="none" strike="noStrike" dirty="0">
                        <a:solidFill>
                          <a:srgbClr val="000000"/>
                        </a:solidFill>
                        <a:latin typeface="Times New Roman"/>
                      </a:endParaRPr>
                    </a:p>
                  </a:txBody>
                  <a:tcPr marL="7620" marR="7620" marT="7620" marB="0">
                    <a:solidFill>
                      <a:srgbClr val="FFFF00"/>
                    </a:solidFill>
                  </a:tcPr>
                </a:tc>
                <a:tc vMerge="1">
                  <a:txBody>
                    <a:bodyPr/>
                    <a:lstStyle/>
                    <a:p>
                      <a:pPr algn="ctr" fontAlgn="t"/>
                      <a:endParaRPr lang="ru-RU" sz="1100" b="0" i="0" u="none" strike="noStrike" dirty="0">
                        <a:solidFill>
                          <a:srgbClr val="000000"/>
                        </a:solidFill>
                        <a:latin typeface="Times New Roman"/>
                      </a:endParaRPr>
                    </a:p>
                  </a:txBody>
                  <a:tcPr marL="7620" marR="7620" marT="7620" marB="0">
                    <a:solidFill>
                      <a:srgbClr val="FFFF00"/>
                    </a:solidFill>
                  </a:tcPr>
                </a:tc>
                <a:tc vMerge="1">
                  <a:txBody>
                    <a:bodyPr/>
                    <a:lstStyle/>
                    <a:p>
                      <a:pPr algn="ctr" fontAlgn="t"/>
                      <a:endParaRPr lang="ru-RU" sz="1100" b="0" i="0" u="none" strike="noStrike" dirty="0">
                        <a:solidFill>
                          <a:srgbClr val="000000"/>
                        </a:solidFill>
                        <a:latin typeface="Times New Roman"/>
                      </a:endParaRPr>
                    </a:p>
                  </a:txBody>
                  <a:tcPr marL="7620" marR="7620" marT="7620" marB="0">
                    <a:solidFill>
                      <a:srgbClr val="FFFF00"/>
                    </a:solidFill>
                  </a:tcPr>
                </a:tc>
                <a:tc vMerge="1">
                  <a:txBody>
                    <a:bodyPr/>
                    <a:lstStyle/>
                    <a:p>
                      <a:pPr algn="ctr" rtl="0" fontAlgn="t"/>
                      <a:endParaRPr lang="ru-RU" sz="1100" b="0" i="0" u="none" strike="noStrike" dirty="0">
                        <a:solidFill>
                          <a:srgbClr val="000000"/>
                        </a:solidFill>
                        <a:latin typeface="Times New Roman"/>
                      </a:endParaRPr>
                    </a:p>
                  </a:txBody>
                  <a:tcPr marL="7620" marR="7620" marT="7620" marB="0">
                    <a:solidFill>
                      <a:srgbClr val="FFFF00"/>
                    </a:solidFill>
                  </a:tcPr>
                </a:tc>
                <a:tc vMerge="1">
                  <a:txBody>
                    <a:bodyPr/>
                    <a:lstStyle/>
                    <a:p>
                      <a:pPr algn="ctr" fontAlgn="t"/>
                      <a:endParaRPr lang="ru-RU" sz="1100" b="0" i="0" u="none" strike="noStrike" dirty="0">
                        <a:solidFill>
                          <a:srgbClr val="000000"/>
                        </a:solidFill>
                        <a:latin typeface="Times New Roman"/>
                      </a:endParaRPr>
                    </a:p>
                  </a:txBody>
                  <a:tcPr marL="7620" marR="7620" marT="7620" marB="0">
                    <a:solidFill>
                      <a:srgbClr val="FFFF00"/>
                    </a:solidFill>
                  </a:tcPr>
                </a:tc>
                <a:extLst>
                  <a:ext uri="{0D108BD9-81ED-4DB2-BD59-A6C34878D82A}">
                    <a16:rowId xmlns="" xmlns:a16="http://schemas.microsoft.com/office/drawing/2014/main" val="1835658762"/>
                  </a:ext>
                </a:extLst>
              </a:tr>
              <a:tr h="370840">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5-11классах из многодетных семей; из семей, имеющих среднедушевой доход ниже величины прожиточного минимума, установленной в Приморском крае; из семей, находящихся в социально – опасном положении; из числа детей – сирот и детей, оставшихся без попечения родителей, за исключением детей, находящихся на полном государственном обеспечении</a:t>
                      </a:r>
                    </a:p>
                  </a:txBody>
                  <a:tcPr>
                    <a:solidFill>
                      <a:srgbClr val="FFFF66"/>
                    </a:solidFill>
                  </a:tcPr>
                </a:tc>
                <a:tc>
                  <a:txBody>
                    <a:bodyPr/>
                    <a:lstStyle/>
                    <a:p>
                      <a:pPr algn="ctr" rtl="0" fontAlgn="t"/>
                      <a:r>
                        <a:rPr lang="ru-RU" sz="1100" b="0" i="0" u="none" strike="noStrike" dirty="0">
                          <a:solidFill>
                            <a:srgbClr val="000000"/>
                          </a:solidFill>
                          <a:latin typeface="Times New Roman"/>
                        </a:rPr>
                        <a:t>228</a:t>
                      </a:r>
                    </a:p>
                  </a:txBody>
                  <a:tcPr marL="7620" marR="7620" marT="7620" marB="0" anchor="ctr">
                    <a:solidFill>
                      <a:srgbClr val="FFFF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Бесплатное питание один раз в день в период учебного процесса на сумму </a:t>
                      </a:r>
                      <a:r>
                        <a:rPr kumimoji="0" lang="ru-RU" sz="10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85,0 </a:t>
                      </a: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руб.</a:t>
                      </a:r>
                    </a:p>
                  </a:txBody>
                  <a:tcPr>
                    <a:solidFill>
                      <a:srgbClr val="FFFF66"/>
                    </a:solidFill>
                  </a:tcPr>
                </a:tc>
                <a:tc>
                  <a:txBody>
                    <a:bodyPr/>
                    <a:lstStyle/>
                    <a:p>
                      <a:pPr algn="ctr" rtl="0" fontAlgn="t"/>
                      <a:r>
                        <a:rPr lang="ru-RU" sz="1000" b="0" i="0" u="none" strike="noStrike" dirty="0" smtClean="0">
                          <a:solidFill>
                            <a:srgbClr val="000000"/>
                          </a:solidFill>
                          <a:latin typeface="Times New Roman"/>
                        </a:rPr>
                        <a:t>6717550,00/1,8</a:t>
                      </a:r>
                      <a:endParaRPr lang="ru-RU" sz="1000" b="0" i="0" u="none" strike="noStrike" dirty="0">
                        <a:solidFill>
                          <a:srgbClr val="000000"/>
                        </a:solidFill>
                        <a:latin typeface="Times New Roman"/>
                      </a:endParaRPr>
                    </a:p>
                  </a:txBody>
                  <a:tcPr marL="7620" marR="7620" marT="7620" marB="0" anchor="ctr">
                    <a:solidFill>
                      <a:srgbClr val="FFFF66"/>
                    </a:solidFill>
                  </a:tcPr>
                </a:tc>
                <a:tc>
                  <a:txBody>
                    <a:bodyPr/>
                    <a:lstStyle/>
                    <a:p>
                      <a:pPr algn="ctr" rtl="0" fontAlgn="t"/>
                      <a:r>
                        <a:rPr lang="ru-RU" sz="1000" b="0" i="0" u="none" strike="noStrike" dirty="0" smtClean="0">
                          <a:solidFill>
                            <a:srgbClr val="000000"/>
                          </a:solidFill>
                          <a:latin typeface="Times New Roman"/>
                        </a:rPr>
                        <a:t>4830550,00/1,9</a:t>
                      </a:r>
                      <a:endParaRPr lang="ru-RU" sz="1000" b="0" i="0" u="none" strike="noStrike" dirty="0">
                        <a:solidFill>
                          <a:srgbClr val="000000"/>
                        </a:solidFill>
                        <a:latin typeface="Times New Roman"/>
                      </a:endParaRPr>
                    </a:p>
                  </a:txBody>
                  <a:tcPr marL="7620" marR="7620" marT="7620" marB="0" anchor="ctr">
                    <a:solidFill>
                      <a:srgbClr val="FFFF66"/>
                    </a:solidFill>
                  </a:tcPr>
                </a:tc>
                <a:tc>
                  <a:txBody>
                    <a:bodyPr/>
                    <a:lstStyle/>
                    <a:p>
                      <a:pPr algn="ctr" fontAlgn="t"/>
                      <a:r>
                        <a:rPr lang="ru-RU" sz="1000" b="0" i="0" u="none" strike="noStrike" dirty="0">
                          <a:solidFill>
                            <a:srgbClr val="000000"/>
                          </a:solidFill>
                          <a:latin typeface="Times New Roman"/>
                        </a:rPr>
                        <a:t>71,91</a:t>
                      </a:r>
                    </a:p>
                  </a:txBody>
                  <a:tcPr marL="7620" marR="7620" marT="7620" marB="0" anchor="ctr">
                    <a:solidFill>
                      <a:srgbClr val="FFFF66"/>
                    </a:solidFill>
                  </a:tcPr>
                </a:tc>
                <a:tc>
                  <a:txBody>
                    <a:bodyPr/>
                    <a:lstStyle/>
                    <a:p>
                      <a:pPr algn="ctr" rtl="0" fontAlgn="t"/>
                      <a:r>
                        <a:rPr lang="ru-RU" sz="1000" b="0" i="0" u="none" strike="noStrike" dirty="0" smtClean="0">
                          <a:solidFill>
                            <a:srgbClr val="000000"/>
                          </a:solidFill>
                          <a:latin typeface="Times New Roman"/>
                        </a:rPr>
                        <a:t>4830550,00/1,9</a:t>
                      </a:r>
                      <a:endParaRPr lang="ru-RU" sz="1000" b="0" i="0" u="none" strike="noStrike" dirty="0">
                        <a:solidFill>
                          <a:srgbClr val="000000"/>
                        </a:solidFill>
                        <a:latin typeface="Times New Roman"/>
                      </a:endParaRPr>
                    </a:p>
                  </a:txBody>
                  <a:tcPr marL="7620" marR="7620" marT="7620" marB="0" anchor="ctr">
                    <a:solidFill>
                      <a:srgbClr val="FFFF66"/>
                    </a:solidFill>
                  </a:tcPr>
                </a:tc>
                <a:tc>
                  <a:txBody>
                    <a:bodyPr/>
                    <a:lstStyle/>
                    <a:p>
                      <a:pPr algn="ctr" rtl="0" fontAlgn="t"/>
                      <a:r>
                        <a:rPr lang="ru-RU" sz="1000" b="0" i="0" u="none" strike="noStrike" dirty="0" smtClean="0">
                          <a:solidFill>
                            <a:srgbClr val="000000"/>
                          </a:solidFill>
                          <a:latin typeface="Times New Roman"/>
                        </a:rPr>
                        <a:t>4830550,00/1,9</a:t>
                      </a:r>
                      <a:endParaRPr lang="ru-RU" sz="1000" b="0" i="0" u="none" strike="noStrike" dirty="0">
                        <a:solidFill>
                          <a:srgbClr val="000000"/>
                        </a:solidFill>
                        <a:latin typeface="Times New Roman"/>
                      </a:endParaRPr>
                    </a:p>
                  </a:txBody>
                  <a:tcPr marL="7620" marR="7620" marT="7620" marB="0" anchor="ctr">
                    <a:solidFill>
                      <a:srgbClr val="FFFF66"/>
                    </a:solidFill>
                  </a:tcPr>
                </a:tc>
                <a:extLst>
                  <a:ext uri="{0D108BD9-81ED-4DB2-BD59-A6C34878D82A}">
                    <a16:rowId xmlns="" xmlns:a16="http://schemas.microsoft.com/office/drawing/2014/main" val="2518261911"/>
                  </a:ext>
                </a:extLst>
              </a:tr>
            </a:tbl>
          </a:graphicData>
        </a:graphic>
      </p:graphicFrame>
      <p:pic>
        <p:nvPicPr>
          <p:cNvPr id="5" name="Picture 2" descr="Оплата за детский сад - Детский сад № 5 &quot;Ладушки&quot;"/>
          <p:cNvPicPr>
            <a:picLocks noChangeAspect="1" noChangeArrowheads="1"/>
          </p:cNvPicPr>
          <p:nvPr/>
        </p:nvPicPr>
        <p:blipFill>
          <a:blip r:embed="rId3" cstate="print"/>
          <a:srcRect/>
          <a:stretch>
            <a:fillRect/>
          </a:stretch>
        </p:blipFill>
        <p:spPr bwMode="auto">
          <a:xfrm>
            <a:off x="172829" y="1876216"/>
            <a:ext cx="1354046" cy="1039514"/>
          </a:xfrm>
          <a:prstGeom prst="rect">
            <a:avLst/>
          </a:prstGeom>
          <a:noFill/>
        </p:spPr>
      </p:pic>
      <p:pic>
        <p:nvPicPr>
          <p:cNvPr id="6" name="Picture 4" descr="Школьное питание - МАОУ «СОШ №135» г. Барнаул"/>
          <p:cNvPicPr>
            <a:picLocks noChangeAspect="1" noChangeArrowheads="1"/>
          </p:cNvPicPr>
          <p:nvPr/>
        </p:nvPicPr>
        <p:blipFill>
          <a:blip r:embed="rId4" cstate="print"/>
          <a:srcRect/>
          <a:stretch>
            <a:fillRect/>
          </a:stretch>
        </p:blipFill>
        <p:spPr bwMode="auto">
          <a:xfrm>
            <a:off x="164202" y="3940176"/>
            <a:ext cx="1492070" cy="102864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graphicFrame>
        <p:nvGraphicFramePr>
          <p:cNvPr id="3" name="Таблица 2">
            <a:extLst>
              <a:ext uri="{FF2B5EF4-FFF2-40B4-BE49-F238E27FC236}">
                <a16:creationId xmlns="" xmlns:a16="http://schemas.microsoft.com/office/drawing/2014/main" id="{00807FFB-730A-7A43-1C30-63564CCF311C}"/>
              </a:ext>
            </a:extLst>
          </p:cNvPr>
          <p:cNvGraphicFramePr>
            <a:graphicFrameLocks noGrp="1"/>
          </p:cNvGraphicFramePr>
          <p:nvPr>
            <p:extLst>
              <p:ext uri="{D42A27DB-BD31-4B8C-83A1-F6EECF244321}">
                <p14:modId xmlns="" xmlns:p14="http://schemas.microsoft.com/office/powerpoint/2010/main" val="907784261"/>
              </p:ext>
            </p:extLst>
          </p:nvPr>
        </p:nvGraphicFramePr>
        <p:xfrm>
          <a:off x="109427" y="119295"/>
          <a:ext cx="11976192" cy="2235387"/>
        </p:xfrm>
        <a:graphic>
          <a:graphicData uri="http://schemas.openxmlformats.org/drawingml/2006/table">
            <a:tbl>
              <a:tblPr firstRow="1" bandRow="1">
                <a:tableStyleId>{E8B1032C-EA38-4F05-BA0D-38AFFFC7BED3}</a:tableStyleId>
              </a:tblPr>
              <a:tblGrid>
                <a:gridCol w="1601692">
                  <a:extLst>
                    <a:ext uri="{9D8B030D-6E8A-4147-A177-3AD203B41FA5}">
                      <a16:colId xmlns="" xmlns:a16="http://schemas.microsoft.com/office/drawing/2014/main" val="4215834913"/>
                    </a:ext>
                  </a:extLst>
                </a:gridCol>
                <a:gridCol w="2598303"/>
                <a:gridCol w="1051488"/>
                <a:gridCol w="1711925"/>
                <a:gridCol w="1001490"/>
                <a:gridCol w="1069675"/>
                <a:gridCol w="793631"/>
                <a:gridCol w="1052422"/>
                <a:gridCol w="1095566"/>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общей численности населения, %</a:t>
                      </a:r>
                      <a:endParaRPr lang="ru-RU" sz="1000" b="0" dirty="0"/>
                    </a:p>
                  </a:txBody>
                  <a:tcP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smtClean="0">
                          <a:latin typeface="Times New Roman" panose="02020603050405020304" pitchFamily="18" charset="0"/>
                          <a:cs typeface="Times New Roman" panose="02020603050405020304" pitchFamily="18" charset="0"/>
                        </a:rPr>
                        <a:t>2023 </a:t>
                      </a:r>
                      <a:r>
                        <a:rPr lang="ru-RU" sz="1000" b="0" dirty="0">
                          <a:latin typeface="Times New Roman" panose="02020603050405020304" pitchFamily="18" charset="0"/>
                          <a:cs typeface="Times New Roman" panose="02020603050405020304" pitchFamily="18" charset="0"/>
                        </a:rPr>
                        <a:t>год (оценка)</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2024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 2024г к 2023г</a:t>
                      </a: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2025г </a:t>
                      </a:r>
                      <a:r>
                        <a:rPr lang="ru-RU" sz="1000" b="0" dirty="0">
                          <a:latin typeface="Times New Roman" panose="02020603050405020304" pitchFamily="18" charset="0"/>
                          <a:cs typeface="Times New Roman" panose="02020603050405020304" pitchFamily="18" charset="0"/>
                        </a:rPr>
                        <a:t>(прогноз)</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2026г </a:t>
                      </a:r>
                      <a:r>
                        <a:rPr lang="ru-RU" sz="1000" b="0" dirty="0">
                          <a:latin typeface="Times New Roman" panose="02020603050405020304" pitchFamily="18" charset="0"/>
                          <a:cs typeface="Times New Roman" panose="02020603050405020304" pitchFamily="18" charset="0"/>
                        </a:rPr>
                        <a:t>(прогноз)</a:t>
                      </a:r>
                    </a:p>
                  </a:txBody>
                  <a:tcPr>
                    <a:solidFill>
                      <a:srgbClr val="FFFF66"/>
                    </a:solidFill>
                  </a:tcPr>
                </a:tc>
                <a:extLst>
                  <a:ext uri="{0D108BD9-81ED-4DB2-BD59-A6C34878D82A}">
                    <a16:rowId xmlns="" xmlns:a16="http://schemas.microsoft.com/office/drawing/2014/main" val="4143262530"/>
                  </a:ext>
                </a:extLst>
              </a:tr>
              <a:tr h="284667">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txBody>
                  <a:tcP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3025846410"/>
                  </a:ext>
                </a:extLst>
              </a:tr>
              <a:tr h="370840">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r>
                        <a:rPr lang="ru-RU" sz="1000" dirty="0" smtClean="0">
                          <a:latin typeface="Times New Roman" pitchFamily="18" charset="0"/>
                          <a:cs typeface="Times New Roman" pitchFamily="18" charset="0"/>
                        </a:rPr>
                        <a:t>Дети из семей мобилизованных родителей</a:t>
                      </a:r>
                    </a:p>
                    <a:p>
                      <a:endParaRPr lang="ru-RU" sz="1000" dirty="0" smtClean="0">
                        <a:latin typeface="Times New Roman" pitchFamily="18" charset="0"/>
                        <a:cs typeface="Times New Roman" pitchFamily="18" charset="0"/>
                      </a:endParaRPr>
                    </a:p>
                    <a:p>
                      <a:endParaRPr lang="ru-RU" sz="1000" dirty="0" smtClean="0">
                        <a:latin typeface="Times New Roman" pitchFamily="18" charset="0"/>
                        <a:cs typeface="Times New Roman" pitchFamily="18" charset="0"/>
                      </a:endParaRPr>
                    </a:p>
                    <a:p>
                      <a:endParaRPr lang="ru-RU" sz="1000" dirty="0" smtClean="0">
                        <a:latin typeface="Times New Roman" pitchFamily="18" charset="0"/>
                        <a:cs typeface="Times New Roman" pitchFamily="18" charset="0"/>
                      </a:endParaRPr>
                    </a:p>
                    <a:p>
                      <a:endParaRPr lang="ru-RU" sz="1000" dirty="0">
                        <a:latin typeface="Times New Roman" pitchFamily="18" charset="0"/>
                        <a:cs typeface="Times New Roman" pitchFamily="18" charset="0"/>
                      </a:endParaRPr>
                    </a:p>
                  </a:txBody>
                  <a:tcPr>
                    <a:solidFill>
                      <a:srgbClr val="FFFF66"/>
                    </a:solidFill>
                  </a:tcPr>
                </a:tc>
                <a:tc>
                  <a:txBody>
                    <a:bodyPr/>
                    <a:lstStyle/>
                    <a:p>
                      <a:pPr algn="ctr" rtl="0" fontAlgn="t"/>
                      <a:r>
                        <a:rPr lang="ru-RU" sz="1100" b="0" i="0" u="none" strike="noStrike" dirty="0">
                          <a:solidFill>
                            <a:srgbClr val="000000"/>
                          </a:solidFill>
                          <a:latin typeface="Times New Roman"/>
                        </a:rPr>
                        <a:t>22</a:t>
                      </a:r>
                    </a:p>
                  </a:txBody>
                  <a:tcPr marL="7620" marR="7620" marT="7620" marB="0">
                    <a:solidFill>
                      <a:srgbClr val="FFFF66"/>
                    </a:solidFill>
                  </a:tcPr>
                </a:tc>
                <a:tc>
                  <a:txBody>
                    <a:bodyPr/>
                    <a:lstStyle/>
                    <a:p>
                      <a:pPr algn="ctr" rtl="0" fontAlgn="t"/>
                      <a:r>
                        <a:rPr lang="ru-RU" sz="1100" b="0" i="0" u="none" strike="noStrike" dirty="0">
                          <a:solidFill>
                            <a:srgbClr val="000000"/>
                          </a:solidFill>
                          <a:latin typeface="Times New Roman"/>
                        </a:rPr>
                        <a:t>Бесплатное питание школьников</a:t>
                      </a:r>
                    </a:p>
                  </a:txBody>
                  <a:tcPr marL="7620" marR="7620" marT="7620" marB="0">
                    <a:solidFill>
                      <a:srgbClr val="FFFF66"/>
                    </a:solidFill>
                  </a:tcPr>
                </a:tc>
                <a:tc>
                  <a:txBody>
                    <a:bodyPr/>
                    <a:lstStyle/>
                    <a:p>
                      <a:pPr algn="ctr" rtl="0" fontAlgn="t"/>
                      <a:r>
                        <a:rPr lang="ru-RU" sz="1000" b="0" i="0" u="none" strike="noStrike" dirty="0" smtClean="0">
                          <a:solidFill>
                            <a:srgbClr val="000000"/>
                          </a:solidFill>
                          <a:latin typeface="Times New Roman"/>
                        </a:rPr>
                        <a:t>304000,00/0,2</a:t>
                      </a:r>
                      <a:endParaRPr lang="ru-RU" sz="1000" b="0" i="0" u="none" strike="noStrike" dirty="0">
                        <a:solidFill>
                          <a:srgbClr val="000000"/>
                        </a:solidFill>
                        <a:latin typeface="Times New Roman"/>
                      </a:endParaRPr>
                    </a:p>
                  </a:txBody>
                  <a:tcPr marL="7620" marR="7620" marT="7620" marB="0">
                    <a:solidFill>
                      <a:srgbClr val="FFFF66"/>
                    </a:solidFill>
                  </a:tcPr>
                </a:tc>
                <a:tc>
                  <a:txBody>
                    <a:bodyPr/>
                    <a:lstStyle/>
                    <a:p>
                      <a:pPr algn="ctr" rtl="0" fontAlgn="t"/>
                      <a:r>
                        <a:rPr lang="ru-RU" sz="1000" b="0" i="0" u="none" strike="noStrike" dirty="0" smtClean="0">
                          <a:solidFill>
                            <a:srgbClr val="000000"/>
                          </a:solidFill>
                          <a:latin typeface="Times New Roman"/>
                        </a:rPr>
                        <a:t>304000,00/0,2</a:t>
                      </a:r>
                      <a:endParaRPr lang="ru-RU" sz="1000" b="0" i="0" u="none" strike="noStrike" dirty="0">
                        <a:solidFill>
                          <a:srgbClr val="000000"/>
                        </a:solidFill>
                        <a:latin typeface="Times New Roman"/>
                      </a:endParaRPr>
                    </a:p>
                  </a:txBody>
                  <a:tcPr marL="7620" marR="7620" marT="7620" marB="0">
                    <a:solidFill>
                      <a:srgbClr val="FFFF66"/>
                    </a:solidFill>
                  </a:tcPr>
                </a:tc>
                <a:tc>
                  <a:txBody>
                    <a:bodyPr/>
                    <a:lstStyle/>
                    <a:p>
                      <a:pPr algn="ctr" fontAlgn="t"/>
                      <a:r>
                        <a:rPr lang="ru-RU" sz="1000" b="0" i="0" u="none" strike="noStrike">
                          <a:solidFill>
                            <a:srgbClr val="000000"/>
                          </a:solidFill>
                          <a:latin typeface="Times New Roman"/>
                        </a:rPr>
                        <a:t>100,00</a:t>
                      </a:r>
                    </a:p>
                  </a:txBody>
                  <a:tcPr marL="7620" marR="7620" marT="7620" marB="0">
                    <a:solidFill>
                      <a:srgbClr val="FFFF66"/>
                    </a:solidFill>
                  </a:tcPr>
                </a:tc>
                <a:tc>
                  <a:txBody>
                    <a:bodyPr/>
                    <a:lstStyle/>
                    <a:p>
                      <a:pPr algn="ctr" rtl="0" fontAlgn="t"/>
                      <a:r>
                        <a:rPr lang="ru-RU" sz="1000" b="0" i="0" u="none" strike="noStrike" dirty="0" smtClean="0">
                          <a:solidFill>
                            <a:srgbClr val="000000"/>
                          </a:solidFill>
                          <a:latin typeface="Times New Roman"/>
                        </a:rPr>
                        <a:t>304000,00/0,2</a:t>
                      </a:r>
                      <a:endParaRPr lang="ru-RU" sz="1000" b="0" i="0" u="none" strike="noStrike" dirty="0">
                        <a:solidFill>
                          <a:srgbClr val="000000"/>
                        </a:solidFill>
                        <a:latin typeface="Times New Roman"/>
                      </a:endParaRPr>
                    </a:p>
                  </a:txBody>
                  <a:tcPr marL="7620" marR="7620" marT="7620" marB="0">
                    <a:solidFill>
                      <a:srgbClr val="FFFF66"/>
                    </a:solidFill>
                  </a:tcPr>
                </a:tc>
                <a:tc>
                  <a:txBody>
                    <a:bodyPr/>
                    <a:lstStyle/>
                    <a:p>
                      <a:pPr algn="ctr" rtl="0" fontAlgn="t"/>
                      <a:r>
                        <a:rPr lang="ru-RU" sz="1000" b="0" i="0" u="none" strike="noStrike" dirty="0" smtClean="0">
                          <a:solidFill>
                            <a:srgbClr val="000000"/>
                          </a:solidFill>
                          <a:latin typeface="Times New Roman"/>
                        </a:rPr>
                        <a:t>304000,00/0,2</a:t>
                      </a:r>
                      <a:endParaRPr lang="ru-RU" sz="1000" b="0" i="0" u="none" strike="noStrike" dirty="0">
                        <a:solidFill>
                          <a:srgbClr val="000000"/>
                        </a:solidFill>
                        <a:latin typeface="Times New Roman"/>
                      </a:endParaRPr>
                    </a:p>
                  </a:txBody>
                  <a:tcPr marL="7620" marR="7620" marT="7620" marB="0">
                    <a:solidFill>
                      <a:srgbClr val="FFFF66"/>
                    </a:solidFill>
                  </a:tcPr>
                </a:tc>
                <a:extLst>
                  <a:ext uri="{0D108BD9-81ED-4DB2-BD59-A6C34878D82A}">
                    <a16:rowId xmlns="" xmlns:a16="http://schemas.microsoft.com/office/drawing/2014/main" val="358348652"/>
                  </a:ext>
                </a:extLst>
              </a:tr>
              <a:tr h="370840">
                <a:tc>
                  <a:txBody>
                    <a:bodyPr/>
                    <a:lstStyle/>
                    <a:p>
                      <a:pPr algn="ctr"/>
                      <a:r>
                        <a:rPr lang="ru-RU" sz="1000" b="1" dirty="0" smtClean="0">
                          <a:latin typeface="Times New Roman" panose="02020603050405020304" pitchFamily="18" charset="0"/>
                          <a:cs typeface="Times New Roman" panose="02020603050405020304" pitchFamily="18" charset="0"/>
                        </a:rPr>
                        <a:t>ИТОГО по подпрограмме</a:t>
                      </a: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endParaRPr lang="ru-RU" dirty="0"/>
                    </a:p>
                  </a:txBody>
                  <a:tcPr>
                    <a:solidFill>
                      <a:srgbClr val="FFFF66"/>
                    </a:solidFill>
                  </a:tcPr>
                </a:tc>
                <a:tc>
                  <a:txBody>
                    <a:bodyPr/>
                    <a:lstStyle/>
                    <a:p>
                      <a:pPr algn="ctr"/>
                      <a:r>
                        <a:rPr lang="ru-RU" sz="1000" b="1" dirty="0" smtClean="0">
                          <a:latin typeface="Times New Roman" panose="02020603050405020304" pitchFamily="18" charset="0"/>
                          <a:cs typeface="Times New Roman" panose="02020603050405020304" pitchFamily="18" charset="0"/>
                        </a:rPr>
                        <a:t>900</a:t>
                      </a: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endParaRPr lang="ru-RU" dirty="0"/>
                    </a:p>
                  </a:txBody>
                  <a:tcPr>
                    <a:solidFill>
                      <a:srgbClr val="FFFF66"/>
                    </a:solidFill>
                  </a:tcPr>
                </a:tc>
                <a:tc>
                  <a:txBody>
                    <a:bodyPr/>
                    <a:lstStyle/>
                    <a:p>
                      <a:pPr algn="ctr" rtl="0" fontAlgn="t"/>
                      <a:r>
                        <a:rPr lang="ru-RU" sz="1000" b="1" i="0" u="none" strike="noStrike" dirty="0" smtClean="0">
                          <a:solidFill>
                            <a:srgbClr val="000000"/>
                          </a:solidFill>
                          <a:latin typeface="Times New Roman"/>
                        </a:rPr>
                        <a:t>16370700,00/7,2</a:t>
                      </a:r>
                      <a:endParaRPr lang="ru-RU" sz="1000" b="1" i="0" u="none" strike="noStrike" dirty="0">
                        <a:solidFill>
                          <a:srgbClr val="000000"/>
                        </a:solidFill>
                        <a:latin typeface="Times New Roman"/>
                      </a:endParaRPr>
                    </a:p>
                  </a:txBody>
                  <a:tcPr marL="7620" marR="7620" marT="7620" marB="0" anchor="ctr">
                    <a:solidFill>
                      <a:srgbClr val="FFFF66"/>
                    </a:solidFill>
                  </a:tcPr>
                </a:tc>
                <a:tc>
                  <a:txBody>
                    <a:bodyPr/>
                    <a:lstStyle/>
                    <a:p>
                      <a:pPr algn="ctr" rtl="0" fontAlgn="t"/>
                      <a:r>
                        <a:rPr lang="ru-RU" sz="1000" b="1" i="0" u="none" strike="noStrike" dirty="0" smtClean="0">
                          <a:solidFill>
                            <a:srgbClr val="000000"/>
                          </a:solidFill>
                          <a:latin typeface="Times New Roman"/>
                        </a:rPr>
                        <a:t>14483700,00/7,3</a:t>
                      </a:r>
                      <a:endParaRPr lang="ru-RU" sz="1000" b="1" i="0" u="none" strike="noStrike" dirty="0">
                        <a:solidFill>
                          <a:srgbClr val="000000"/>
                        </a:solidFill>
                        <a:latin typeface="Times New Roman"/>
                      </a:endParaRPr>
                    </a:p>
                  </a:txBody>
                  <a:tcPr marL="7620" marR="7620" marT="7620" marB="0" anchor="ctr">
                    <a:solidFill>
                      <a:srgbClr val="FFFF66"/>
                    </a:solidFill>
                  </a:tcPr>
                </a:tc>
                <a:tc>
                  <a:txBody>
                    <a:bodyPr/>
                    <a:lstStyle/>
                    <a:p>
                      <a:pPr algn="ctr" fontAlgn="t"/>
                      <a:r>
                        <a:rPr lang="ru-RU" sz="1000" b="1" i="0" u="none" strike="noStrike" dirty="0">
                          <a:solidFill>
                            <a:srgbClr val="000000"/>
                          </a:solidFill>
                          <a:latin typeface="Times New Roman"/>
                        </a:rPr>
                        <a:t>88,47</a:t>
                      </a:r>
                    </a:p>
                  </a:txBody>
                  <a:tcPr marL="7620" marR="7620" marT="7620" marB="0" anchor="ctr">
                    <a:solidFill>
                      <a:srgbClr val="FFFF66"/>
                    </a:solidFill>
                  </a:tcPr>
                </a:tc>
                <a:tc>
                  <a:txBody>
                    <a:bodyPr/>
                    <a:lstStyle/>
                    <a:p>
                      <a:pPr algn="ctr" rtl="0" fontAlgn="t"/>
                      <a:r>
                        <a:rPr lang="ru-RU" sz="1000" b="1" i="0" u="none" strike="noStrike" dirty="0" smtClean="0">
                          <a:solidFill>
                            <a:srgbClr val="000000"/>
                          </a:solidFill>
                          <a:latin typeface="Times New Roman"/>
                        </a:rPr>
                        <a:t>14642650,00/7,4</a:t>
                      </a:r>
                      <a:endParaRPr lang="ru-RU" sz="1000" b="1" i="0" u="none" strike="noStrike" dirty="0">
                        <a:solidFill>
                          <a:srgbClr val="000000"/>
                        </a:solidFill>
                        <a:latin typeface="Times New Roman"/>
                      </a:endParaRPr>
                    </a:p>
                  </a:txBody>
                  <a:tcPr marL="7620" marR="7620" marT="7620" marB="0" anchor="ctr">
                    <a:solidFill>
                      <a:srgbClr val="FFFF66"/>
                    </a:solidFill>
                  </a:tcPr>
                </a:tc>
                <a:tc>
                  <a:txBody>
                    <a:bodyPr/>
                    <a:lstStyle/>
                    <a:p>
                      <a:pPr algn="ctr" rtl="0" fontAlgn="t"/>
                      <a:r>
                        <a:rPr lang="ru-RU" sz="1000" b="1" i="0" u="none" strike="noStrike" dirty="0" smtClean="0">
                          <a:solidFill>
                            <a:srgbClr val="000000"/>
                          </a:solidFill>
                          <a:latin typeface="Times New Roman"/>
                        </a:rPr>
                        <a:t>14816483,50/7,4</a:t>
                      </a:r>
                      <a:endParaRPr lang="ru-RU" sz="1000" b="1" i="0" u="none" strike="noStrike" dirty="0">
                        <a:solidFill>
                          <a:srgbClr val="000000"/>
                        </a:solidFill>
                        <a:latin typeface="Times New Roman"/>
                      </a:endParaRPr>
                    </a:p>
                  </a:txBody>
                  <a:tcPr marL="7620" marR="7620" marT="7620" marB="0" anchor="ctr">
                    <a:solidFill>
                      <a:srgbClr val="FFFF66"/>
                    </a:solidFill>
                  </a:tcPr>
                </a:tc>
              </a:tr>
            </a:tbl>
          </a:graphicData>
        </a:graphic>
      </p:graphicFrame>
      <p:pic>
        <p:nvPicPr>
          <p:cNvPr id="4" name="Picture 2" descr="Школьное питание - учетная система для учителя и сборщика оплаты с родителей"/>
          <p:cNvPicPr>
            <a:picLocks noChangeAspect="1" noChangeArrowheads="1"/>
          </p:cNvPicPr>
          <p:nvPr/>
        </p:nvPicPr>
        <p:blipFill>
          <a:blip r:embed="rId3" cstate="print"/>
          <a:srcRect/>
          <a:stretch>
            <a:fillRect/>
          </a:stretch>
        </p:blipFill>
        <p:spPr bwMode="auto">
          <a:xfrm>
            <a:off x="267720" y="1155941"/>
            <a:ext cx="1362674" cy="750498"/>
          </a:xfrm>
          <a:prstGeom prst="rect">
            <a:avLst/>
          </a:prstGeom>
          <a:noFill/>
        </p:spPr>
      </p:pic>
      <p:sp>
        <p:nvSpPr>
          <p:cNvPr id="5" name="Прямоугольник 4"/>
          <p:cNvSpPr/>
          <p:nvPr/>
        </p:nvSpPr>
        <p:spPr>
          <a:xfrm>
            <a:off x="3777587" y="2416198"/>
            <a:ext cx="3480888" cy="276999"/>
          </a:xfrm>
          <a:prstGeom prst="rect">
            <a:avLst/>
          </a:prstGeom>
        </p:spPr>
        <p:txBody>
          <a:bodyPr wrap="none">
            <a:spAutoFit/>
          </a:bodyPr>
          <a:lstStyle/>
          <a:p>
            <a:pPr algn="ctr"/>
            <a:r>
              <a:rPr lang="ru-RU" sz="1200" b="1" dirty="0" smtClean="0">
                <a:solidFill>
                  <a:srgbClr val="7030A0"/>
                </a:solidFill>
                <a:latin typeface="Times New Roman" panose="02020603050405020304" pitchFamily="18" charset="0"/>
                <a:ea typeface="Times New Roman" panose="02020603050405020304" pitchFamily="18" charset="0"/>
              </a:rPr>
              <a:t>Социальная поддержка педагогических кадров</a:t>
            </a:r>
            <a:endParaRPr lang="ru-RU" sz="1200" dirty="0">
              <a:solidFill>
                <a:srgbClr val="7030A0"/>
              </a:solidFill>
              <a:latin typeface="Times New Roman" panose="02020603050405020304" pitchFamily="18" charset="0"/>
              <a:ea typeface="Times New Roman" panose="02020603050405020304" pitchFamily="18" charset="0"/>
            </a:endParaRPr>
          </a:p>
        </p:txBody>
      </p:sp>
      <p:graphicFrame>
        <p:nvGraphicFramePr>
          <p:cNvPr id="6" name="Таблица 5">
            <a:extLst>
              <a:ext uri="{FF2B5EF4-FFF2-40B4-BE49-F238E27FC236}">
                <a16:creationId xmlns="" xmlns:a16="http://schemas.microsoft.com/office/drawing/2014/main" id="{6C902E00-4E49-0FC7-F59F-0BA5AD38FA41}"/>
              </a:ext>
            </a:extLst>
          </p:cNvPr>
          <p:cNvGraphicFramePr>
            <a:graphicFrameLocks noGrp="1"/>
          </p:cNvGraphicFramePr>
          <p:nvPr>
            <p:extLst>
              <p:ext uri="{D42A27DB-BD31-4B8C-83A1-F6EECF244321}">
                <p14:modId xmlns="" xmlns:p14="http://schemas.microsoft.com/office/powerpoint/2010/main" val="1641539198"/>
              </p:ext>
            </p:extLst>
          </p:nvPr>
        </p:nvGraphicFramePr>
        <p:xfrm>
          <a:off x="109708" y="2816948"/>
          <a:ext cx="11924140" cy="2056349"/>
        </p:xfrm>
        <a:graphic>
          <a:graphicData uri="http://schemas.openxmlformats.org/drawingml/2006/table">
            <a:tbl>
              <a:tblPr firstRow="1" bandRow="1">
                <a:tableStyleId>{E8B1032C-EA38-4F05-BA0D-38AFFFC7BED3}</a:tableStyleId>
              </a:tblPr>
              <a:tblGrid>
                <a:gridCol w="1734999">
                  <a:extLst>
                    <a:ext uri="{9D8B030D-6E8A-4147-A177-3AD203B41FA5}">
                      <a16:colId xmlns="" xmlns:a16="http://schemas.microsoft.com/office/drawing/2014/main" val="4215834913"/>
                    </a:ext>
                  </a:extLst>
                </a:gridCol>
                <a:gridCol w="1994048">
                  <a:extLst>
                    <a:ext uri="{9D8B030D-6E8A-4147-A177-3AD203B41FA5}">
                      <a16:colId xmlns="" xmlns:a16="http://schemas.microsoft.com/office/drawing/2014/main" val="1385891004"/>
                    </a:ext>
                  </a:extLst>
                </a:gridCol>
                <a:gridCol w="1147313"/>
                <a:gridCol w="1768415"/>
                <a:gridCol w="1181819"/>
                <a:gridCol w="1122936"/>
                <a:gridCol w="991537">
                  <a:extLst>
                    <a:ext uri="{9D8B030D-6E8A-4147-A177-3AD203B41FA5}">
                      <a16:colId xmlns="" xmlns:a16="http://schemas.microsoft.com/office/drawing/2014/main" val="3266565269"/>
                    </a:ext>
                  </a:extLst>
                </a:gridCol>
                <a:gridCol w="991536">
                  <a:extLst>
                    <a:ext uri="{9D8B030D-6E8A-4147-A177-3AD203B41FA5}">
                      <a16:colId xmlns="" xmlns:a16="http://schemas.microsoft.com/office/drawing/2014/main" val="3171639885"/>
                    </a:ext>
                  </a:extLst>
                </a:gridCol>
                <a:gridCol w="991537">
                  <a:extLst>
                    <a:ext uri="{9D8B030D-6E8A-4147-A177-3AD203B41FA5}">
                      <a16:colId xmlns="" xmlns:a16="http://schemas.microsoft.com/office/drawing/2014/main" val="1553757453"/>
                    </a:ext>
                  </a:extLst>
                </a:gridCol>
              </a:tblGrid>
              <a:tr h="22000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общей численности населения,%</a:t>
                      </a:r>
                      <a:endParaRPr lang="ru-RU" sz="1000" b="0" dirty="0"/>
                    </a:p>
                  </a:txBody>
                  <a:tcPr>
                    <a:solidFill>
                      <a:srgbClr val="FFFF66"/>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smtClean="0">
                          <a:latin typeface="Times New Roman" panose="02020603050405020304" pitchFamily="18" charset="0"/>
                          <a:cs typeface="Times New Roman" panose="02020603050405020304" pitchFamily="18" charset="0"/>
                        </a:rPr>
                        <a:t>2023 </a:t>
                      </a:r>
                      <a:r>
                        <a:rPr lang="ru-RU" sz="1000" b="0" dirty="0">
                          <a:latin typeface="Times New Roman" panose="02020603050405020304" pitchFamily="18" charset="0"/>
                          <a:cs typeface="Times New Roman" panose="02020603050405020304" pitchFamily="18" charset="0"/>
                        </a:rPr>
                        <a:t>год (оценка)</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2024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smtClean="0">
                          <a:latin typeface="Times New Roman" panose="02020603050405020304" pitchFamily="18" charset="0"/>
                          <a:cs typeface="Times New Roman" panose="02020603050405020304" pitchFamily="18" charset="0"/>
                        </a:rPr>
                        <a:t>% 2024г к 2023г</a:t>
                      </a: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2025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2026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extLst>
                  <a:ext uri="{0D108BD9-81ED-4DB2-BD59-A6C34878D82A}">
                    <a16:rowId xmlns="" xmlns:a16="http://schemas.microsoft.com/office/drawing/2014/main" val="4143262530"/>
                  </a:ext>
                </a:extLst>
              </a:tr>
              <a:tr h="258029">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«Развитие общего образования»</a:t>
                      </a: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extLst>
                  <a:ext uri="{0D108BD9-81ED-4DB2-BD59-A6C34878D82A}">
                    <a16:rowId xmlns="" xmlns:a16="http://schemas.microsoft.com/office/drawing/2014/main" val="107427050"/>
                  </a:ext>
                </a:extLst>
              </a:tr>
              <a:tr h="754988">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Педагогические работники (молодые специалисты) муниципальных образовательных учреждений</a:t>
                      </a:r>
                    </a:p>
                  </a:txBody>
                  <a:tcPr>
                    <a:solidFill>
                      <a:srgbClr val="FFFF66"/>
                    </a:solidFill>
                  </a:tcPr>
                </a:tc>
                <a:tc>
                  <a:txBody>
                    <a:bodyPr/>
                    <a:lstStyle/>
                    <a:p>
                      <a:pPr algn="ctr"/>
                      <a:r>
                        <a:rPr lang="ru-RU" sz="1000" dirty="0">
                          <a:latin typeface="Times New Roman" panose="02020603050405020304" pitchFamily="18" charset="0"/>
                          <a:cs typeface="Times New Roman" panose="02020603050405020304" pitchFamily="18" charset="0"/>
                        </a:rPr>
                        <a:t>7</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Ежемесячная денежная выплата в размере 10000 руб., предоставляемая до достижения трехлетнего педагогического стажа работы в образовательной организации</a:t>
                      </a:r>
                    </a:p>
                  </a:txBody>
                  <a:tcPr>
                    <a:solidFill>
                      <a:srgbClr val="FFFF66"/>
                    </a:solidFill>
                  </a:tcPr>
                </a:tc>
                <a:tc>
                  <a:txBody>
                    <a:bodyPr/>
                    <a:lstStyle/>
                    <a:p>
                      <a:pPr algn="ctr" rtl="0" fontAlgn="t"/>
                      <a:r>
                        <a:rPr lang="ru-RU" sz="1100" b="0" i="0" u="none" strike="noStrike" dirty="0" smtClean="0">
                          <a:solidFill>
                            <a:srgbClr val="000000"/>
                          </a:solidFill>
                          <a:latin typeface="Times New Roman"/>
                        </a:rPr>
                        <a:t>2150000,00/0,06</a:t>
                      </a:r>
                      <a:endParaRPr lang="ru-RU" sz="1100" b="0" i="0" u="none" strike="noStrike" dirty="0">
                        <a:solidFill>
                          <a:srgbClr val="000000"/>
                        </a:solidFill>
                        <a:latin typeface="Times New Roman"/>
                      </a:endParaRPr>
                    </a:p>
                  </a:txBody>
                  <a:tcPr marL="7620" marR="7620" marT="7620" marB="0" anchor="ctr">
                    <a:solidFill>
                      <a:srgbClr val="FFFF66"/>
                    </a:solidFill>
                  </a:tcPr>
                </a:tc>
                <a:tc>
                  <a:txBody>
                    <a:bodyPr/>
                    <a:lstStyle/>
                    <a:p>
                      <a:pPr algn="ctr" rtl="0" fontAlgn="t"/>
                      <a:r>
                        <a:rPr lang="ru-RU" sz="1100" b="0" i="0" u="none" strike="noStrike" dirty="0" smtClean="0">
                          <a:solidFill>
                            <a:srgbClr val="000000"/>
                          </a:solidFill>
                          <a:latin typeface="Times New Roman"/>
                        </a:rPr>
                        <a:t>3240000,00/0,06</a:t>
                      </a:r>
                      <a:endParaRPr lang="ru-RU" sz="1100" b="0" i="0" u="none" strike="noStrike" dirty="0">
                        <a:solidFill>
                          <a:srgbClr val="000000"/>
                        </a:solidFill>
                        <a:latin typeface="Times New Roman"/>
                      </a:endParaRPr>
                    </a:p>
                  </a:txBody>
                  <a:tcPr marL="7620" marR="7620" marT="7620" marB="0" anchor="ctr">
                    <a:solidFill>
                      <a:srgbClr val="FFFF66"/>
                    </a:solidFill>
                  </a:tcPr>
                </a:tc>
                <a:tc>
                  <a:txBody>
                    <a:bodyPr/>
                    <a:lstStyle/>
                    <a:p>
                      <a:pPr algn="ctr" rtl="0" fontAlgn="t"/>
                      <a:r>
                        <a:rPr lang="ru-RU" sz="1100" b="0" i="0" u="none" strike="noStrike">
                          <a:solidFill>
                            <a:srgbClr val="000000"/>
                          </a:solidFill>
                          <a:latin typeface="Times New Roman"/>
                        </a:rPr>
                        <a:t>150,70</a:t>
                      </a:r>
                    </a:p>
                  </a:txBody>
                  <a:tcPr marL="7620" marR="7620" marT="7620" marB="0" anchor="ctr">
                    <a:solidFill>
                      <a:srgbClr val="FFFF66"/>
                    </a:solidFill>
                  </a:tcPr>
                </a:tc>
                <a:tc>
                  <a:txBody>
                    <a:bodyPr/>
                    <a:lstStyle/>
                    <a:p>
                      <a:pPr algn="ctr" rtl="0" fontAlgn="t"/>
                      <a:r>
                        <a:rPr lang="ru-RU" sz="1100" b="0" i="0" u="none" strike="noStrike" dirty="0" smtClean="0">
                          <a:solidFill>
                            <a:srgbClr val="000000"/>
                          </a:solidFill>
                          <a:latin typeface="Times New Roman"/>
                        </a:rPr>
                        <a:t>1850000,00/0,06</a:t>
                      </a:r>
                      <a:endParaRPr lang="ru-RU" sz="1100" b="0" i="0" u="none" strike="noStrike" dirty="0">
                        <a:solidFill>
                          <a:srgbClr val="000000"/>
                        </a:solidFill>
                        <a:latin typeface="Times New Roman"/>
                      </a:endParaRPr>
                    </a:p>
                  </a:txBody>
                  <a:tcPr marL="7620" marR="7620" marT="7620" marB="0" anchor="ctr">
                    <a:solidFill>
                      <a:srgbClr val="FFFF66"/>
                    </a:solidFill>
                  </a:tcPr>
                </a:tc>
                <a:tc>
                  <a:txBody>
                    <a:bodyPr/>
                    <a:lstStyle/>
                    <a:p>
                      <a:pPr algn="ctr" fontAlgn="t"/>
                      <a:r>
                        <a:rPr lang="ru-RU" sz="1100" b="0" i="0" u="none" strike="noStrike" dirty="0">
                          <a:solidFill>
                            <a:srgbClr val="000000"/>
                          </a:solidFill>
                          <a:latin typeface="Calibri"/>
                        </a:rPr>
                        <a:t>0,00</a:t>
                      </a:r>
                    </a:p>
                  </a:txBody>
                  <a:tcPr marL="7620" marR="7620" marT="7620" marB="0" anchor="ctr">
                    <a:solidFill>
                      <a:srgbClr val="FFFF66"/>
                    </a:solidFill>
                  </a:tcPr>
                </a:tc>
                <a:extLst>
                  <a:ext uri="{0D108BD9-81ED-4DB2-BD59-A6C34878D82A}">
                    <a16:rowId xmlns="" xmlns:a16="http://schemas.microsoft.com/office/drawing/2014/main" val="2518261911"/>
                  </a:ext>
                </a:extLst>
              </a:tr>
            </a:tbl>
          </a:graphicData>
        </a:graphic>
      </p:graphicFrame>
      <p:pic>
        <p:nvPicPr>
          <p:cNvPr id="7" name="Picture 4" descr="Татьяна Куприянова: поддержка учителей, так же как и врачей, должна быть  первоочередной задачей"/>
          <p:cNvPicPr>
            <a:picLocks noChangeAspect="1" noChangeArrowheads="1"/>
          </p:cNvPicPr>
          <p:nvPr/>
        </p:nvPicPr>
        <p:blipFill>
          <a:blip r:embed="rId4" cstate="print"/>
          <a:srcRect/>
          <a:stretch>
            <a:fillRect/>
          </a:stretch>
        </p:blipFill>
        <p:spPr bwMode="auto">
          <a:xfrm>
            <a:off x="276344" y="3793526"/>
            <a:ext cx="1414433" cy="985508"/>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2"/>
          <p:cNvSpPr/>
          <p:nvPr/>
        </p:nvSpPr>
        <p:spPr>
          <a:xfrm>
            <a:off x="4205477" y="181155"/>
            <a:ext cx="2763129" cy="276999"/>
          </a:xfrm>
          <a:prstGeom prst="rect">
            <a:avLst/>
          </a:prstGeom>
        </p:spPr>
        <p:txBody>
          <a:bodyPr wrap="none">
            <a:spAutoFit/>
          </a:bodyPr>
          <a:lstStyle/>
          <a:p>
            <a:pPr algn="ctr"/>
            <a:r>
              <a:rPr lang="ru-RU" sz="1200" b="1" dirty="0" smtClean="0">
                <a:solidFill>
                  <a:srgbClr val="7030A0"/>
                </a:solidFill>
                <a:latin typeface="Times New Roman" panose="02020603050405020304" pitchFamily="18" charset="0"/>
                <a:ea typeface="Times New Roman" panose="02020603050405020304" pitchFamily="18" charset="0"/>
              </a:rPr>
              <a:t>Стимулирование талантливых детей</a:t>
            </a:r>
            <a:endParaRPr lang="ru-RU" sz="1200" dirty="0">
              <a:solidFill>
                <a:srgbClr val="7030A0"/>
              </a:solidFill>
              <a:latin typeface="Times New Roman" panose="02020603050405020304" pitchFamily="18" charset="0"/>
              <a:ea typeface="Times New Roman" panose="02020603050405020304" pitchFamily="18" charset="0"/>
            </a:endParaRPr>
          </a:p>
        </p:txBody>
      </p:sp>
      <p:graphicFrame>
        <p:nvGraphicFramePr>
          <p:cNvPr id="4" name="Таблица 3">
            <a:extLst>
              <a:ext uri="{FF2B5EF4-FFF2-40B4-BE49-F238E27FC236}">
                <a16:creationId xmlns="" xmlns:a16="http://schemas.microsoft.com/office/drawing/2014/main" id="{751AAF2E-C343-7E2F-2571-98B7F11BCFD2}"/>
              </a:ext>
            </a:extLst>
          </p:cNvPr>
          <p:cNvGraphicFramePr>
            <a:graphicFrameLocks noGrp="1"/>
          </p:cNvGraphicFramePr>
          <p:nvPr>
            <p:extLst>
              <p:ext uri="{D42A27DB-BD31-4B8C-83A1-F6EECF244321}">
                <p14:modId xmlns="" xmlns:p14="http://schemas.microsoft.com/office/powerpoint/2010/main" val="3792386200"/>
              </p:ext>
            </p:extLst>
          </p:nvPr>
        </p:nvGraphicFramePr>
        <p:xfrm>
          <a:off x="256360" y="536100"/>
          <a:ext cx="11707239" cy="2219177"/>
        </p:xfrm>
        <a:graphic>
          <a:graphicData uri="http://schemas.openxmlformats.org/drawingml/2006/table">
            <a:tbl>
              <a:tblPr firstRow="1" bandRow="1">
                <a:tableStyleId>{E8B1032C-EA38-4F05-BA0D-38AFFFC7BED3}</a:tableStyleId>
              </a:tblPr>
              <a:tblGrid>
                <a:gridCol w="1744573">
                  <a:extLst>
                    <a:ext uri="{9D8B030D-6E8A-4147-A177-3AD203B41FA5}">
                      <a16:colId xmlns="" xmlns:a16="http://schemas.microsoft.com/office/drawing/2014/main" val="4215834913"/>
                    </a:ext>
                  </a:extLst>
                </a:gridCol>
                <a:gridCol w="1518645">
                  <a:extLst>
                    <a:ext uri="{9D8B030D-6E8A-4147-A177-3AD203B41FA5}">
                      <a16:colId xmlns="" xmlns:a16="http://schemas.microsoft.com/office/drawing/2014/main" val="1598135866"/>
                    </a:ext>
                  </a:extLst>
                </a:gridCol>
                <a:gridCol w="1095554"/>
                <a:gridCol w="1570008"/>
                <a:gridCol w="1328468"/>
                <a:gridCol w="1259457"/>
                <a:gridCol w="824206"/>
                <a:gridCol w="1086928"/>
                <a:gridCol w="1279400"/>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pPr algn="just"/>
                      <a:r>
                        <a:rPr lang="ru-RU" sz="1000" b="0" dirty="0">
                          <a:latin typeface="Times New Roman" panose="02020603050405020304" pitchFamily="18" charset="0"/>
                          <a:cs typeface="Times New Roman" panose="02020603050405020304" pitchFamily="18" charset="0"/>
                        </a:rPr>
                        <a:t>Объем расходов на поддержку, рублей/ Доля в общей численности населения,%</a:t>
                      </a:r>
                    </a:p>
                  </a:txBody>
                  <a:tcP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smtClean="0">
                          <a:latin typeface="Times New Roman" panose="02020603050405020304" pitchFamily="18" charset="0"/>
                          <a:cs typeface="Times New Roman" panose="02020603050405020304" pitchFamily="18" charset="0"/>
                        </a:rPr>
                        <a:t>2023 </a:t>
                      </a:r>
                      <a:r>
                        <a:rPr lang="ru-RU" sz="1000" b="0" dirty="0">
                          <a:latin typeface="Times New Roman" panose="02020603050405020304" pitchFamily="18" charset="0"/>
                          <a:cs typeface="Times New Roman" panose="02020603050405020304" pitchFamily="18" charset="0"/>
                        </a:rPr>
                        <a:t>год (оценка)</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2024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smtClean="0">
                          <a:latin typeface="Times New Roman" panose="02020603050405020304" pitchFamily="18" charset="0"/>
                          <a:cs typeface="Times New Roman" panose="02020603050405020304" pitchFamily="18" charset="0"/>
                        </a:rPr>
                        <a:t>% 2024г к 2023г</a:t>
                      </a: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2025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2026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extLst>
                  <a:ext uri="{0D108BD9-81ED-4DB2-BD59-A6C34878D82A}">
                    <a16:rowId xmlns="" xmlns:a16="http://schemas.microsoft.com/office/drawing/2014/main" val="4143262530"/>
                  </a:ext>
                </a:extLst>
              </a:tr>
              <a:tr h="370840">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txBody>
                  <a:tcP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343868014"/>
                  </a:ext>
                </a:extLst>
              </a:tr>
              <a:tr h="832385">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Учащиеся - школьники</a:t>
                      </a: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Выплата </a:t>
                      </a:r>
                      <a:r>
                        <a:rPr lang="ru-RU" sz="1000" b="0" dirty="0" smtClean="0">
                          <a:latin typeface="Times New Roman" panose="02020603050405020304" pitchFamily="18" charset="0"/>
                          <a:cs typeface="Times New Roman" panose="02020603050405020304" pitchFamily="18" charset="0"/>
                        </a:rPr>
                        <a:t>стипендии главы</a:t>
                      </a: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rtl="0" fontAlgn="t"/>
                      <a:r>
                        <a:rPr lang="ru-RU" sz="1100" b="0" i="0" u="none" strike="noStrike" dirty="0" smtClean="0">
                          <a:solidFill>
                            <a:srgbClr val="000000"/>
                          </a:solidFill>
                          <a:latin typeface="Times New Roman"/>
                        </a:rPr>
                        <a:t>10000,00/0,01</a:t>
                      </a:r>
                      <a:endParaRPr lang="ru-RU" sz="1100" b="0" i="0" u="none" strike="noStrike" dirty="0">
                        <a:solidFill>
                          <a:srgbClr val="000000"/>
                        </a:solidFill>
                        <a:latin typeface="Times New Roman"/>
                      </a:endParaRPr>
                    </a:p>
                  </a:txBody>
                  <a:tcPr marL="7620" marR="7620" marT="7620" marB="0">
                    <a:solidFill>
                      <a:srgbClr val="FFFF66"/>
                    </a:solidFill>
                  </a:tcPr>
                </a:tc>
                <a:tc>
                  <a:txBody>
                    <a:bodyPr/>
                    <a:lstStyle/>
                    <a:p>
                      <a:pPr algn="ctr" rtl="0" fontAlgn="t"/>
                      <a:r>
                        <a:rPr lang="ru-RU" sz="1100" b="0" i="0" u="none" strike="noStrike" dirty="0" smtClean="0">
                          <a:solidFill>
                            <a:srgbClr val="000000"/>
                          </a:solidFill>
                          <a:latin typeface="Times New Roman"/>
                        </a:rPr>
                        <a:t>10000,00/0,01</a:t>
                      </a:r>
                      <a:endParaRPr lang="ru-RU" sz="1100" b="0" i="0" u="none" strike="noStrike" dirty="0">
                        <a:solidFill>
                          <a:srgbClr val="000000"/>
                        </a:solidFill>
                        <a:latin typeface="Times New Roman"/>
                      </a:endParaRPr>
                    </a:p>
                  </a:txBody>
                  <a:tcPr marL="7620" marR="7620" marT="7620" marB="0">
                    <a:solidFill>
                      <a:srgbClr val="FFFF66"/>
                    </a:solidFill>
                  </a:tcPr>
                </a:tc>
                <a:tc>
                  <a:txBody>
                    <a:bodyPr/>
                    <a:lstStyle/>
                    <a:p>
                      <a:pPr algn="ctr" rtl="0" fontAlgn="t"/>
                      <a:r>
                        <a:rPr lang="ru-RU" sz="1100" b="0" i="0" u="none" strike="noStrike" dirty="0">
                          <a:solidFill>
                            <a:srgbClr val="000000"/>
                          </a:solidFill>
                          <a:latin typeface="Times New Roman"/>
                        </a:rPr>
                        <a:t>100,00</a:t>
                      </a:r>
                    </a:p>
                  </a:txBody>
                  <a:tcPr marL="7620" marR="7620" marT="7620" marB="0">
                    <a:solidFill>
                      <a:srgbClr val="FFFF66"/>
                    </a:solidFill>
                  </a:tcPr>
                </a:tc>
                <a:tc>
                  <a:txBody>
                    <a:bodyPr/>
                    <a:lstStyle/>
                    <a:p>
                      <a:pPr algn="ctr" rtl="0" fontAlgn="t"/>
                      <a:r>
                        <a:rPr lang="ru-RU" sz="1100" b="0" i="0" u="none" strike="noStrike" dirty="0" smtClean="0">
                          <a:solidFill>
                            <a:srgbClr val="000000"/>
                          </a:solidFill>
                          <a:latin typeface="Times New Roman"/>
                        </a:rPr>
                        <a:t>10000,00/0,01</a:t>
                      </a:r>
                      <a:endParaRPr lang="ru-RU" sz="1100" b="0" i="0" u="none" strike="noStrike" dirty="0">
                        <a:solidFill>
                          <a:srgbClr val="000000"/>
                        </a:solidFill>
                        <a:latin typeface="Times New Roman"/>
                      </a:endParaRPr>
                    </a:p>
                  </a:txBody>
                  <a:tcPr marL="7620" marR="7620" marT="7620" marB="0">
                    <a:solidFill>
                      <a:srgbClr val="FFFF66"/>
                    </a:solidFill>
                  </a:tcPr>
                </a:tc>
                <a:tc>
                  <a:txBody>
                    <a:bodyPr/>
                    <a:lstStyle/>
                    <a:p>
                      <a:pPr algn="ctr" fontAlgn="t"/>
                      <a:r>
                        <a:rPr lang="ru-RU" sz="1100" b="0" i="0" u="none" strike="noStrike" dirty="0" smtClean="0">
                          <a:solidFill>
                            <a:srgbClr val="000000"/>
                          </a:solidFill>
                          <a:latin typeface="Times New Roman"/>
                        </a:rPr>
                        <a:t>10000,00/0,01</a:t>
                      </a:r>
                      <a:endParaRPr lang="ru-RU" sz="1100" b="0" i="0" u="none" strike="noStrike" dirty="0">
                        <a:solidFill>
                          <a:srgbClr val="000000"/>
                        </a:solidFill>
                        <a:latin typeface="Times New Roman"/>
                      </a:endParaRPr>
                    </a:p>
                  </a:txBody>
                  <a:tcPr marL="7620" marR="7620" marT="7620" marB="0">
                    <a:solidFill>
                      <a:srgbClr val="FFFF66"/>
                    </a:solidFill>
                  </a:tcPr>
                </a:tc>
                <a:extLst>
                  <a:ext uri="{0D108BD9-81ED-4DB2-BD59-A6C34878D82A}">
                    <a16:rowId xmlns="" xmlns:a16="http://schemas.microsoft.com/office/drawing/2014/main" val="3025846410"/>
                  </a:ext>
                </a:extLst>
              </a:tr>
              <a:tr h="316158">
                <a:tc gridSpan="2">
                  <a:txBody>
                    <a:bodyPr/>
                    <a:lstStyle/>
                    <a:p>
                      <a:pPr algn="ctr"/>
                      <a:r>
                        <a:rPr lang="ru-RU" sz="1100" b="1" dirty="0">
                          <a:latin typeface="Times New Roman" panose="02020603050405020304" pitchFamily="18" charset="0"/>
                          <a:cs typeface="Times New Roman" panose="02020603050405020304" pitchFamily="18" charset="0"/>
                        </a:rPr>
                        <a:t>ВСЕГО по программе</a:t>
                      </a: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1" dirty="0" smtClean="0">
                          <a:latin typeface="Times New Roman" panose="02020603050405020304" pitchFamily="18" charset="0"/>
                          <a:cs typeface="Times New Roman" panose="02020603050405020304" pitchFamily="18" charset="0"/>
                        </a:rPr>
                        <a:t>1110</a:t>
                      </a: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endParaRPr lang="ru-RU"/>
                    </a:p>
                  </a:txBody>
                  <a:tcPr>
                    <a:solidFill>
                      <a:srgbClr val="FFFF66"/>
                    </a:solidFill>
                  </a:tcPr>
                </a:tc>
                <a:tc>
                  <a:txBody>
                    <a:bodyPr/>
                    <a:lstStyle/>
                    <a:p>
                      <a:pPr algn="ctr"/>
                      <a:r>
                        <a:rPr lang="ru-RU" sz="1000" b="1" dirty="0" smtClean="0">
                          <a:latin typeface="Times New Roman" panose="02020603050405020304" pitchFamily="18" charset="0"/>
                          <a:cs typeface="Times New Roman" panose="02020603050405020304" pitchFamily="18" charset="0"/>
                        </a:rPr>
                        <a:t>20519962,00/8,9</a:t>
                      </a: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1" dirty="0" smtClean="0">
                          <a:latin typeface="Times New Roman" panose="02020603050405020304" pitchFamily="18" charset="0"/>
                          <a:cs typeface="Times New Roman" panose="02020603050405020304" pitchFamily="18" charset="0"/>
                        </a:rPr>
                        <a:t>19307082,00/9,1</a:t>
                      </a: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100" b="1" dirty="0" smtClean="0">
                          <a:latin typeface="Times New Roman" pitchFamily="18" charset="0"/>
                          <a:cs typeface="Times New Roman" pitchFamily="18" charset="0"/>
                        </a:rPr>
                        <a:t>94,1</a:t>
                      </a:r>
                      <a:endParaRPr lang="ru-RU" sz="1100" b="1" dirty="0">
                        <a:latin typeface="Times New Roman" pitchFamily="18" charset="0"/>
                        <a:cs typeface="Times New Roman" pitchFamily="18" charset="0"/>
                      </a:endParaRPr>
                    </a:p>
                  </a:txBody>
                  <a:tcPr>
                    <a:solidFill>
                      <a:srgbClr val="FFFF66"/>
                    </a:solidFill>
                  </a:tcPr>
                </a:tc>
                <a:tc>
                  <a:txBody>
                    <a:bodyPr/>
                    <a:lstStyle/>
                    <a:p>
                      <a:pPr algn="ctr"/>
                      <a:r>
                        <a:rPr lang="ru-RU" sz="1000" b="1" dirty="0" smtClean="0">
                          <a:latin typeface="Times New Roman" panose="02020603050405020304" pitchFamily="18" charset="0"/>
                          <a:cs typeface="Times New Roman" panose="02020603050405020304" pitchFamily="18" charset="0"/>
                        </a:rPr>
                        <a:t>18138570,00/9,1</a:t>
                      </a: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1" dirty="0" smtClean="0">
                          <a:latin typeface="Times New Roman" panose="02020603050405020304" pitchFamily="18" charset="0"/>
                          <a:cs typeface="Times New Roman" panose="02020603050405020304" pitchFamily="18" charset="0"/>
                        </a:rPr>
                        <a:t>16527919,00/9,2</a:t>
                      </a: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extLst>
                  <a:ext uri="{0D108BD9-81ED-4DB2-BD59-A6C34878D82A}">
                    <a16:rowId xmlns="" xmlns:a16="http://schemas.microsoft.com/office/drawing/2014/main" val="3809794037"/>
                  </a:ext>
                </a:extLst>
              </a:tr>
            </a:tbl>
          </a:graphicData>
        </a:graphic>
      </p:graphicFrame>
      <p:pic>
        <p:nvPicPr>
          <p:cNvPr id="5" name="Picture 6" descr="Школьная стипендия в Польше: как получить пособие"/>
          <p:cNvPicPr>
            <a:picLocks noChangeAspect="1" noChangeArrowheads="1"/>
          </p:cNvPicPr>
          <p:nvPr/>
        </p:nvPicPr>
        <p:blipFill>
          <a:blip r:embed="rId3" cstate="print"/>
          <a:srcRect b="17132"/>
          <a:stretch>
            <a:fillRect/>
          </a:stretch>
        </p:blipFill>
        <p:spPr bwMode="auto">
          <a:xfrm>
            <a:off x="328103" y="1621766"/>
            <a:ext cx="1552455" cy="741872"/>
          </a:xfrm>
          <a:prstGeom prst="rect">
            <a:avLst/>
          </a:prstGeom>
          <a:noFill/>
        </p:spPr>
      </p:pic>
      <p:sp>
        <p:nvSpPr>
          <p:cNvPr id="6" name="Прямоугольник 5"/>
          <p:cNvSpPr/>
          <p:nvPr/>
        </p:nvSpPr>
        <p:spPr>
          <a:xfrm>
            <a:off x="1219200" y="2820210"/>
            <a:ext cx="10003766" cy="276999"/>
          </a:xfrm>
          <a:prstGeom prst="rect">
            <a:avLst/>
          </a:prstGeom>
        </p:spPr>
        <p:txBody>
          <a:bodyPr wrap="square">
            <a:spAutoFit/>
          </a:bodyPr>
          <a:lstStyle/>
          <a:p>
            <a:pPr algn="ctr"/>
            <a:r>
              <a:rPr lang="ru-RU" sz="1200" b="1" dirty="0" smtClean="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«Управление и распоряжение муниципальным имуществом</a:t>
            </a:r>
            <a:endParaRPr lang="ru-RU" sz="1200" dirty="0"/>
          </a:p>
        </p:txBody>
      </p:sp>
      <p:sp>
        <p:nvSpPr>
          <p:cNvPr id="7" name="Прямоугольник 6"/>
          <p:cNvSpPr/>
          <p:nvPr/>
        </p:nvSpPr>
        <p:spPr>
          <a:xfrm>
            <a:off x="3073879" y="3105836"/>
            <a:ext cx="6096000" cy="276999"/>
          </a:xfrm>
          <a:prstGeom prst="rect">
            <a:avLst/>
          </a:prstGeom>
        </p:spPr>
        <p:txBody>
          <a:bodyPr>
            <a:spAutoFit/>
          </a:bodyPr>
          <a:lstStyle/>
          <a:p>
            <a:pPr algn="ctr"/>
            <a:r>
              <a:rPr lang="ru-RU" sz="1200" b="1" dirty="0" smtClean="0">
                <a:solidFill>
                  <a:srgbClr val="7030A0"/>
                </a:solidFill>
                <a:latin typeface="Times New Roman" panose="02020603050405020304" pitchFamily="18" charset="0"/>
                <a:ea typeface="Times New Roman" panose="02020603050405020304" pitchFamily="18" charset="0"/>
              </a:rPr>
              <a:t>Поддержка детей – сирот, оставшихся без попечения родителей</a:t>
            </a:r>
            <a:endParaRPr lang="ru-RU" sz="1200" dirty="0">
              <a:solidFill>
                <a:srgbClr val="7030A0"/>
              </a:solidFill>
              <a:latin typeface="Times New Roman" panose="02020603050405020304" pitchFamily="18" charset="0"/>
              <a:ea typeface="Times New Roman" panose="02020603050405020304" pitchFamily="18" charset="0"/>
            </a:endParaRPr>
          </a:p>
        </p:txBody>
      </p:sp>
      <p:graphicFrame>
        <p:nvGraphicFramePr>
          <p:cNvPr id="8" name="Таблица 7">
            <a:extLst>
              <a:ext uri="{FF2B5EF4-FFF2-40B4-BE49-F238E27FC236}">
                <a16:creationId xmlns="" xmlns:a16="http://schemas.microsoft.com/office/drawing/2014/main" id="{ADB8F00B-C0AE-7D6D-14B3-866F1B1BA282}"/>
              </a:ext>
            </a:extLst>
          </p:cNvPr>
          <p:cNvGraphicFramePr>
            <a:graphicFrameLocks noGrp="1"/>
          </p:cNvGraphicFramePr>
          <p:nvPr>
            <p:extLst>
              <p:ext uri="{D42A27DB-BD31-4B8C-83A1-F6EECF244321}">
                <p14:modId xmlns="" xmlns:p14="http://schemas.microsoft.com/office/powerpoint/2010/main" val="1955260622"/>
              </p:ext>
            </p:extLst>
          </p:nvPr>
        </p:nvGraphicFramePr>
        <p:xfrm>
          <a:off x="232096" y="3294903"/>
          <a:ext cx="11727808" cy="1645920"/>
        </p:xfrm>
        <a:graphic>
          <a:graphicData uri="http://schemas.openxmlformats.org/drawingml/2006/table">
            <a:tbl>
              <a:tblPr firstRow="1" bandRow="1">
                <a:tableStyleId>{E8B1032C-EA38-4F05-BA0D-38AFFFC7BED3}</a:tableStyleId>
              </a:tblPr>
              <a:tblGrid>
                <a:gridCol w="1706432">
                  <a:extLst>
                    <a:ext uri="{9D8B030D-6E8A-4147-A177-3AD203B41FA5}">
                      <a16:colId xmlns="" xmlns:a16="http://schemas.microsoft.com/office/drawing/2014/main" val="4215834913"/>
                    </a:ext>
                  </a:extLst>
                </a:gridCol>
                <a:gridCol w="1615555">
                  <a:extLst>
                    <a:ext uri="{9D8B030D-6E8A-4147-A177-3AD203B41FA5}">
                      <a16:colId xmlns="" xmlns:a16="http://schemas.microsoft.com/office/drawing/2014/main" val="1385891004"/>
                    </a:ext>
                  </a:extLst>
                </a:gridCol>
                <a:gridCol w="1155940">
                  <a:extLst>
                    <a:ext uri="{9D8B030D-6E8A-4147-A177-3AD203B41FA5}">
                      <a16:colId xmlns="" xmlns:a16="http://schemas.microsoft.com/office/drawing/2014/main" val="1069164810"/>
                    </a:ext>
                  </a:extLst>
                </a:gridCol>
                <a:gridCol w="1526875">
                  <a:extLst>
                    <a:ext uri="{9D8B030D-6E8A-4147-A177-3AD203B41FA5}">
                      <a16:colId xmlns="" xmlns:a16="http://schemas.microsoft.com/office/drawing/2014/main" val="298257467"/>
                    </a:ext>
                  </a:extLst>
                </a:gridCol>
                <a:gridCol w="1302589">
                  <a:extLst>
                    <a:ext uri="{9D8B030D-6E8A-4147-A177-3AD203B41FA5}">
                      <a16:colId xmlns="" xmlns:a16="http://schemas.microsoft.com/office/drawing/2014/main" val="105360326"/>
                    </a:ext>
                  </a:extLst>
                </a:gridCol>
                <a:gridCol w="1207698">
                  <a:extLst>
                    <a:ext uri="{9D8B030D-6E8A-4147-A177-3AD203B41FA5}">
                      <a16:colId xmlns="" xmlns:a16="http://schemas.microsoft.com/office/drawing/2014/main" val="4024945137"/>
                    </a:ext>
                  </a:extLst>
                </a:gridCol>
                <a:gridCol w="897147">
                  <a:extLst>
                    <a:ext uri="{9D8B030D-6E8A-4147-A177-3AD203B41FA5}">
                      <a16:colId xmlns="" xmlns:a16="http://schemas.microsoft.com/office/drawing/2014/main" val="3266565269"/>
                    </a:ext>
                  </a:extLst>
                </a:gridCol>
                <a:gridCol w="1104181">
                  <a:extLst>
                    <a:ext uri="{9D8B030D-6E8A-4147-A177-3AD203B41FA5}">
                      <a16:colId xmlns="" xmlns:a16="http://schemas.microsoft.com/office/drawing/2014/main" val="3171639885"/>
                    </a:ext>
                  </a:extLst>
                </a:gridCol>
                <a:gridCol w="1211391">
                  <a:extLst>
                    <a:ext uri="{9D8B030D-6E8A-4147-A177-3AD203B41FA5}">
                      <a16:colId xmlns="" xmlns:a16="http://schemas.microsoft.com/office/drawing/2014/main" val="1553757453"/>
                    </a:ext>
                  </a:extLst>
                </a:gridCol>
              </a:tblGrid>
              <a:tr h="22000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 Доля в общей численности населения,%</a:t>
                      </a:r>
                      <a:endParaRPr lang="ru-RU" sz="1000" b="0" dirty="0"/>
                    </a:p>
                  </a:txBody>
                  <a:tcPr>
                    <a:solidFill>
                      <a:srgbClr val="FFFF66"/>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smtClean="0">
                          <a:latin typeface="Times New Roman" panose="02020603050405020304" pitchFamily="18" charset="0"/>
                          <a:cs typeface="Times New Roman" panose="02020603050405020304" pitchFamily="18" charset="0"/>
                        </a:rPr>
                        <a:t>2023 </a:t>
                      </a:r>
                      <a:r>
                        <a:rPr lang="ru-RU" sz="1000" b="0" dirty="0">
                          <a:latin typeface="Times New Roman" panose="02020603050405020304" pitchFamily="18" charset="0"/>
                          <a:cs typeface="Times New Roman" panose="02020603050405020304" pitchFamily="18" charset="0"/>
                        </a:rPr>
                        <a:t>год (оценка)</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2024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smtClean="0">
                          <a:latin typeface="Times New Roman" panose="02020603050405020304" pitchFamily="18" charset="0"/>
                          <a:cs typeface="Times New Roman" panose="02020603050405020304" pitchFamily="18" charset="0"/>
                        </a:rPr>
                        <a:t>% 2024г к 2023г</a:t>
                      </a: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2025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2026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extLst>
                  <a:ext uri="{0D108BD9-81ED-4DB2-BD59-A6C34878D82A}">
                    <a16:rowId xmlns="" xmlns:a16="http://schemas.microsoft.com/office/drawing/2014/main" val="4143262530"/>
                  </a:ext>
                </a:extLst>
              </a:tr>
              <a:tr h="754988">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Дети – сироты и дети, оставшиеся без попечения родителей</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14</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Обеспечение жилыми помещениями</a:t>
                      </a:r>
                    </a:p>
                  </a:txBody>
                  <a:tcPr>
                    <a:solidFill>
                      <a:srgbClr val="FFFF66"/>
                    </a:solidFill>
                  </a:tcPr>
                </a:tc>
                <a:tc>
                  <a:txBody>
                    <a:bodyPr/>
                    <a:lstStyle/>
                    <a:p>
                      <a:pPr algn="ctr" fontAlgn="ctr"/>
                      <a:r>
                        <a:rPr lang="ru-RU" sz="1100" b="0" i="0" u="none" strike="noStrike" dirty="0" smtClean="0">
                          <a:solidFill>
                            <a:srgbClr val="000000"/>
                          </a:solidFill>
                          <a:latin typeface="Times New Roman"/>
                        </a:rPr>
                        <a:t>13451239,13/0,11</a:t>
                      </a:r>
                      <a:endParaRPr lang="ru-RU" sz="1100" b="0" i="0" u="none" strike="noStrike" dirty="0">
                        <a:solidFill>
                          <a:srgbClr val="000000"/>
                        </a:solidFill>
                        <a:latin typeface="Times New Roman"/>
                      </a:endParaRPr>
                    </a:p>
                  </a:txBody>
                  <a:tcPr marL="7620" marR="7620" marT="7620" marB="0">
                    <a:solidFill>
                      <a:srgbClr val="FFFF66"/>
                    </a:solidFill>
                  </a:tcPr>
                </a:tc>
                <a:tc>
                  <a:txBody>
                    <a:bodyPr/>
                    <a:lstStyle/>
                    <a:p>
                      <a:pPr algn="ctr" rtl="0" fontAlgn="ctr"/>
                      <a:r>
                        <a:rPr lang="ru-RU" sz="1100" b="0" i="0" u="none" strike="noStrike" dirty="0" smtClean="0">
                          <a:solidFill>
                            <a:srgbClr val="000000"/>
                          </a:solidFill>
                          <a:latin typeface="Times New Roman"/>
                        </a:rPr>
                        <a:t>22540550,86//0,9</a:t>
                      </a:r>
                      <a:endParaRPr lang="ru-RU" sz="1100" b="0" i="0" u="none" strike="noStrike" dirty="0">
                        <a:solidFill>
                          <a:srgbClr val="000000"/>
                        </a:solidFill>
                        <a:latin typeface="Times New Roman"/>
                      </a:endParaRPr>
                    </a:p>
                  </a:txBody>
                  <a:tcPr marL="7620" marR="7620" marT="7620" marB="0">
                    <a:solidFill>
                      <a:srgbClr val="FFFF66"/>
                    </a:solidFill>
                  </a:tcPr>
                </a:tc>
                <a:tc>
                  <a:txBody>
                    <a:bodyPr/>
                    <a:lstStyle/>
                    <a:p>
                      <a:pPr algn="ctr" rtl="0" fontAlgn="ctr"/>
                      <a:r>
                        <a:rPr lang="ru-RU" sz="1100" b="0" i="0" u="none" strike="noStrike">
                          <a:solidFill>
                            <a:srgbClr val="000000"/>
                          </a:solidFill>
                          <a:latin typeface="Times New Roman"/>
                        </a:rPr>
                        <a:t>167,57</a:t>
                      </a:r>
                    </a:p>
                  </a:txBody>
                  <a:tcPr marL="7620" marR="7620" marT="7620" marB="0">
                    <a:solidFill>
                      <a:srgbClr val="FFFF66"/>
                    </a:solidFill>
                  </a:tcPr>
                </a:tc>
                <a:tc>
                  <a:txBody>
                    <a:bodyPr/>
                    <a:lstStyle/>
                    <a:p>
                      <a:pPr algn="ctr" fontAlgn="ctr"/>
                      <a:r>
                        <a:rPr lang="ru-RU" sz="1100" b="0" i="0" u="none" strike="noStrike" dirty="0" smtClean="0">
                          <a:solidFill>
                            <a:srgbClr val="000000"/>
                          </a:solidFill>
                          <a:latin typeface="Times New Roman"/>
                        </a:rPr>
                        <a:t>10353424,06/0,11</a:t>
                      </a:r>
                      <a:endParaRPr lang="ru-RU" sz="1100" b="0" i="0" u="none" strike="noStrike" dirty="0">
                        <a:solidFill>
                          <a:srgbClr val="000000"/>
                        </a:solidFill>
                        <a:latin typeface="Times New Roman"/>
                      </a:endParaRPr>
                    </a:p>
                  </a:txBody>
                  <a:tcPr marL="7620" marR="7620" marT="7620" marB="0">
                    <a:solidFill>
                      <a:srgbClr val="FFFF66"/>
                    </a:solidFill>
                  </a:tcPr>
                </a:tc>
                <a:tc>
                  <a:txBody>
                    <a:bodyPr/>
                    <a:lstStyle/>
                    <a:p>
                      <a:pPr algn="ctr" fontAlgn="ctr"/>
                      <a:r>
                        <a:rPr lang="ru-RU" sz="1100" b="0" i="0" u="none" strike="noStrike" dirty="0" smtClean="0">
                          <a:solidFill>
                            <a:srgbClr val="000000"/>
                          </a:solidFill>
                          <a:latin typeface="Times New Roman"/>
                        </a:rPr>
                        <a:t>14893834,06/0,12</a:t>
                      </a:r>
                      <a:endParaRPr lang="ru-RU" sz="1100" b="0" i="0" u="none" strike="noStrike" dirty="0">
                        <a:solidFill>
                          <a:srgbClr val="000000"/>
                        </a:solidFill>
                        <a:latin typeface="Times New Roman"/>
                      </a:endParaRPr>
                    </a:p>
                  </a:txBody>
                  <a:tcPr marL="7620" marR="7620" marT="7620" marB="0">
                    <a:solidFill>
                      <a:srgbClr val="FFFF66"/>
                    </a:solidFill>
                  </a:tcPr>
                </a:tc>
                <a:extLst>
                  <a:ext uri="{0D108BD9-81ED-4DB2-BD59-A6C34878D82A}">
                    <a16:rowId xmlns="" xmlns:a16="http://schemas.microsoft.com/office/drawing/2014/main" val="2518261911"/>
                  </a:ext>
                </a:extLst>
              </a:tr>
            </a:tbl>
          </a:graphicData>
        </a:graphic>
      </p:graphicFrame>
      <p:pic>
        <p:nvPicPr>
          <p:cNvPr id="9" name="Picture 2" descr="Еще 70 детей-сирот получат сертификаты на жилье в Подмосковье в 2023 году -  РИА Новости, 06.04.2023"/>
          <p:cNvPicPr>
            <a:picLocks noChangeAspect="1" noChangeArrowheads="1"/>
          </p:cNvPicPr>
          <p:nvPr/>
        </p:nvPicPr>
        <p:blipFill>
          <a:blip r:embed="rId4" cstate="print"/>
          <a:srcRect/>
          <a:stretch>
            <a:fillRect/>
          </a:stretch>
        </p:blipFill>
        <p:spPr bwMode="auto">
          <a:xfrm>
            <a:off x="323116" y="4007868"/>
            <a:ext cx="1531564" cy="891936"/>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4" name="Прямоугольник 3"/>
          <p:cNvSpPr/>
          <p:nvPr/>
        </p:nvSpPr>
        <p:spPr>
          <a:xfrm>
            <a:off x="2564921" y="121096"/>
            <a:ext cx="6096000" cy="276999"/>
          </a:xfrm>
          <a:prstGeom prst="rect">
            <a:avLst/>
          </a:prstGeom>
        </p:spPr>
        <p:txBody>
          <a:bodyPr>
            <a:spAutoFit/>
          </a:bodyPr>
          <a:lstStyle/>
          <a:p>
            <a:pPr algn="ctr"/>
            <a:r>
              <a:rPr lang="ru-RU" sz="1200" b="1" dirty="0" smtClean="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«Муниципальное управление»</a:t>
            </a:r>
            <a:endParaRPr lang="ru-RU" sz="12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4405661" y="380364"/>
            <a:ext cx="1879681" cy="276999"/>
          </a:xfrm>
          <a:prstGeom prst="rect">
            <a:avLst/>
          </a:prstGeom>
        </p:spPr>
        <p:txBody>
          <a:bodyPr wrap="none">
            <a:spAutoFit/>
          </a:bodyPr>
          <a:lstStyle/>
          <a:p>
            <a:pPr algn="ctr"/>
            <a:r>
              <a:rPr lang="ru-RU" sz="1200" b="1" dirty="0" smtClean="0">
                <a:solidFill>
                  <a:srgbClr val="7030A0"/>
                </a:solidFill>
                <a:latin typeface="Times New Roman" panose="02020603050405020304" pitchFamily="18" charset="0"/>
                <a:ea typeface="Times New Roman" panose="02020603050405020304" pitchFamily="18" charset="0"/>
              </a:rPr>
              <a:t>Поддержка пенсионеров</a:t>
            </a:r>
            <a:endParaRPr lang="ru-RU" sz="1200" dirty="0">
              <a:solidFill>
                <a:srgbClr val="7030A0"/>
              </a:solidFill>
              <a:latin typeface="Times New Roman" panose="02020603050405020304" pitchFamily="18" charset="0"/>
              <a:ea typeface="Times New Roman" panose="02020603050405020304" pitchFamily="18" charset="0"/>
            </a:endParaRPr>
          </a:p>
        </p:txBody>
      </p:sp>
      <p:graphicFrame>
        <p:nvGraphicFramePr>
          <p:cNvPr id="6" name="Таблица 5">
            <a:extLst>
              <a:ext uri="{FF2B5EF4-FFF2-40B4-BE49-F238E27FC236}">
                <a16:creationId xmlns="" xmlns:a16="http://schemas.microsoft.com/office/drawing/2014/main" id="{F5C2701A-1368-CE0E-6BD0-68963CCF9F63}"/>
              </a:ext>
            </a:extLst>
          </p:cNvPr>
          <p:cNvGraphicFramePr>
            <a:graphicFrameLocks noGrp="1"/>
          </p:cNvGraphicFramePr>
          <p:nvPr>
            <p:extLst>
              <p:ext uri="{D42A27DB-BD31-4B8C-83A1-F6EECF244321}">
                <p14:modId xmlns="" xmlns:p14="http://schemas.microsoft.com/office/powerpoint/2010/main" val="2573750105"/>
              </p:ext>
            </p:extLst>
          </p:nvPr>
        </p:nvGraphicFramePr>
        <p:xfrm>
          <a:off x="171711" y="674307"/>
          <a:ext cx="11727808" cy="1645920"/>
        </p:xfrm>
        <a:graphic>
          <a:graphicData uri="http://schemas.openxmlformats.org/drawingml/2006/table">
            <a:tbl>
              <a:tblPr firstRow="1" bandRow="1">
                <a:tableStyleId>{E8B1032C-EA38-4F05-BA0D-38AFFFC7BED3}</a:tableStyleId>
              </a:tblPr>
              <a:tblGrid>
                <a:gridCol w="1706432">
                  <a:extLst>
                    <a:ext uri="{9D8B030D-6E8A-4147-A177-3AD203B41FA5}">
                      <a16:colId xmlns="" xmlns:a16="http://schemas.microsoft.com/office/drawing/2014/main" val="4215834913"/>
                    </a:ext>
                  </a:extLst>
                </a:gridCol>
                <a:gridCol w="1878463">
                  <a:extLst>
                    <a:ext uri="{9D8B030D-6E8A-4147-A177-3AD203B41FA5}">
                      <a16:colId xmlns="" xmlns:a16="http://schemas.microsoft.com/office/drawing/2014/main" val="1385891004"/>
                    </a:ext>
                  </a:extLst>
                </a:gridCol>
                <a:gridCol w="1208015">
                  <a:extLst>
                    <a:ext uri="{9D8B030D-6E8A-4147-A177-3AD203B41FA5}">
                      <a16:colId xmlns="" xmlns:a16="http://schemas.microsoft.com/office/drawing/2014/main" val="1069164810"/>
                    </a:ext>
                  </a:extLst>
                </a:gridCol>
                <a:gridCol w="1694971">
                  <a:extLst>
                    <a:ext uri="{9D8B030D-6E8A-4147-A177-3AD203B41FA5}">
                      <a16:colId xmlns="" xmlns:a16="http://schemas.microsoft.com/office/drawing/2014/main" val="298257467"/>
                    </a:ext>
                  </a:extLst>
                </a:gridCol>
                <a:gridCol w="1043796">
                  <a:extLst>
                    <a:ext uri="{9D8B030D-6E8A-4147-A177-3AD203B41FA5}">
                      <a16:colId xmlns="" xmlns:a16="http://schemas.microsoft.com/office/drawing/2014/main" val="105360326"/>
                    </a:ext>
                  </a:extLst>
                </a:gridCol>
                <a:gridCol w="1270499">
                  <a:extLst>
                    <a:ext uri="{9D8B030D-6E8A-4147-A177-3AD203B41FA5}">
                      <a16:colId xmlns="" xmlns:a16="http://schemas.microsoft.com/office/drawing/2014/main" val="4024945137"/>
                    </a:ext>
                  </a:extLst>
                </a:gridCol>
                <a:gridCol w="975211">
                  <a:extLst>
                    <a:ext uri="{9D8B030D-6E8A-4147-A177-3AD203B41FA5}">
                      <a16:colId xmlns="" xmlns:a16="http://schemas.microsoft.com/office/drawing/2014/main" val="3266565269"/>
                    </a:ext>
                  </a:extLst>
                </a:gridCol>
                <a:gridCol w="975210">
                  <a:extLst>
                    <a:ext uri="{9D8B030D-6E8A-4147-A177-3AD203B41FA5}">
                      <a16:colId xmlns="" xmlns:a16="http://schemas.microsoft.com/office/drawing/2014/main" val="3171639885"/>
                    </a:ext>
                  </a:extLst>
                </a:gridCol>
                <a:gridCol w="975211">
                  <a:extLst>
                    <a:ext uri="{9D8B030D-6E8A-4147-A177-3AD203B41FA5}">
                      <a16:colId xmlns="" xmlns:a16="http://schemas.microsoft.com/office/drawing/2014/main" val="1553757453"/>
                    </a:ext>
                  </a:extLst>
                </a:gridCol>
              </a:tblGrid>
              <a:tr h="0">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общей численности населения,%</a:t>
                      </a:r>
                      <a:endParaRPr lang="ru-RU" sz="1000" b="0" dirty="0"/>
                    </a:p>
                  </a:txBody>
                  <a:tcPr>
                    <a:solidFill>
                      <a:srgbClr val="FFFF66"/>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smtClean="0">
                          <a:latin typeface="Times New Roman" panose="02020603050405020304" pitchFamily="18" charset="0"/>
                          <a:cs typeface="Times New Roman" panose="02020603050405020304" pitchFamily="18" charset="0"/>
                        </a:rPr>
                        <a:t>2023 </a:t>
                      </a:r>
                      <a:r>
                        <a:rPr lang="ru-RU" sz="1000" b="0" dirty="0">
                          <a:latin typeface="Times New Roman" panose="02020603050405020304" pitchFamily="18" charset="0"/>
                          <a:cs typeface="Times New Roman" panose="02020603050405020304" pitchFamily="18" charset="0"/>
                        </a:rPr>
                        <a:t>год (оценка)</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2024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smtClean="0">
                          <a:latin typeface="Times New Roman" panose="02020603050405020304" pitchFamily="18" charset="0"/>
                          <a:cs typeface="Times New Roman" panose="02020603050405020304" pitchFamily="18" charset="0"/>
                        </a:rPr>
                        <a:t>% 2024г к 2023г</a:t>
                      </a: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2025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2026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extLst>
                  <a:ext uri="{0D108BD9-81ED-4DB2-BD59-A6C34878D82A}">
                    <a16:rowId xmlns="" xmlns:a16="http://schemas.microsoft.com/office/drawing/2014/main" val="4143262530"/>
                  </a:ext>
                </a:extLst>
              </a:tr>
              <a:tr h="754988">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Пенсионеры из числа, бывших муниципальных служащих</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11</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Доплата к пенсии муниципальных служащих</a:t>
                      </a:r>
                    </a:p>
                  </a:txBody>
                  <a:tcPr>
                    <a:solidFill>
                      <a:srgbClr val="FFFF66"/>
                    </a:solidFill>
                  </a:tcPr>
                </a:tc>
                <a:tc>
                  <a:txBody>
                    <a:bodyPr/>
                    <a:lstStyle/>
                    <a:p>
                      <a:pPr algn="ctr" rtl="0" fontAlgn="t"/>
                      <a:r>
                        <a:rPr lang="ru-RU" sz="1100" b="0" i="0" u="none" strike="noStrike" dirty="0" smtClean="0">
                          <a:solidFill>
                            <a:srgbClr val="000000"/>
                          </a:solidFill>
                          <a:latin typeface="Times New Roman"/>
                        </a:rPr>
                        <a:t>850000,00/0,09</a:t>
                      </a:r>
                      <a:endParaRPr lang="ru-RU" sz="1100" b="0" i="0" u="none" strike="noStrike" dirty="0">
                        <a:solidFill>
                          <a:srgbClr val="000000"/>
                        </a:solidFill>
                        <a:latin typeface="Times New Roman"/>
                      </a:endParaRPr>
                    </a:p>
                  </a:txBody>
                  <a:tcPr marL="7620" marR="7620" marT="7620" marB="0">
                    <a:solidFill>
                      <a:srgbClr val="FFFF66"/>
                    </a:solidFill>
                  </a:tcPr>
                </a:tc>
                <a:tc>
                  <a:txBody>
                    <a:bodyPr/>
                    <a:lstStyle/>
                    <a:p>
                      <a:pPr algn="ctr" rtl="0" fontAlgn="t"/>
                      <a:r>
                        <a:rPr lang="ru-RU" sz="1100" b="0" i="0" u="none" strike="noStrike" dirty="0" smtClean="0">
                          <a:solidFill>
                            <a:srgbClr val="000000"/>
                          </a:solidFill>
                          <a:latin typeface="Times New Roman"/>
                        </a:rPr>
                        <a:t>990000,00/0,09</a:t>
                      </a:r>
                      <a:endParaRPr lang="ru-RU" sz="1100" b="0" i="0" u="none" strike="noStrike" dirty="0">
                        <a:solidFill>
                          <a:srgbClr val="000000"/>
                        </a:solidFill>
                        <a:latin typeface="Times New Roman"/>
                      </a:endParaRPr>
                    </a:p>
                  </a:txBody>
                  <a:tcPr marL="7620" marR="7620" marT="7620" marB="0">
                    <a:solidFill>
                      <a:srgbClr val="FFFF66"/>
                    </a:solidFill>
                  </a:tcPr>
                </a:tc>
                <a:tc>
                  <a:txBody>
                    <a:bodyPr/>
                    <a:lstStyle/>
                    <a:p>
                      <a:pPr algn="ctr" rtl="0" fontAlgn="t"/>
                      <a:r>
                        <a:rPr lang="ru-RU" sz="1100" b="0" i="0" u="none" strike="noStrike">
                          <a:solidFill>
                            <a:srgbClr val="000000"/>
                          </a:solidFill>
                          <a:latin typeface="Times New Roman"/>
                        </a:rPr>
                        <a:t>116,47</a:t>
                      </a:r>
                    </a:p>
                  </a:txBody>
                  <a:tcPr marL="7620" marR="7620" marT="7620" marB="0">
                    <a:solidFill>
                      <a:srgbClr val="FFFF66"/>
                    </a:solidFill>
                  </a:tcPr>
                </a:tc>
                <a:tc>
                  <a:txBody>
                    <a:bodyPr/>
                    <a:lstStyle/>
                    <a:p>
                      <a:pPr algn="ctr" rtl="0" fontAlgn="t"/>
                      <a:r>
                        <a:rPr lang="ru-RU" sz="1100" b="0" i="0" u="none" strike="noStrike" dirty="0" smtClean="0">
                          <a:solidFill>
                            <a:srgbClr val="000000"/>
                          </a:solidFill>
                          <a:latin typeface="Times New Roman"/>
                        </a:rPr>
                        <a:t>850000,00/0,09</a:t>
                      </a:r>
                      <a:endParaRPr lang="ru-RU" sz="1100" b="0" i="0" u="none" strike="noStrike" dirty="0">
                        <a:solidFill>
                          <a:srgbClr val="000000"/>
                        </a:solidFill>
                        <a:latin typeface="Times New Roman"/>
                      </a:endParaRPr>
                    </a:p>
                  </a:txBody>
                  <a:tcPr marL="7620" marR="7620" marT="7620" marB="0">
                    <a:solidFill>
                      <a:srgbClr val="FFFF66"/>
                    </a:solidFill>
                  </a:tcPr>
                </a:tc>
                <a:tc>
                  <a:txBody>
                    <a:bodyPr/>
                    <a:lstStyle/>
                    <a:p>
                      <a:pPr algn="ctr" rtl="0" fontAlgn="t"/>
                      <a:r>
                        <a:rPr lang="ru-RU" sz="1100" b="0" i="0" u="none" strike="noStrike" dirty="0" smtClean="0">
                          <a:solidFill>
                            <a:srgbClr val="000000"/>
                          </a:solidFill>
                          <a:latin typeface="Times New Roman"/>
                        </a:rPr>
                        <a:t>850000,00/0,09</a:t>
                      </a:r>
                      <a:endParaRPr lang="ru-RU" sz="1100" b="0" i="0" u="none" strike="noStrike" dirty="0">
                        <a:solidFill>
                          <a:srgbClr val="000000"/>
                        </a:solidFill>
                        <a:latin typeface="Times New Roman"/>
                      </a:endParaRPr>
                    </a:p>
                  </a:txBody>
                  <a:tcPr marL="7620" marR="7620" marT="7620" marB="0">
                    <a:solidFill>
                      <a:srgbClr val="FFFF66"/>
                    </a:solidFill>
                  </a:tcPr>
                </a:tc>
                <a:extLst>
                  <a:ext uri="{0D108BD9-81ED-4DB2-BD59-A6C34878D82A}">
                    <a16:rowId xmlns="" xmlns:a16="http://schemas.microsoft.com/office/drawing/2014/main" val="2518261911"/>
                  </a:ext>
                </a:extLst>
              </a:tr>
            </a:tbl>
          </a:graphicData>
        </a:graphic>
      </p:graphicFrame>
      <p:pic>
        <p:nvPicPr>
          <p:cNvPr id="7" name="Picture 4" descr="Узнайте пенсию заранее | Новости компаний | ОБЩЕСТВО | АиФ Нижний Новгород"/>
          <p:cNvPicPr>
            <a:picLocks noChangeAspect="1" noChangeArrowheads="1"/>
          </p:cNvPicPr>
          <p:nvPr/>
        </p:nvPicPr>
        <p:blipFill>
          <a:blip r:embed="rId3" cstate="print"/>
          <a:srcRect/>
          <a:stretch>
            <a:fillRect/>
          </a:stretch>
        </p:blipFill>
        <p:spPr bwMode="auto">
          <a:xfrm>
            <a:off x="293596" y="1541973"/>
            <a:ext cx="1586962" cy="873423"/>
          </a:xfrm>
          <a:prstGeom prst="rect">
            <a:avLst/>
          </a:prstGeom>
          <a:noFill/>
        </p:spPr>
      </p:pic>
      <p:sp>
        <p:nvSpPr>
          <p:cNvPr id="8" name="Прямоугольник 7"/>
          <p:cNvSpPr/>
          <p:nvPr/>
        </p:nvSpPr>
        <p:spPr>
          <a:xfrm>
            <a:off x="3056626" y="2398469"/>
            <a:ext cx="6096000" cy="276999"/>
          </a:xfrm>
          <a:prstGeom prst="rect">
            <a:avLst/>
          </a:prstGeom>
        </p:spPr>
        <p:txBody>
          <a:bodyPr>
            <a:spAutoFit/>
          </a:bodyPr>
          <a:lstStyle/>
          <a:p>
            <a:pPr algn="ctr"/>
            <a:r>
              <a:rPr lang="ru-RU" sz="1200" b="1" dirty="0" smtClean="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малого и среднего предпринимательства»</a:t>
            </a:r>
            <a:endParaRPr lang="ru-RU" sz="12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9" name="Прямоугольник 8"/>
          <p:cNvSpPr/>
          <p:nvPr/>
        </p:nvSpPr>
        <p:spPr>
          <a:xfrm>
            <a:off x="3048000" y="2683141"/>
            <a:ext cx="6096000" cy="276999"/>
          </a:xfrm>
          <a:prstGeom prst="rect">
            <a:avLst/>
          </a:prstGeom>
        </p:spPr>
        <p:txBody>
          <a:bodyPr>
            <a:spAutoFit/>
          </a:bodyPr>
          <a:lstStyle/>
          <a:p>
            <a:pPr algn="ctr"/>
            <a:r>
              <a:rPr lang="ru-RU" sz="1200" b="1" dirty="0" smtClean="0">
                <a:solidFill>
                  <a:srgbClr val="7030A0"/>
                </a:solidFill>
                <a:latin typeface="Times New Roman" panose="02020603050405020304" pitchFamily="18" charset="0"/>
                <a:ea typeface="Times New Roman" panose="02020603050405020304" pitchFamily="18" charset="0"/>
              </a:rPr>
              <a:t>Поддержка субъектов малого и среднего предпринимательства</a:t>
            </a:r>
            <a:endParaRPr lang="ru-RU" sz="1200" dirty="0">
              <a:solidFill>
                <a:srgbClr val="7030A0"/>
              </a:solidFill>
              <a:latin typeface="Times New Roman" panose="02020603050405020304" pitchFamily="18" charset="0"/>
              <a:ea typeface="Times New Roman" panose="02020603050405020304" pitchFamily="18" charset="0"/>
            </a:endParaRPr>
          </a:p>
        </p:txBody>
      </p:sp>
      <p:graphicFrame>
        <p:nvGraphicFramePr>
          <p:cNvPr id="10" name="Таблица 9">
            <a:extLst>
              <a:ext uri="{FF2B5EF4-FFF2-40B4-BE49-F238E27FC236}">
                <a16:creationId xmlns="" xmlns:a16="http://schemas.microsoft.com/office/drawing/2014/main" id="{BFEEAD3E-F604-B565-02EF-810CB35AE840}"/>
              </a:ext>
            </a:extLst>
          </p:cNvPr>
          <p:cNvGraphicFramePr>
            <a:graphicFrameLocks noGrp="1"/>
          </p:cNvGraphicFramePr>
          <p:nvPr>
            <p:extLst>
              <p:ext uri="{D42A27DB-BD31-4B8C-83A1-F6EECF244321}">
                <p14:modId xmlns="" xmlns:p14="http://schemas.microsoft.com/office/powerpoint/2010/main" val="2634858650"/>
              </p:ext>
            </p:extLst>
          </p:nvPr>
        </p:nvGraphicFramePr>
        <p:xfrm>
          <a:off x="263752" y="3004978"/>
          <a:ext cx="11727808" cy="1808432"/>
        </p:xfrm>
        <a:graphic>
          <a:graphicData uri="http://schemas.openxmlformats.org/drawingml/2006/table">
            <a:tbl>
              <a:tblPr firstRow="1" bandRow="1">
                <a:tableStyleId>{E8B1032C-EA38-4F05-BA0D-38AFFFC7BED3}</a:tableStyleId>
              </a:tblPr>
              <a:tblGrid>
                <a:gridCol w="1873542">
                  <a:extLst>
                    <a:ext uri="{9D8B030D-6E8A-4147-A177-3AD203B41FA5}">
                      <a16:colId xmlns="" xmlns:a16="http://schemas.microsoft.com/office/drawing/2014/main" val="4215834913"/>
                    </a:ext>
                  </a:extLst>
                </a:gridCol>
                <a:gridCol w="1577130">
                  <a:extLst>
                    <a:ext uri="{9D8B030D-6E8A-4147-A177-3AD203B41FA5}">
                      <a16:colId xmlns="" xmlns:a16="http://schemas.microsoft.com/office/drawing/2014/main" val="1385891004"/>
                    </a:ext>
                  </a:extLst>
                </a:gridCol>
                <a:gridCol w="1124125">
                  <a:extLst>
                    <a:ext uri="{9D8B030D-6E8A-4147-A177-3AD203B41FA5}">
                      <a16:colId xmlns="" xmlns:a16="http://schemas.microsoft.com/office/drawing/2014/main" val="1069164810"/>
                    </a:ext>
                  </a:extLst>
                </a:gridCol>
                <a:gridCol w="1890056">
                  <a:extLst>
                    <a:ext uri="{9D8B030D-6E8A-4147-A177-3AD203B41FA5}">
                      <a16:colId xmlns="" xmlns:a16="http://schemas.microsoft.com/office/drawing/2014/main" val="298257467"/>
                    </a:ext>
                  </a:extLst>
                </a:gridCol>
                <a:gridCol w="1181818">
                  <a:extLst>
                    <a:ext uri="{9D8B030D-6E8A-4147-A177-3AD203B41FA5}">
                      <a16:colId xmlns="" xmlns:a16="http://schemas.microsoft.com/office/drawing/2014/main" val="105360326"/>
                    </a:ext>
                  </a:extLst>
                </a:gridCol>
                <a:gridCol w="1212994">
                  <a:extLst>
                    <a:ext uri="{9D8B030D-6E8A-4147-A177-3AD203B41FA5}">
                      <a16:colId xmlns="" xmlns:a16="http://schemas.microsoft.com/office/drawing/2014/main" val="4024945137"/>
                    </a:ext>
                  </a:extLst>
                </a:gridCol>
                <a:gridCol w="956048">
                  <a:extLst>
                    <a:ext uri="{9D8B030D-6E8A-4147-A177-3AD203B41FA5}">
                      <a16:colId xmlns="" xmlns:a16="http://schemas.microsoft.com/office/drawing/2014/main" val="3266565269"/>
                    </a:ext>
                  </a:extLst>
                </a:gridCol>
                <a:gridCol w="956047">
                  <a:extLst>
                    <a:ext uri="{9D8B030D-6E8A-4147-A177-3AD203B41FA5}">
                      <a16:colId xmlns="" xmlns:a16="http://schemas.microsoft.com/office/drawing/2014/main" val="3471719176"/>
                    </a:ext>
                  </a:extLst>
                </a:gridCol>
                <a:gridCol w="956048">
                  <a:extLst>
                    <a:ext uri="{9D8B030D-6E8A-4147-A177-3AD203B41FA5}">
                      <a16:colId xmlns="" xmlns:a16="http://schemas.microsoft.com/office/drawing/2014/main" val="398738969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общей численности населения,%</a:t>
                      </a:r>
                      <a:endParaRPr lang="ru-RU" sz="1000" b="0" dirty="0"/>
                    </a:p>
                  </a:txBody>
                  <a:tcPr>
                    <a:solidFill>
                      <a:srgbClr val="FFFF66"/>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135197561"/>
                  </a:ext>
                </a:extLst>
              </a:tr>
              <a:tr h="370840">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smtClean="0">
                          <a:latin typeface="Times New Roman" panose="02020603050405020304" pitchFamily="18" charset="0"/>
                          <a:cs typeface="Times New Roman" panose="02020603050405020304" pitchFamily="18" charset="0"/>
                        </a:rPr>
                        <a:t>2023 </a:t>
                      </a:r>
                      <a:r>
                        <a:rPr lang="ru-RU" sz="1000" b="0" dirty="0">
                          <a:latin typeface="Times New Roman" panose="02020603050405020304" pitchFamily="18" charset="0"/>
                          <a:cs typeface="Times New Roman" panose="02020603050405020304" pitchFamily="18" charset="0"/>
                        </a:rPr>
                        <a:t>год (оценка)</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2024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smtClean="0">
                          <a:latin typeface="Times New Roman" panose="02020603050405020304" pitchFamily="18" charset="0"/>
                          <a:cs typeface="Times New Roman" panose="02020603050405020304" pitchFamily="18" charset="0"/>
                        </a:rPr>
                        <a:t>% 2024г к 2023г</a:t>
                      </a: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2025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2026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extLst>
                  <a:ext uri="{0D108BD9-81ED-4DB2-BD59-A6C34878D82A}">
                    <a16:rowId xmlns="" xmlns:a16="http://schemas.microsoft.com/office/drawing/2014/main" val="4143262530"/>
                  </a:ext>
                </a:extLst>
              </a:tr>
              <a:tr h="392470">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Субъекты малого и среднего предпринимательства</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Возмещение части затрат, связанных с уплатой платежей, по мероприятиям, связанным с содействием развитию лизинга оборудования</a:t>
                      </a:r>
                    </a:p>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rtl="0" fontAlgn="ctr"/>
                      <a:r>
                        <a:rPr lang="ru-RU" sz="1100" b="0" i="0" u="none" strike="noStrike" dirty="0" smtClean="0">
                          <a:solidFill>
                            <a:srgbClr val="000000"/>
                          </a:solidFill>
                          <a:latin typeface="Times New Roman"/>
                        </a:rPr>
                        <a:t>300000,00/0,0</a:t>
                      </a:r>
                      <a:endParaRPr lang="ru-RU" sz="1100" b="0" i="0" u="none" strike="noStrike" dirty="0">
                        <a:solidFill>
                          <a:srgbClr val="000000"/>
                        </a:solidFill>
                        <a:latin typeface="Times New Roman"/>
                      </a:endParaRPr>
                    </a:p>
                  </a:txBody>
                  <a:tcPr marL="7620" marR="7620" marT="7620" marB="0" anchor="ctr">
                    <a:solidFill>
                      <a:srgbClr val="FFFF66"/>
                    </a:solidFill>
                  </a:tcPr>
                </a:tc>
                <a:tc>
                  <a:txBody>
                    <a:bodyPr/>
                    <a:lstStyle/>
                    <a:p>
                      <a:pPr algn="ctr" rtl="0" fontAlgn="ctr"/>
                      <a:r>
                        <a:rPr lang="ru-RU" sz="1100" b="0" i="0" u="none" strike="noStrike" dirty="0" smtClean="0">
                          <a:solidFill>
                            <a:srgbClr val="000000"/>
                          </a:solidFill>
                          <a:latin typeface="Times New Roman"/>
                        </a:rPr>
                        <a:t>300000,00/0,01</a:t>
                      </a:r>
                      <a:endParaRPr lang="ru-RU" sz="1100" b="0" i="0" u="none" strike="noStrike" dirty="0">
                        <a:solidFill>
                          <a:srgbClr val="000000"/>
                        </a:solidFill>
                        <a:latin typeface="Times New Roman"/>
                      </a:endParaRPr>
                    </a:p>
                  </a:txBody>
                  <a:tcPr marL="7620" marR="7620" marT="7620" marB="0" anchor="ctr">
                    <a:solidFill>
                      <a:srgbClr val="FFFF66"/>
                    </a:solidFill>
                  </a:tcPr>
                </a:tc>
                <a:tc>
                  <a:txBody>
                    <a:bodyPr/>
                    <a:lstStyle/>
                    <a:p>
                      <a:pPr algn="ctr" rtl="0" fontAlgn="ctr"/>
                      <a:r>
                        <a:rPr lang="ru-RU" sz="1100" b="0" i="0" u="none" strike="noStrike">
                          <a:solidFill>
                            <a:srgbClr val="000000"/>
                          </a:solidFill>
                          <a:latin typeface="Times New Roman"/>
                        </a:rPr>
                        <a:t>100,00</a:t>
                      </a:r>
                    </a:p>
                  </a:txBody>
                  <a:tcPr marL="7620" marR="7620" marT="7620" marB="0" anchor="ctr">
                    <a:solidFill>
                      <a:srgbClr val="FFFF66"/>
                    </a:solidFill>
                  </a:tcPr>
                </a:tc>
                <a:tc>
                  <a:txBody>
                    <a:bodyPr/>
                    <a:lstStyle/>
                    <a:p>
                      <a:pPr algn="ctr" rtl="0" fontAlgn="ctr"/>
                      <a:r>
                        <a:rPr lang="ru-RU" sz="1100" b="0" i="0" u="none" strike="noStrike" dirty="0" smtClean="0">
                          <a:solidFill>
                            <a:srgbClr val="000000"/>
                          </a:solidFill>
                          <a:latin typeface="Times New Roman"/>
                        </a:rPr>
                        <a:t>300000,00/0,01</a:t>
                      </a:r>
                      <a:endParaRPr lang="ru-RU" sz="1100" b="0" i="0" u="none" strike="noStrike" dirty="0">
                        <a:solidFill>
                          <a:srgbClr val="000000"/>
                        </a:solidFill>
                        <a:latin typeface="Times New Roman"/>
                      </a:endParaRPr>
                    </a:p>
                  </a:txBody>
                  <a:tcPr marL="7620" marR="7620" marT="7620" marB="0" anchor="ctr">
                    <a:solidFill>
                      <a:srgbClr val="FFFF66"/>
                    </a:solidFill>
                  </a:tcPr>
                </a:tc>
                <a:tc>
                  <a:txBody>
                    <a:bodyPr/>
                    <a:lstStyle/>
                    <a:p>
                      <a:pPr algn="ctr" rtl="0" fontAlgn="ctr"/>
                      <a:r>
                        <a:rPr lang="ru-RU" sz="1100" b="0" i="0" u="none" strike="noStrike" dirty="0" smtClean="0">
                          <a:solidFill>
                            <a:srgbClr val="000000"/>
                          </a:solidFill>
                          <a:latin typeface="Times New Roman"/>
                        </a:rPr>
                        <a:t>300000,00/0,01</a:t>
                      </a:r>
                      <a:endParaRPr lang="ru-RU" sz="1100" b="0" i="0" u="none" strike="noStrike" dirty="0">
                        <a:solidFill>
                          <a:srgbClr val="000000"/>
                        </a:solidFill>
                        <a:latin typeface="Times New Roman"/>
                      </a:endParaRPr>
                    </a:p>
                  </a:txBody>
                  <a:tcPr marL="7620" marR="7620" marT="7620" marB="0" anchor="ctr">
                    <a:solidFill>
                      <a:srgbClr val="FFFF66"/>
                    </a:solidFill>
                  </a:tcPr>
                </a:tc>
                <a:extLst>
                  <a:ext uri="{0D108BD9-81ED-4DB2-BD59-A6C34878D82A}">
                    <a16:rowId xmlns="" xmlns:a16="http://schemas.microsoft.com/office/drawing/2014/main" val="3025846410"/>
                  </a:ext>
                </a:extLst>
              </a:tr>
            </a:tbl>
          </a:graphicData>
        </a:graphic>
      </p:graphicFrame>
      <p:pic>
        <p:nvPicPr>
          <p:cNvPr id="11" name="Picture 6" descr="Финансовая поддержка МСП / Новости Дубны / Официальный интернет-портал  органов местного самоуправления городского округа Дубна Московской Области"/>
          <p:cNvPicPr>
            <a:picLocks noChangeAspect="1" noChangeArrowheads="1"/>
          </p:cNvPicPr>
          <p:nvPr/>
        </p:nvPicPr>
        <p:blipFill>
          <a:blip r:embed="rId4" cstate="print"/>
          <a:srcRect/>
          <a:stretch>
            <a:fillRect/>
          </a:stretch>
        </p:blipFill>
        <p:spPr bwMode="auto">
          <a:xfrm>
            <a:off x="379863" y="3735238"/>
            <a:ext cx="1630092" cy="992037"/>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2"/>
          <p:cNvSpPr/>
          <p:nvPr/>
        </p:nvSpPr>
        <p:spPr>
          <a:xfrm>
            <a:off x="2720196" y="112469"/>
            <a:ext cx="6096000" cy="276999"/>
          </a:xfrm>
          <a:prstGeom prst="rect">
            <a:avLst/>
          </a:prstGeom>
        </p:spPr>
        <p:txBody>
          <a:bodyPr>
            <a:spAutoFit/>
          </a:bodyPr>
          <a:lstStyle/>
          <a:p>
            <a:pPr algn="ctr"/>
            <a:r>
              <a:rPr lang="ru-RU" sz="1200" b="1" dirty="0" smtClean="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«Обеспечение жильем молодых семей»</a:t>
            </a:r>
            <a:endParaRPr lang="ru-RU" sz="12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4039906" y="397617"/>
            <a:ext cx="3491084" cy="276999"/>
          </a:xfrm>
          <a:prstGeom prst="rect">
            <a:avLst/>
          </a:prstGeom>
        </p:spPr>
        <p:txBody>
          <a:bodyPr wrap="none">
            <a:spAutoFit/>
          </a:bodyPr>
          <a:lstStyle/>
          <a:p>
            <a:pPr algn="ctr"/>
            <a:r>
              <a:rPr lang="ru-RU" sz="1200" b="1" dirty="0" smtClean="0">
                <a:solidFill>
                  <a:srgbClr val="7030A0"/>
                </a:solidFill>
                <a:latin typeface="Times New Roman" panose="02020603050405020304" pitchFamily="18" charset="0"/>
                <a:ea typeface="Times New Roman" panose="02020603050405020304" pitchFamily="18" charset="0"/>
              </a:rPr>
              <a:t>Улучшение жилищных условий молодых семей</a:t>
            </a:r>
            <a:endParaRPr lang="ru-RU" sz="1200" dirty="0">
              <a:solidFill>
                <a:srgbClr val="7030A0"/>
              </a:solidFill>
              <a:latin typeface="Times New Roman" panose="02020603050405020304" pitchFamily="18" charset="0"/>
              <a:ea typeface="Times New Roman" panose="02020603050405020304" pitchFamily="18" charset="0"/>
            </a:endParaRPr>
          </a:p>
        </p:txBody>
      </p:sp>
      <p:graphicFrame>
        <p:nvGraphicFramePr>
          <p:cNvPr id="5" name="Таблица 4">
            <a:extLst>
              <a:ext uri="{FF2B5EF4-FFF2-40B4-BE49-F238E27FC236}">
                <a16:creationId xmlns="" xmlns:a16="http://schemas.microsoft.com/office/drawing/2014/main" id="{3CAEFD66-CB47-BC3A-2F11-5F7E08B6876E}"/>
              </a:ext>
            </a:extLst>
          </p:cNvPr>
          <p:cNvGraphicFramePr>
            <a:graphicFrameLocks noGrp="1"/>
          </p:cNvGraphicFramePr>
          <p:nvPr>
            <p:extLst>
              <p:ext uri="{D42A27DB-BD31-4B8C-83A1-F6EECF244321}">
                <p14:modId xmlns="" xmlns:p14="http://schemas.microsoft.com/office/powerpoint/2010/main" val="601065957"/>
              </p:ext>
            </p:extLst>
          </p:nvPr>
        </p:nvGraphicFramePr>
        <p:xfrm>
          <a:off x="151609" y="736900"/>
          <a:ext cx="11727808" cy="1730255"/>
        </p:xfrm>
        <a:graphic>
          <a:graphicData uri="http://schemas.openxmlformats.org/drawingml/2006/table">
            <a:tbl>
              <a:tblPr firstRow="1" bandRow="1">
                <a:tableStyleId>{E8B1032C-EA38-4F05-BA0D-38AFFFC7BED3}</a:tableStyleId>
              </a:tblPr>
              <a:tblGrid>
                <a:gridCol w="1839986">
                  <a:extLst>
                    <a:ext uri="{9D8B030D-6E8A-4147-A177-3AD203B41FA5}">
                      <a16:colId xmlns="" xmlns:a16="http://schemas.microsoft.com/office/drawing/2014/main" val="4215834913"/>
                    </a:ext>
                  </a:extLst>
                </a:gridCol>
                <a:gridCol w="1303695">
                  <a:extLst>
                    <a:ext uri="{9D8B030D-6E8A-4147-A177-3AD203B41FA5}">
                      <a16:colId xmlns="" xmlns:a16="http://schemas.microsoft.com/office/drawing/2014/main" val="1385891004"/>
                    </a:ext>
                  </a:extLst>
                </a:gridCol>
                <a:gridCol w="1061050">
                  <a:extLst>
                    <a:ext uri="{9D8B030D-6E8A-4147-A177-3AD203B41FA5}">
                      <a16:colId xmlns="" xmlns:a16="http://schemas.microsoft.com/office/drawing/2014/main" val="1069164810"/>
                    </a:ext>
                  </a:extLst>
                </a:gridCol>
                <a:gridCol w="1664898">
                  <a:extLst>
                    <a:ext uri="{9D8B030D-6E8A-4147-A177-3AD203B41FA5}">
                      <a16:colId xmlns="" xmlns:a16="http://schemas.microsoft.com/office/drawing/2014/main" val="298257467"/>
                    </a:ext>
                  </a:extLst>
                </a:gridCol>
                <a:gridCol w="1250830">
                  <a:extLst>
                    <a:ext uri="{9D8B030D-6E8A-4147-A177-3AD203B41FA5}">
                      <a16:colId xmlns="" xmlns:a16="http://schemas.microsoft.com/office/drawing/2014/main" val="105360326"/>
                    </a:ext>
                  </a:extLst>
                </a:gridCol>
                <a:gridCol w="1138687">
                  <a:extLst>
                    <a:ext uri="{9D8B030D-6E8A-4147-A177-3AD203B41FA5}">
                      <a16:colId xmlns="" xmlns:a16="http://schemas.microsoft.com/office/drawing/2014/main" val="4024945137"/>
                    </a:ext>
                  </a:extLst>
                </a:gridCol>
                <a:gridCol w="983411">
                  <a:extLst>
                    <a:ext uri="{9D8B030D-6E8A-4147-A177-3AD203B41FA5}">
                      <a16:colId xmlns="" xmlns:a16="http://schemas.microsoft.com/office/drawing/2014/main" val="3266565269"/>
                    </a:ext>
                  </a:extLst>
                </a:gridCol>
                <a:gridCol w="1181819">
                  <a:extLst>
                    <a:ext uri="{9D8B030D-6E8A-4147-A177-3AD203B41FA5}">
                      <a16:colId xmlns="" xmlns:a16="http://schemas.microsoft.com/office/drawing/2014/main" val="3471719176"/>
                    </a:ext>
                  </a:extLst>
                </a:gridCol>
                <a:gridCol w="1303432">
                  <a:extLst>
                    <a:ext uri="{9D8B030D-6E8A-4147-A177-3AD203B41FA5}">
                      <a16:colId xmlns="" xmlns:a16="http://schemas.microsoft.com/office/drawing/2014/main" val="3987389696"/>
                    </a:ext>
                  </a:extLst>
                </a:gridCol>
              </a:tblGrid>
              <a:tr h="566838">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общей численности населения,%</a:t>
                      </a:r>
                      <a:endParaRPr lang="ru-RU" sz="1000" b="0" dirty="0"/>
                    </a:p>
                  </a:txBody>
                  <a:tcPr>
                    <a:solidFill>
                      <a:srgbClr val="FFFF66"/>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135197561"/>
                  </a:ext>
                </a:extLst>
              </a:tr>
              <a:tr h="372537">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smtClean="0">
                          <a:latin typeface="Times New Roman" panose="02020603050405020304" pitchFamily="18" charset="0"/>
                          <a:cs typeface="Times New Roman" panose="02020603050405020304" pitchFamily="18" charset="0"/>
                        </a:rPr>
                        <a:t>2023 </a:t>
                      </a:r>
                      <a:r>
                        <a:rPr lang="ru-RU" sz="1000" b="0" dirty="0">
                          <a:latin typeface="Times New Roman" panose="02020603050405020304" pitchFamily="18" charset="0"/>
                          <a:cs typeface="Times New Roman" panose="02020603050405020304" pitchFamily="18" charset="0"/>
                        </a:rPr>
                        <a:t>год (оценка)</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2024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smtClean="0">
                          <a:latin typeface="Times New Roman" panose="02020603050405020304" pitchFamily="18" charset="0"/>
                          <a:cs typeface="Times New Roman" panose="02020603050405020304" pitchFamily="18" charset="0"/>
                        </a:rPr>
                        <a:t>% 2024г к 2023г</a:t>
                      </a: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2025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2026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extLst>
                  <a:ext uri="{0D108BD9-81ED-4DB2-BD59-A6C34878D82A}">
                    <a16:rowId xmlns="" xmlns:a16="http://schemas.microsoft.com/office/drawing/2014/main" val="4143262530"/>
                  </a:ext>
                </a:extLst>
              </a:tr>
              <a:tr h="767177">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Молодые семьи</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3</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Социальные выплаты на приобретение </a:t>
                      </a:r>
                      <a:r>
                        <a:rPr lang="ru-RU" sz="1000" b="0" dirty="0" smtClean="0">
                          <a:latin typeface="Times New Roman" panose="02020603050405020304" pitchFamily="18" charset="0"/>
                          <a:cs typeface="Times New Roman" panose="02020603050405020304" pitchFamily="18" charset="0"/>
                        </a:rPr>
                        <a:t>жилья</a:t>
                      </a: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fontAlgn="ctr"/>
                      <a:r>
                        <a:rPr lang="ru-RU" sz="1100" b="0" i="0" u="none" strike="noStrike" dirty="0" smtClean="0">
                          <a:solidFill>
                            <a:srgbClr val="000000"/>
                          </a:solidFill>
                          <a:latin typeface="Times New Roman"/>
                        </a:rPr>
                        <a:t>2538000,00/00,2</a:t>
                      </a:r>
                      <a:endParaRPr lang="ru-RU" sz="1100" b="0" i="0" u="none" strike="noStrike" dirty="0">
                        <a:solidFill>
                          <a:srgbClr val="000000"/>
                        </a:solidFill>
                        <a:latin typeface="Times New Roman"/>
                      </a:endParaRPr>
                    </a:p>
                  </a:txBody>
                  <a:tcPr marL="7620" marR="7620" marT="7620" marB="0">
                    <a:solidFill>
                      <a:srgbClr val="FFFF66"/>
                    </a:solidFill>
                  </a:tcPr>
                </a:tc>
                <a:tc>
                  <a:txBody>
                    <a:bodyPr/>
                    <a:lstStyle/>
                    <a:p>
                      <a:pPr algn="ctr" rtl="0" fontAlgn="ctr"/>
                      <a:r>
                        <a:rPr lang="ru-RU" sz="1100" b="0" i="0" u="none" strike="noStrike" dirty="0" smtClean="0">
                          <a:solidFill>
                            <a:srgbClr val="000000"/>
                          </a:solidFill>
                          <a:latin typeface="Times New Roman"/>
                        </a:rPr>
                        <a:t>3444494,43/0,02</a:t>
                      </a:r>
                      <a:endParaRPr lang="ru-RU" sz="1100" b="0" i="0" u="none" strike="noStrike" dirty="0">
                        <a:solidFill>
                          <a:srgbClr val="000000"/>
                        </a:solidFill>
                        <a:latin typeface="Times New Roman"/>
                      </a:endParaRPr>
                    </a:p>
                  </a:txBody>
                  <a:tcPr marL="7620" marR="7620" marT="7620" marB="0">
                    <a:solidFill>
                      <a:srgbClr val="FFFF66"/>
                    </a:solidFill>
                  </a:tcPr>
                </a:tc>
                <a:tc>
                  <a:txBody>
                    <a:bodyPr/>
                    <a:lstStyle/>
                    <a:p>
                      <a:pPr algn="ctr" rtl="0" fontAlgn="ctr"/>
                      <a:r>
                        <a:rPr lang="ru-RU" sz="1100" b="0" i="0" u="none" strike="noStrike">
                          <a:solidFill>
                            <a:srgbClr val="000000"/>
                          </a:solidFill>
                          <a:latin typeface="Times New Roman"/>
                        </a:rPr>
                        <a:t>135,72</a:t>
                      </a:r>
                    </a:p>
                  </a:txBody>
                  <a:tcPr marL="7620" marR="7620" marT="7620" marB="0">
                    <a:solidFill>
                      <a:srgbClr val="FFFF66"/>
                    </a:solidFill>
                  </a:tcPr>
                </a:tc>
                <a:tc>
                  <a:txBody>
                    <a:bodyPr/>
                    <a:lstStyle/>
                    <a:p>
                      <a:pPr algn="ctr" fontAlgn="ctr"/>
                      <a:r>
                        <a:rPr lang="ru-RU" sz="1100" b="0" i="0" u="none" strike="noStrike" dirty="0" smtClean="0">
                          <a:solidFill>
                            <a:srgbClr val="000000"/>
                          </a:solidFill>
                          <a:latin typeface="Times New Roman"/>
                        </a:rPr>
                        <a:t>1791162,86/0,02</a:t>
                      </a:r>
                      <a:endParaRPr lang="ru-RU" sz="1100" b="0" i="0" u="none" strike="noStrike" dirty="0">
                        <a:solidFill>
                          <a:srgbClr val="000000"/>
                        </a:solidFill>
                        <a:latin typeface="Times New Roman"/>
                      </a:endParaRPr>
                    </a:p>
                  </a:txBody>
                  <a:tcPr marL="7620" marR="7620" marT="7620" marB="0">
                    <a:solidFill>
                      <a:srgbClr val="FFFF66"/>
                    </a:solidFill>
                  </a:tcPr>
                </a:tc>
                <a:tc>
                  <a:txBody>
                    <a:bodyPr/>
                    <a:lstStyle/>
                    <a:p>
                      <a:pPr algn="ctr" fontAlgn="ctr"/>
                      <a:r>
                        <a:rPr lang="ru-RU" sz="1100" b="0" i="0" u="none" strike="noStrike" dirty="0" smtClean="0">
                          <a:solidFill>
                            <a:srgbClr val="000000"/>
                          </a:solidFill>
                          <a:latin typeface="Times New Roman"/>
                        </a:rPr>
                        <a:t>1791162,86/0,02</a:t>
                      </a:r>
                      <a:endParaRPr lang="ru-RU" sz="1100" b="0" i="0" u="none" strike="noStrike" dirty="0">
                        <a:solidFill>
                          <a:srgbClr val="000000"/>
                        </a:solidFill>
                        <a:latin typeface="Times New Roman"/>
                      </a:endParaRPr>
                    </a:p>
                  </a:txBody>
                  <a:tcPr marL="7620" marR="7620" marT="7620" marB="0">
                    <a:solidFill>
                      <a:srgbClr val="FFFF66"/>
                    </a:solidFill>
                  </a:tcPr>
                </a:tc>
                <a:extLst>
                  <a:ext uri="{0D108BD9-81ED-4DB2-BD59-A6C34878D82A}">
                    <a16:rowId xmlns="" xmlns:a16="http://schemas.microsoft.com/office/drawing/2014/main" val="3025846410"/>
                  </a:ext>
                </a:extLst>
              </a:tr>
            </a:tbl>
          </a:graphicData>
        </a:graphic>
      </p:graphicFrame>
      <p:pic>
        <p:nvPicPr>
          <p:cNvPr id="6" name="Picture 8" descr="Жильё молодым семьям | Официальный сайт администрации Усть-Лабинского района"/>
          <p:cNvPicPr>
            <a:picLocks noChangeAspect="1" noChangeArrowheads="1"/>
          </p:cNvPicPr>
          <p:nvPr/>
        </p:nvPicPr>
        <p:blipFill>
          <a:blip r:embed="rId3" cstate="print"/>
          <a:srcRect l="9440" r="14271" b="5616"/>
          <a:stretch>
            <a:fillRect/>
          </a:stretch>
        </p:blipFill>
        <p:spPr bwMode="auto">
          <a:xfrm>
            <a:off x="310551" y="1755382"/>
            <a:ext cx="1414732" cy="634135"/>
          </a:xfrm>
          <a:prstGeom prst="rect">
            <a:avLst/>
          </a:prstGeom>
          <a:noFill/>
        </p:spPr>
      </p:pic>
      <p:graphicFrame>
        <p:nvGraphicFramePr>
          <p:cNvPr id="7" name="Таблица 6">
            <a:extLst>
              <a:ext uri="{FF2B5EF4-FFF2-40B4-BE49-F238E27FC236}">
                <a16:creationId xmlns="" xmlns:a16="http://schemas.microsoft.com/office/drawing/2014/main" id="{3CAEFD66-CB47-BC3A-2F11-5F7E08B6876E}"/>
              </a:ext>
            </a:extLst>
          </p:cNvPr>
          <p:cNvGraphicFramePr>
            <a:graphicFrameLocks noGrp="1"/>
          </p:cNvGraphicFramePr>
          <p:nvPr>
            <p:extLst>
              <p:ext uri="{D42A27DB-BD31-4B8C-83A1-F6EECF244321}">
                <p14:modId xmlns="" xmlns:p14="http://schemas.microsoft.com/office/powerpoint/2010/main" val="601065957"/>
              </p:ext>
            </p:extLst>
          </p:nvPr>
        </p:nvGraphicFramePr>
        <p:xfrm>
          <a:off x="174613" y="2525612"/>
          <a:ext cx="11727808" cy="1071604"/>
        </p:xfrm>
        <a:graphic>
          <a:graphicData uri="http://schemas.openxmlformats.org/drawingml/2006/table">
            <a:tbl>
              <a:tblPr firstRow="1" bandRow="1">
                <a:tableStyleId>{E8B1032C-EA38-4F05-BA0D-38AFFFC7BED3}</a:tableStyleId>
              </a:tblPr>
              <a:tblGrid>
                <a:gridCol w="1839986">
                  <a:extLst>
                    <a:ext uri="{9D8B030D-6E8A-4147-A177-3AD203B41FA5}">
                      <a16:colId xmlns="" xmlns:a16="http://schemas.microsoft.com/office/drawing/2014/main" val="4215834913"/>
                    </a:ext>
                  </a:extLst>
                </a:gridCol>
                <a:gridCol w="1303695">
                  <a:extLst>
                    <a:ext uri="{9D8B030D-6E8A-4147-A177-3AD203B41FA5}">
                      <a16:colId xmlns="" xmlns:a16="http://schemas.microsoft.com/office/drawing/2014/main" val="1385891004"/>
                    </a:ext>
                  </a:extLst>
                </a:gridCol>
                <a:gridCol w="1061050">
                  <a:extLst>
                    <a:ext uri="{9D8B030D-6E8A-4147-A177-3AD203B41FA5}">
                      <a16:colId xmlns="" xmlns:a16="http://schemas.microsoft.com/office/drawing/2014/main" val="1069164810"/>
                    </a:ext>
                  </a:extLst>
                </a:gridCol>
                <a:gridCol w="1664898">
                  <a:extLst>
                    <a:ext uri="{9D8B030D-6E8A-4147-A177-3AD203B41FA5}">
                      <a16:colId xmlns="" xmlns:a16="http://schemas.microsoft.com/office/drawing/2014/main" val="298257467"/>
                    </a:ext>
                  </a:extLst>
                </a:gridCol>
                <a:gridCol w="1250830">
                  <a:extLst>
                    <a:ext uri="{9D8B030D-6E8A-4147-A177-3AD203B41FA5}">
                      <a16:colId xmlns="" xmlns:a16="http://schemas.microsoft.com/office/drawing/2014/main" val="105360326"/>
                    </a:ext>
                  </a:extLst>
                </a:gridCol>
                <a:gridCol w="1138687">
                  <a:extLst>
                    <a:ext uri="{9D8B030D-6E8A-4147-A177-3AD203B41FA5}">
                      <a16:colId xmlns="" xmlns:a16="http://schemas.microsoft.com/office/drawing/2014/main" val="4024945137"/>
                    </a:ext>
                  </a:extLst>
                </a:gridCol>
                <a:gridCol w="983411">
                  <a:extLst>
                    <a:ext uri="{9D8B030D-6E8A-4147-A177-3AD203B41FA5}">
                      <a16:colId xmlns="" xmlns:a16="http://schemas.microsoft.com/office/drawing/2014/main" val="3266565269"/>
                    </a:ext>
                  </a:extLst>
                </a:gridCol>
                <a:gridCol w="1181819">
                  <a:extLst>
                    <a:ext uri="{9D8B030D-6E8A-4147-A177-3AD203B41FA5}">
                      <a16:colId xmlns="" xmlns:a16="http://schemas.microsoft.com/office/drawing/2014/main" val="3471719176"/>
                    </a:ext>
                  </a:extLst>
                </a:gridCol>
                <a:gridCol w="1303432">
                  <a:extLst>
                    <a:ext uri="{9D8B030D-6E8A-4147-A177-3AD203B41FA5}">
                      <a16:colId xmlns="" xmlns:a16="http://schemas.microsoft.com/office/drawing/2014/main" val="3987389696"/>
                    </a:ext>
                  </a:extLst>
                </a:gridCol>
              </a:tblGrid>
              <a:tr h="279124">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общей численности населения,%</a:t>
                      </a:r>
                      <a:endParaRPr lang="ru-RU" sz="1000" b="0" dirty="0"/>
                    </a:p>
                  </a:txBody>
                  <a:tcPr>
                    <a:solidFill>
                      <a:srgbClr val="FFFF66"/>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135197561"/>
                  </a:ext>
                </a:extLst>
              </a:tr>
              <a:tr h="372537">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smtClean="0">
                          <a:latin typeface="Times New Roman" panose="02020603050405020304" pitchFamily="18" charset="0"/>
                          <a:cs typeface="Times New Roman" panose="02020603050405020304" pitchFamily="18" charset="0"/>
                        </a:rPr>
                        <a:t>2023 </a:t>
                      </a:r>
                      <a:r>
                        <a:rPr lang="ru-RU" sz="1000" b="0" dirty="0">
                          <a:latin typeface="Times New Roman" panose="02020603050405020304" pitchFamily="18" charset="0"/>
                          <a:cs typeface="Times New Roman" panose="02020603050405020304" pitchFamily="18" charset="0"/>
                        </a:rPr>
                        <a:t>год (оценка)</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2024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smtClean="0">
                          <a:latin typeface="Times New Roman" panose="02020603050405020304" pitchFamily="18" charset="0"/>
                          <a:cs typeface="Times New Roman" panose="02020603050405020304" pitchFamily="18" charset="0"/>
                        </a:rPr>
                        <a:t>% 2024г к 2023г</a:t>
                      </a: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2025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tc>
                  <a:txBody>
                    <a:bodyPr/>
                    <a:lstStyle/>
                    <a:p>
                      <a:pPr algn="ctr"/>
                      <a:r>
                        <a:rPr lang="ru-RU" sz="1000" b="0" dirty="0" smtClean="0">
                          <a:latin typeface="Times New Roman" panose="02020603050405020304" pitchFamily="18" charset="0"/>
                          <a:cs typeface="Times New Roman" panose="02020603050405020304" pitchFamily="18" charset="0"/>
                        </a:rPr>
                        <a:t>2026 </a:t>
                      </a:r>
                      <a:r>
                        <a:rPr lang="ru-RU" sz="1000" b="0" dirty="0">
                          <a:latin typeface="Times New Roman" panose="02020603050405020304" pitchFamily="18" charset="0"/>
                          <a:cs typeface="Times New Roman" panose="02020603050405020304" pitchFamily="18" charset="0"/>
                        </a:rPr>
                        <a:t>год (прогноз)</a:t>
                      </a:r>
                    </a:p>
                  </a:txBody>
                  <a:tcPr>
                    <a:solidFill>
                      <a:srgbClr val="FFFF66"/>
                    </a:solidFill>
                  </a:tcPr>
                </a:tc>
                <a:extLst>
                  <a:ext uri="{0D108BD9-81ED-4DB2-BD59-A6C34878D82A}">
                    <a16:rowId xmlns="" xmlns:a16="http://schemas.microsoft.com/office/drawing/2014/main" val="4143262530"/>
                  </a:ext>
                </a:extLst>
              </a:tr>
              <a:tr h="354258">
                <a:tc>
                  <a:txBody>
                    <a:bodyPr/>
                    <a:lstStyle/>
                    <a:p>
                      <a:pPr algn="ctr"/>
                      <a:r>
                        <a:rPr lang="ru-RU" sz="1000" b="1" dirty="0" smtClean="0">
                          <a:latin typeface="Times New Roman" panose="02020603050405020304" pitchFamily="18" charset="0"/>
                          <a:cs typeface="Times New Roman" panose="02020603050405020304" pitchFamily="18" charset="0"/>
                        </a:rPr>
                        <a:t>ВСЕГО</a:t>
                      </a:r>
                      <a:r>
                        <a:rPr lang="ru-RU" sz="1000" b="1" baseline="0" dirty="0" smtClean="0">
                          <a:latin typeface="Times New Roman" panose="02020603050405020304" pitchFamily="18" charset="0"/>
                          <a:cs typeface="Times New Roman" panose="02020603050405020304" pitchFamily="18" charset="0"/>
                        </a:rPr>
                        <a:t> по всем программам</a:t>
                      </a: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1" dirty="0" smtClean="0">
                          <a:latin typeface="Times New Roman" panose="02020603050405020304" pitchFamily="18" charset="0"/>
                          <a:cs typeface="Times New Roman" panose="02020603050405020304" pitchFamily="18" charset="0"/>
                        </a:rPr>
                        <a:t>1139</a:t>
                      </a: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fontAlgn="ctr"/>
                      <a:r>
                        <a:rPr lang="ru-RU" sz="1100" b="1" i="0" u="none" strike="noStrike" dirty="0" smtClean="0">
                          <a:solidFill>
                            <a:srgbClr val="000000"/>
                          </a:solidFill>
                          <a:latin typeface="Times New Roman"/>
                        </a:rPr>
                        <a:t>37659201,13/9,1</a:t>
                      </a:r>
                    </a:p>
                    <a:p>
                      <a:pPr algn="ctr" fontAlgn="ctr"/>
                      <a:endParaRPr lang="ru-RU" sz="1100" b="1" i="0" u="none" strike="noStrike" dirty="0">
                        <a:solidFill>
                          <a:srgbClr val="000000"/>
                        </a:solidFill>
                        <a:latin typeface="Times New Roman"/>
                      </a:endParaRPr>
                    </a:p>
                  </a:txBody>
                  <a:tcPr marL="7620" marR="7620" marT="7620" marB="0">
                    <a:solidFill>
                      <a:srgbClr val="FFFF66"/>
                    </a:solidFill>
                  </a:tcPr>
                </a:tc>
                <a:tc>
                  <a:txBody>
                    <a:bodyPr/>
                    <a:lstStyle/>
                    <a:p>
                      <a:pPr algn="ctr" rtl="0" fontAlgn="ctr"/>
                      <a:r>
                        <a:rPr lang="ru-RU" sz="1100" b="1" i="0" u="none" strike="noStrike" dirty="0" smtClean="0">
                          <a:solidFill>
                            <a:srgbClr val="000000"/>
                          </a:solidFill>
                          <a:latin typeface="Times New Roman"/>
                        </a:rPr>
                        <a:t>46582127,29/9,3</a:t>
                      </a:r>
                      <a:endParaRPr lang="ru-RU" sz="1100" b="1" i="0" u="none" strike="noStrike" dirty="0">
                        <a:solidFill>
                          <a:srgbClr val="000000"/>
                        </a:solidFill>
                        <a:latin typeface="Times New Roman"/>
                      </a:endParaRPr>
                    </a:p>
                  </a:txBody>
                  <a:tcPr marL="7620" marR="7620" marT="7620" marB="0">
                    <a:solidFill>
                      <a:srgbClr val="FFFF66"/>
                    </a:solidFill>
                  </a:tcPr>
                </a:tc>
                <a:tc>
                  <a:txBody>
                    <a:bodyPr/>
                    <a:lstStyle/>
                    <a:p>
                      <a:pPr algn="ctr" rtl="0" fontAlgn="ctr"/>
                      <a:r>
                        <a:rPr lang="ru-RU" sz="1100" b="1" i="0" u="none" strike="noStrike" dirty="0" smtClean="0">
                          <a:solidFill>
                            <a:srgbClr val="000000"/>
                          </a:solidFill>
                          <a:latin typeface="Times New Roman"/>
                        </a:rPr>
                        <a:t>123,69</a:t>
                      </a:r>
                      <a:endParaRPr lang="ru-RU" sz="1100" b="1" i="0" u="none" strike="noStrike" dirty="0">
                        <a:solidFill>
                          <a:srgbClr val="000000"/>
                        </a:solidFill>
                        <a:latin typeface="Times New Roman"/>
                      </a:endParaRPr>
                    </a:p>
                  </a:txBody>
                  <a:tcPr marL="7620" marR="7620" marT="7620" marB="0">
                    <a:solidFill>
                      <a:srgbClr val="FFFF66"/>
                    </a:solidFill>
                  </a:tcPr>
                </a:tc>
                <a:tc>
                  <a:txBody>
                    <a:bodyPr/>
                    <a:lstStyle/>
                    <a:p>
                      <a:pPr algn="ctr" fontAlgn="ctr"/>
                      <a:r>
                        <a:rPr lang="ru-RU" sz="1100" b="1" i="0" u="none" strike="noStrike" dirty="0" smtClean="0">
                          <a:solidFill>
                            <a:srgbClr val="000000"/>
                          </a:solidFill>
                          <a:latin typeface="Times New Roman"/>
                        </a:rPr>
                        <a:t>31733156,92/9,3</a:t>
                      </a:r>
                      <a:endParaRPr lang="ru-RU" sz="1100" b="1" i="0" u="none" strike="noStrike" dirty="0">
                        <a:solidFill>
                          <a:srgbClr val="000000"/>
                        </a:solidFill>
                        <a:latin typeface="Times New Roman"/>
                      </a:endParaRPr>
                    </a:p>
                  </a:txBody>
                  <a:tcPr marL="7620" marR="7620" marT="7620" marB="0">
                    <a:solidFill>
                      <a:srgbClr val="FFFF66"/>
                    </a:solidFill>
                  </a:tcPr>
                </a:tc>
                <a:tc>
                  <a:txBody>
                    <a:bodyPr/>
                    <a:lstStyle/>
                    <a:p>
                      <a:pPr algn="ctr" fontAlgn="ctr"/>
                      <a:r>
                        <a:rPr lang="ru-RU" sz="1100" b="1" i="0" u="none" strike="noStrike" dirty="0" smtClean="0">
                          <a:solidFill>
                            <a:srgbClr val="000000"/>
                          </a:solidFill>
                          <a:latin typeface="Times New Roman"/>
                        </a:rPr>
                        <a:t>34362915,92/9,4</a:t>
                      </a:r>
                      <a:endParaRPr lang="ru-RU" sz="1100" b="1" i="0" u="none" strike="noStrike" dirty="0">
                        <a:solidFill>
                          <a:srgbClr val="000000"/>
                        </a:solidFill>
                        <a:latin typeface="Times New Roman"/>
                      </a:endParaRPr>
                    </a:p>
                  </a:txBody>
                  <a:tcPr marL="7620" marR="7620" marT="7620" marB="0">
                    <a:solidFill>
                      <a:srgbClr val="FFFF66"/>
                    </a:solidFill>
                  </a:tcPr>
                </a:tc>
                <a:extLst>
                  <a:ext uri="{0D108BD9-81ED-4DB2-BD59-A6C34878D82A}">
                    <a16:rowId xmlns="" xmlns:a16="http://schemas.microsoft.com/office/drawing/2014/main" val="3025846410"/>
                  </a:ext>
                </a:extLst>
              </a:tr>
            </a:tbl>
          </a:graphicData>
        </a:graphic>
      </p:graphicFrame>
      <p:graphicFrame>
        <p:nvGraphicFramePr>
          <p:cNvPr id="8" name="Диаграмма 7">
            <a:extLst>
              <a:ext uri="{FF2B5EF4-FFF2-40B4-BE49-F238E27FC236}">
                <a16:creationId xmlns:a16="http://schemas.microsoft.com/office/drawing/2014/main" xmlns="" id="{D8FD062E-7280-84AD-E939-5960868C9BF2}"/>
              </a:ext>
            </a:extLst>
          </p:cNvPr>
          <p:cNvGraphicFramePr/>
          <p:nvPr>
            <p:extLst>
              <p:ext uri="{D42A27DB-BD31-4B8C-83A1-F6EECF244321}">
                <p14:modId xmlns:p14="http://schemas.microsoft.com/office/powerpoint/2010/main" xmlns="" val="3419943211"/>
              </p:ext>
            </p:extLst>
          </p:nvPr>
        </p:nvGraphicFramePr>
        <p:xfrm>
          <a:off x="2031999" y="3795623"/>
          <a:ext cx="7871126" cy="279662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TextBox 2">
            <a:extLst>
              <a:ext uri="{FF2B5EF4-FFF2-40B4-BE49-F238E27FC236}">
                <a16:creationId xmlns:a16="http://schemas.microsoft.com/office/drawing/2014/main" xmlns="" id="{16C12B85-837E-C714-931C-2BF10B6E72DB}"/>
              </a:ext>
            </a:extLst>
          </p:cNvPr>
          <p:cNvSpPr txBox="1"/>
          <p:nvPr/>
        </p:nvSpPr>
        <p:spPr>
          <a:xfrm>
            <a:off x="3743063" y="197346"/>
            <a:ext cx="8264190" cy="2292935"/>
          </a:xfrm>
          <a:prstGeom prst="rect">
            <a:avLst/>
          </a:prstGeom>
          <a:noFill/>
        </p:spPr>
        <p:txBody>
          <a:bodyPr wrap="square">
            <a:spAutoFit/>
          </a:bodyPr>
          <a:lstStyle/>
          <a:p>
            <a:pPr indent="450215" algn="just"/>
            <a:r>
              <a:rPr lang="ru-RU" sz="1100" b="1" dirty="0">
                <a:solidFill>
                  <a:srgbClr val="7030A0"/>
                </a:solidFill>
                <a:effectLst/>
                <a:latin typeface="Times New Roman" panose="02020603050405020304" pitchFamily="18" charset="0"/>
                <a:ea typeface="Times New Roman" panose="02020603050405020304" pitchFamily="18" charset="0"/>
              </a:rPr>
              <a:t>Инициативное бюджетирование </a:t>
            </a:r>
            <a:r>
              <a:rPr lang="ru-RU" sz="1100" b="0" dirty="0">
                <a:effectLst/>
                <a:latin typeface="Times New Roman" panose="02020603050405020304" pitchFamily="18" charset="0"/>
                <a:ea typeface="Times New Roman" panose="02020603050405020304" pitchFamily="18" charset="0"/>
              </a:rPr>
              <a:t>– это один из инструментов вовлечения граждан в местное самоуправление и управление бюджетом территорий. Это механизм, позволяющий оперативно выявлять и решать наиболее острые (по мнению самих жителей) социальные  проблемы местного уровня.</a:t>
            </a:r>
          </a:p>
          <a:p>
            <a:pPr indent="450215" algn="just"/>
            <a:r>
              <a:rPr lang="ru-RU" sz="1100" b="1" dirty="0">
                <a:solidFill>
                  <a:srgbClr val="7030A0"/>
                </a:solidFill>
                <a:latin typeface="Times New Roman" panose="02020603050405020304" pitchFamily="18" charset="0"/>
                <a:ea typeface="Times New Roman" panose="02020603050405020304" pitchFamily="18" charset="0"/>
              </a:rPr>
              <a:t>Инициативная группа – </a:t>
            </a:r>
            <a:r>
              <a:rPr lang="ru-RU" sz="1100" dirty="0">
                <a:solidFill>
                  <a:schemeClr val="tx1">
                    <a:lumMod val="95000"/>
                    <a:lumOff val="5000"/>
                  </a:schemeClr>
                </a:solidFill>
                <a:latin typeface="Times New Roman" panose="02020603050405020304" pitchFamily="18" charset="0"/>
                <a:ea typeface="Times New Roman" panose="02020603050405020304" pitchFamily="18" charset="0"/>
              </a:rPr>
              <a:t>группа жителей, </a:t>
            </a:r>
            <a:r>
              <a:rPr lang="ru-RU" sz="1100" dirty="0" err="1">
                <a:solidFill>
                  <a:schemeClr val="tx1">
                    <a:lumMod val="95000"/>
                    <a:lumOff val="5000"/>
                  </a:schemeClr>
                </a:solidFill>
                <a:latin typeface="Times New Roman" panose="02020603050405020304" pitchFamily="18" charset="0"/>
                <a:ea typeface="Times New Roman" panose="02020603050405020304" pitchFamily="18" charset="0"/>
              </a:rPr>
              <a:t>самоорганизованная</a:t>
            </a:r>
            <a:r>
              <a:rPr lang="ru-RU" sz="1100" dirty="0">
                <a:solidFill>
                  <a:schemeClr val="tx1">
                    <a:lumMod val="95000"/>
                    <a:lumOff val="5000"/>
                  </a:schemeClr>
                </a:solidFill>
                <a:latin typeface="Times New Roman" panose="02020603050405020304" pitchFamily="18" charset="0"/>
                <a:ea typeface="Times New Roman" panose="02020603050405020304" pitchFamily="18" charset="0"/>
              </a:rPr>
              <a:t> на основе общности интересов с целью реализации проекта инициативного бюджетирования.</a:t>
            </a:r>
          </a:p>
          <a:p>
            <a:pPr indent="450215" algn="just"/>
            <a:r>
              <a:rPr lang="ru-RU" sz="1100" b="1" dirty="0">
                <a:solidFill>
                  <a:srgbClr val="7030A0"/>
                </a:solidFill>
                <a:effectLst/>
                <a:latin typeface="Times New Roman" panose="02020603050405020304" pitchFamily="18" charset="0"/>
                <a:ea typeface="Times New Roman" panose="02020603050405020304" pitchFamily="18" charset="0"/>
              </a:rPr>
              <a:t>Проект инициативного бюджетирования </a:t>
            </a:r>
            <a:r>
              <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rPr>
              <a:t>– проект, подготовленный инициативной группой, определяющий направления расходования бюджетных средств в целях решения вопросов местного самоуправления.</a:t>
            </a:r>
          </a:p>
          <a:p>
            <a:pPr indent="450215" algn="just"/>
            <a:r>
              <a:rPr lang="ru-RU" sz="1100" b="1" dirty="0">
                <a:solidFill>
                  <a:srgbClr val="7030A0"/>
                </a:solidFill>
                <a:latin typeface="Times New Roman" panose="02020603050405020304" pitchFamily="18" charset="0"/>
                <a:ea typeface="Times New Roman" panose="02020603050405020304" pitchFamily="18" charset="0"/>
              </a:rPr>
              <a:t>Целью инициативного бюджетирования </a:t>
            </a:r>
            <a:r>
              <a:rPr lang="ru-RU" sz="1100" dirty="0">
                <a:solidFill>
                  <a:schemeClr val="bg2">
                    <a:lumMod val="10000"/>
                  </a:schemeClr>
                </a:solidFill>
                <a:latin typeface="Times New Roman" panose="02020603050405020304" pitchFamily="18" charset="0"/>
                <a:ea typeface="Times New Roman" panose="02020603050405020304" pitchFamily="18" charset="0"/>
              </a:rPr>
              <a:t>является активизация участия жителей в определении приоритетов расходования средств местных бюджетов и поддержка инициатив жителей в решении вопросов местного значения.</a:t>
            </a:r>
            <a:endParaRPr lang="ru-RU" sz="1100" dirty="0">
              <a:solidFill>
                <a:schemeClr val="bg2">
                  <a:lumMod val="10000"/>
                </a:schemeClr>
              </a:solidFill>
              <a:effectLst/>
              <a:latin typeface="Times New Roman" panose="02020603050405020304" pitchFamily="18" charset="0"/>
              <a:ea typeface="Times New Roman" panose="02020603050405020304" pitchFamily="18" charset="0"/>
            </a:endParaRPr>
          </a:p>
          <a:p>
            <a:pPr indent="450215" algn="just"/>
            <a:endParaRPr lang="ru-RU" sz="1100" dirty="0">
              <a:latin typeface="Times New Roman" panose="02020603050405020304" pitchFamily="18" charset="0"/>
              <a:ea typeface="Times New Roman" panose="02020603050405020304" pitchFamily="18" charset="0"/>
            </a:endParaRPr>
          </a:p>
          <a:p>
            <a:pPr indent="450215" algn="just"/>
            <a:r>
              <a:rPr lang="ru-RU" sz="1100" b="1" dirty="0">
                <a:solidFill>
                  <a:srgbClr val="0070C0"/>
                </a:solidFill>
                <a:effectLst/>
                <a:latin typeface="Times New Roman" panose="02020603050405020304" pitchFamily="18" charset="0"/>
                <a:ea typeface="Times New Roman" panose="02020603050405020304" pitchFamily="18" charset="0"/>
              </a:rPr>
              <a:t>Конкурс «Твой проект» </a:t>
            </a:r>
            <a:r>
              <a:rPr lang="ru-RU" sz="1100" b="0" dirty="0">
                <a:effectLst/>
                <a:latin typeface="Times New Roman" panose="02020603050405020304" pitchFamily="18" charset="0"/>
                <a:ea typeface="Times New Roman" panose="02020603050405020304" pitchFamily="18" charset="0"/>
              </a:rPr>
              <a:t>– один из составляющих механизма инициативного бюджетирования, направленного на создание комфортной городской среды и улучшение жизни людей (благоустройство территорий, ремонт дорог, организация освещения, водоснабжения, спортивные площадки и т.д.) </a:t>
            </a:r>
            <a:endParaRPr lang="ru-RU" sz="1100" dirty="0">
              <a:effectLst/>
              <a:latin typeface="Times New Roman" panose="02020603050405020304" pitchFamily="18" charset="0"/>
              <a:ea typeface="Times New Roman" panose="02020603050405020304" pitchFamily="18" charset="0"/>
            </a:endParaRPr>
          </a:p>
        </p:txBody>
      </p:sp>
      <p:pic>
        <p:nvPicPr>
          <p:cNvPr id="4" name="Рисунок 3">
            <a:extLst>
              <a:ext uri="{FF2B5EF4-FFF2-40B4-BE49-F238E27FC236}">
                <a16:creationId xmlns:a16="http://schemas.microsoft.com/office/drawing/2014/main" xmlns="" id="{B914693C-9F38-FC30-B378-54E422EADE20}"/>
              </a:ext>
            </a:extLst>
          </p:cNvPr>
          <p:cNvPicPr>
            <a:picLocks noChangeAspect="1"/>
          </p:cNvPicPr>
          <p:nvPr/>
        </p:nvPicPr>
        <p:blipFill>
          <a:blip r:embed="rId3" cstate="print"/>
          <a:stretch>
            <a:fillRect/>
          </a:stretch>
        </p:blipFill>
        <p:spPr>
          <a:xfrm>
            <a:off x="184747" y="310393"/>
            <a:ext cx="3558316" cy="2000468"/>
          </a:xfrm>
          <a:prstGeom prst="rect">
            <a:avLst/>
          </a:prstGeom>
        </p:spPr>
      </p:pic>
      <p:sp>
        <p:nvSpPr>
          <p:cNvPr id="5" name="TextBox 4">
            <a:extLst>
              <a:ext uri="{FF2B5EF4-FFF2-40B4-BE49-F238E27FC236}">
                <a16:creationId xmlns:a16="http://schemas.microsoft.com/office/drawing/2014/main" xmlns="" id="{16C12B85-837E-C714-931C-2BF10B6E72DB}"/>
              </a:ext>
            </a:extLst>
          </p:cNvPr>
          <p:cNvSpPr txBox="1"/>
          <p:nvPr/>
        </p:nvSpPr>
        <p:spPr>
          <a:xfrm>
            <a:off x="4050739" y="2670252"/>
            <a:ext cx="4868975" cy="261610"/>
          </a:xfrm>
          <a:prstGeom prst="rect">
            <a:avLst/>
          </a:prstGeom>
          <a:noFill/>
        </p:spPr>
        <p:txBody>
          <a:bodyPr wrap="square">
            <a:spAutoFit/>
          </a:bodyPr>
          <a:lstStyle/>
          <a:p>
            <a:pPr indent="450215" algn="just"/>
            <a:r>
              <a:rPr lang="ru-RU" sz="1100" dirty="0" smtClean="0">
                <a:effectLst/>
                <a:latin typeface="Times New Roman" panose="02020603050405020304" pitchFamily="18" charset="0"/>
                <a:ea typeface="Times New Roman" panose="02020603050405020304" pitchFamily="18" charset="0"/>
              </a:rPr>
              <a:t>На 2024год на конкурс было подано 8 заявок.</a:t>
            </a:r>
            <a:endParaRPr lang="ru-RU" sz="11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1" y="0"/>
            <a:ext cx="12191999" cy="6858000"/>
          </a:xfrm>
          <a:prstGeom prst="rect">
            <a:avLst/>
          </a:prstGeom>
          <a:noFill/>
        </p:spPr>
      </p:pic>
      <p:sp>
        <p:nvSpPr>
          <p:cNvPr id="3" name="TextBox 2">
            <a:extLst>
              <a:ext uri="{FF2B5EF4-FFF2-40B4-BE49-F238E27FC236}">
                <a16:creationId xmlns:a16="http://schemas.microsoft.com/office/drawing/2014/main" xmlns="" id="{C7AD7CF2-5388-E5C3-1924-05379451FEB1}"/>
              </a:ext>
            </a:extLst>
          </p:cNvPr>
          <p:cNvSpPr txBox="1"/>
          <p:nvPr/>
        </p:nvSpPr>
        <p:spPr>
          <a:xfrm>
            <a:off x="3917658" y="184557"/>
            <a:ext cx="3743076" cy="276999"/>
          </a:xfrm>
          <a:prstGeom prst="rect">
            <a:avLst/>
          </a:prstGeom>
          <a:noFill/>
          <a:effectLst>
            <a:glow rad="101600">
              <a:schemeClr val="accent2">
                <a:satMod val="175000"/>
                <a:alpha val="40000"/>
              </a:schemeClr>
            </a:glow>
            <a:outerShdw blurRad="76200" dist="12700" dir="8100000" sy="-23000" kx="800400" algn="br" rotWithShape="0">
              <a:prstClr val="black">
                <a:alpha val="20000"/>
              </a:prstClr>
            </a:outerShdw>
          </a:effectLst>
          <a:scene3d>
            <a:camera prst="orthographicFront"/>
            <a:lightRig rig="threePt" dir="t"/>
          </a:scene3d>
          <a:sp3d>
            <a:bevelT/>
          </a:sp3d>
        </p:spPr>
        <p:txBody>
          <a:bodyPr wrap="none" rtlCol="0">
            <a:spAutoFit/>
          </a:bodyPr>
          <a:lstStyle/>
          <a:p>
            <a:r>
              <a:rPr lang="ru-RU" sz="1200" b="1" dirty="0">
                <a:solidFill>
                  <a:srgbClr val="0000CC"/>
                </a:solidFill>
                <a:latin typeface="Times New Roman" panose="02020603050405020304" pitchFamily="18" charset="0"/>
                <a:cs typeface="Times New Roman" panose="02020603050405020304" pitchFamily="18" charset="0"/>
              </a:rPr>
              <a:t>Социально- значимые проекты на </a:t>
            </a:r>
            <a:r>
              <a:rPr lang="ru-RU" sz="1200" b="1" dirty="0" smtClean="0">
                <a:solidFill>
                  <a:srgbClr val="0000CC"/>
                </a:solidFill>
                <a:latin typeface="Times New Roman" panose="02020603050405020304" pitchFamily="18" charset="0"/>
                <a:cs typeface="Times New Roman" panose="02020603050405020304" pitchFamily="18" charset="0"/>
              </a:rPr>
              <a:t>2024 - 2026 годы</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nvGraphicFramePr>
        <p:xfrm>
          <a:off x="332594" y="685160"/>
          <a:ext cx="11157792" cy="5301573"/>
        </p:xfrm>
        <a:graphic>
          <a:graphicData uri="http://schemas.openxmlformats.org/drawingml/2006/table">
            <a:tbl>
              <a:tblPr firstRow="1" bandRow="1">
                <a:tableStyleId>{22838BEF-8BB2-4498-84A7-C5851F593DF1}</a:tableStyleId>
              </a:tblPr>
              <a:tblGrid>
                <a:gridCol w="1859632"/>
                <a:gridCol w="2509170"/>
                <a:gridCol w="1958196"/>
                <a:gridCol w="1111530"/>
                <a:gridCol w="941557"/>
                <a:gridCol w="1325594"/>
                <a:gridCol w="1452113"/>
              </a:tblGrid>
              <a:tr h="370840">
                <a:tc rowSpan="3">
                  <a:txBody>
                    <a:bodyPr/>
                    <a:lstStyle/>
                    <a:p>
                      <a:endParaRPr lang="ru-RU" sz="1000" dirty="0">
                        <a:latin typeface="Times New Roman" pitchFamily="18" charset="0"/>
                        <a:cs typeface="Times New Roman" pitchFamily="18" charset="0"/>
                      </a:endParaRPr>
                    </a:p>
                  </a:txBody>
                  <a:tcPr/>
                </a:tc>
                <a:tc rowSpan="3">
                  <a:txBody>
                    <a:bodyPr/>
                    <a:lstStyle/>
                    <a:p>
                      <a:r>
                        <a:rPr lang="ru-RU" sz="1000" dirty="0" smtClean="0">
                          <a:latin typeface="Times New Roman" pitchFamily="18" charset="0"/>
                          <a:cs typeface="Times New Roman" pitchFamily="18" charset="0"/>
                        </a:rPr>
                        <a:t>Наименование работ</a:t>
                      </a:r>
                      <a:endParaRPr lang="ru-RU" sz="1000" dirty="0">
                        <a:latin typeface="Times New Roman" pitchFamily="18" charset="0"/>
                        <a:cs typeface="Times New Roman" pitchFamily="18" charset="0"/>
                      </a:endParaRPr>
                    </a:p>
                  </a:txBody>
                  <a:tcPr/>
                </a:tc>
                <a:tc rowSpan="3">
                  <a:txBody>
                    <a:bodyPr/>
                    <a:lstStyle/>
                    <a:p>
                      <a:r>
                        <a:rPr lang="ru-RU" sz="1000" dirty="0" smtClean="0">
                          <a:latin typeface="Times New Roman" pitchFamily="18" charset="0"/>
                          <a:cs typeface="Times New Roman" pitchFamily="18" charset="0"/>
                        </a:rPr>
                        <a:t>Адрес объекта</a:t>
                      </a:r>
                      <a:endParaRPr lang="ru-RU" sz="1000" dirty="0">
                        <a:latin typeface="Times New Roman" pitchFamily="18" charset="0"/>
                        <a:cs typeface="Times New Roman" pitchFamily="18" charset="0"/>
                      </a:endParaRPr>
                    </a:p>
                  </a:txBody>
                  <a:tcPr/>
                </a:tc>
                <a:tc rowSpan="3">
                  <a:txBody>
                    <a:bodyPr/>
                    <a:lstStyle/>
                    <a:p>
                      <a:r>
                        <a:rPr lang="ru-RU" sz="1000" dirty="0" smtClean="0">
                          <a:latin typeface="Times New Roman" pitchFamily="18" charset="0"/>
                          <a:cs typeface="Times New Roman" pitchFamily="18" charset="0"/>
                        </a:rPr>
                        <a:t>Год выполнения работ</a:t>
                      </a:r>
                      <a:endParaRPr lang="ru-RU" sz="1000" dirty="0">
                        <a:latin typeface="Times New Roman" pitchFamily="18" charset="0"/>
                        <a:cs typeface="Times New Roman" pitchFamily="18" charset="0"/>
                      </a:endParaRPr>
                    </a:p>
                  </a:txBody>
                  <a:tcPr/>
                </a:tc>
                <a:tc gridSpan="3">
                  <a:txBody>
                    <a:bodyPr/>
                    <a:lstStyle/>
                    <a:p>
                      <a:r>
                        <a:rPr lang="ru-RU" sz="1000" dirty="0" smtClean="0">
                          <a:latin typeface="Times New Roman" pitchFamily="18" charset="0"/>
                          <a:cs typeface="Times New Roman" pitchFamily="18" charset="0"/>
                        </a:rPr>
                        <a:t>Сумма </a:t>
                      </a:r>
                      <a:r>
                        <a:rPr lang="ru-RU" sz="1000" dirty="0" smtClean="0">
                          <a:latin typeface="Times New Roman" pitchFamily="18" charset="0"/>
                          <a:cs typeface="Times New Roman" pitchFamily="18" charset="0"/>
                        </a:rPr>
                        <a:t>затрат,</a:t>
                      </a:r>
                      <a:r>
                        <a:rPr lang="ru-RU" sz="1000" baseline="0" dirty="0" smtClean="0">
                          <a:latin typeface="Times New Roman" pitchFamily="18" charset="0"/>
                          <a:cs typeface="Times New Roman" pitchFamily="18" charset="0"/>
                        </a:rPr>
                        <a:t> руб.</a:t>
                      </a:r>
                      <a:endParaRPr lang="ru-RU" sz="1000" dirty="0">
                        <a:latin typeface="Times New Roman" pitchFamily="18" charset="0"/>
                        <a:cs typeface="Times New Roman" pitchFamily="18" charset="0"/>
                      </a:endParaRPr>
                    </a:p>
                  </a:txBody>
                  <a:tcPr/>
                </a:tc>
                <a:tc hMerge="1">
                  <a:txBody>
                    <a:bodyPr/>
                    <a:lstStyle/>
                    <a:p>
                      <a:endParaRPr lang="ru-RU" sz="1000" dirty="0">
                        <a:latin typeface="Times New Roman" pitchFamily="18" charset="0"/>
                        <a:cs typeface="Times New Roman" pitchFamily="18" charset="0"/>
                      </a:endParaRPr>
                    </a:p>
                  </a:txBody>
                  <a:tcPr/>
                </a:tc>
                <a:tc hMerge="1">
                  <a:txBody>
                    <a:bodyPr/>
                    <a:lstStyle/>
                    <a:p>
                      <a:endParaRPr lang="ru-RU"/>
                    </a:p>
                  </a:txBody>
                  <a:tcPr/>
                </a:tc>
              </a:tr>
              <a:tr h="185420">
                <a:tc vMerge="1">
                  <a:txBody>
                    <a:bodyPr/>
                    <a:lstStyle/>
                    <a:p>
                      <a:endParaRPr lang="ru-RU"/>
                    </a:p>
                  </a:txBody>
                  <a:tcPr/>
                </a:tc>
                <a:tc vMerge="1">
                  <a:txBody>
                    <a:bodyPr/>
                    <a:lstStyle/>
                    <a:p>
                      <a:endParaRPr lang="ru-RU" dirty="0"/>
                    </a:p>
                  </a:txBody>
                  <a:tcPr/>
                </a:tc>
                <a:tc vMerge="1">
                  <a:txBody>
                    <a:bodyPr/>
                    <a:lstStyle/>
                    <a:p>
                      <a:endParaRPr lang="ru-RU" dirty="0"/>
                    </a:p>
                  </a:txBody>
                  <a:tcPr/>
                </a:tc>
                <a:tc vMerge="1">
                  <a:txBody>
                    <a:bodyPr/>
                    <a:lstStyle/>
                    <a:p>
                      <a:endParaRPr lang="ru-RU" dirty="0"/>
                    </a:p>
                  </a:txBody>
                  <a:tcPr/>
                </a:tc>
                <a:tc rowSpan="2">
                  <a:txBody>
                    <a:bodyPr/>
                    <a:lstStyle/>
                    <a:p>
                      <a:r>
                        <a:rPr lang="ru-RU" sz="1000" b="1" dirty="0" smtClean="0">
                          <a:latin typeface="Times New Roman" pitchFamily="18" charset="0"/>
                          <a:cs typeface="Times New Roman" pitchFamily="18" charset="0"/>
                        </a:rPr>
                        <a:t>общая</a:t>
                      </a:r>
                      <a:endParaRPr lang="ru-RU" sz="1000" b="1" dirty="0">
                        <a:latin typeface="Times New Roman" pitchFamily="18" charset="0"/>
                        <a:cs typeface="Times New Roman" pitchFamily="18" charset="0"/>
                      </a:endParaRPr>
                    </a:p>
                  </a:txBody>
                  <a:tcPr/>
                </a:tc>
                <a:tc gridSpan="2">
                  <a:txBody>
                    <a:bodyPr/>
                    <a:lstStyle/>
                    <a:p>
                      <a:r>
                        <a:rPr lang="ru-RU" sz="1000" b="1" dirty="0" smtClean="0">
                          <a:latin typeface="Times New Roman" pitchFamily="18" charset="0"/>
                          <a:cs typeface="Times New Roman" pitchFamily="18" charset="0"/>
                        </a:rPr>
                        <a:t>в том числе</a:t>
                      </a:r>
                      <a:endParaRPr lang="ru-RU" sz="1000" b="1" dirty="0">
                        <a:latin typeface="Times New Roman" pitchFamily="18" charset="0"/>
                        <a:cs typeface="Times New Roman" pitchFamily="18" charset="0"/>
                      </a:endParaRPr>
                    </a:p>
                  </a:txBody>
                  <a:tcPr/>
                </a:tc>
                <a:tc hMerge="1">
                  <a:txBody>
                    <a:bodyPr/>
                    <a:lstStyle/>
                    <a:p>
                      <a:endParaRPr lang="ru-RU" sz="1000" b="1" dirty="0">
                        <a:latin typeface="Times New Roman" pitchFamily="18" charset="0"/>
                        <a:cs typeface="Times New Roman" pitchFamily="18" charset="0"/>
                      </a:endParaRPr>
                    </a:p>
                  </a:txBody>
                  <a:tcPr/>
                </a:tc>
              </a:tr>
              <a:tr h="18542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sz="1000" b="1" dirty="0" smtClean="0">
                          <a:latin typeface="Times New Roman" pitchFamily="18" charset="0"/>
                          <a:cs typeface="Times New Roman" pitchFamily="18" charset="0"/>
                        </a:rPr>
                        <a:t>местный бюджет</a:t>
                      </a:r>
                      <a:endParaRPr lang="ru-RU" sz="1000" b="1" dirty="0">
                        <a:latin typeface="Times New Roman" pitchFamily="18" charset="0"/>
                        <a:cs typeface="Times New Roman" pitchFamily="18" charset="0"/>
                      </a:endParaRPr>
                    </a:p>
                  </a:txBody>
                  <a:tcPr/>
                </a:tc>
                <a:tc>
                  <a:txBody>
                    <a:bodyPr/>
                    <a:lstStyle/>
                    <a:p>
                      <a:r>
                        <a:rPr lang="ru-RU" sz="1000" b="1" dirty="0" smtClean="0">
                          <a:latin typeface="Times New Roman" pitchFamily="18" charset="0"/>
                          <a:cs typeface="Times New Roman" pitchFamily="18" charset="0"/>
                        </a:rPr>
                        <a:t>краевой бюджет</a:t>
                      </a:r>
                      <a:endParaRPr lang="ru-RU" sz="1000" b="1" dirty="0">
                        <a:latin typeface="Times New Roman" pitchFamily="18" charset="0"/>
                        <a:cs typeface="Times New Roman" pitchFamily="18" charset="0"/>
                      </a:endParaRPr>
                    </a:p>
                  </a:txBody>
                  <a:tcPr/>
                </a:tc>
              </a:tr>
              <a:tr h="388637">
                <a:tc rowSpan="3">
                  <a:txBody>
                    <a:bodyPr/>
                    <a:lstStyle/>
                    <a:p>
                      <a:endParaRPr lang="ru-RU" dirty="0"/>
                    </a:p>
                  </a:txBody>
                  <a:tcPr/>
                </a:tc>
                <a:tc rowSpan="3">
                  <a:txBody>
                    <a:bodyPr/>
                    <a:lstStyle/>
                    <a:p>
                      <a:pPr algn="just"/>
                      <a:r>
                        <a:rPr lang="ru-RU" sz="1000" dirty="0" smtClean="0">
                          <a:latin typeface="Times New Roman" pitchFamily="18" charset="0"/>
                          <a:cs typeface="Times New Roman" pitchFamily="18" charset="0"/>
                        </a:rPr>
                        <a:t>реконструкция автомобильных дорог общего пользования, а также их капитальный ремонт</a:t>
                      </a:r>
                      <a:endParaRPr lang="ru-RU" sz="1000" dirty="0">
                        <a:latin typeface="Times New Roman" pitchFamily="18" charset="0"/>
                        <a:cs typeface="Times New Roman" pitchFamily="18" charset="0"/>
                      </a:endParaRPr>
                    </a:p>
                  </a:txBody>
                  <a:tcPr/>
                </a:tc>
                <a:tc rowSpan="3">
                  <a:txBody>
                    <a:bodyPr/>
                    <a:lstStyle/>
                    <a:p>
                      <a:r>
                        <a:rPr lang="ru-RU" sz="1000" dirty="0" smtClean="0">
                          <a:latin typeface="Times New Roman" pitchFamily="18" charset="0"/>
                          <a:cs typeface="Times New Roman" pitchFamily="18" charset="0"/>
                        </a:rPr>
                        <a:t>участки автомобильных дорог местного значения  в населенных пунктах</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2024</a:t>
                      </a:r>
                      <a:endParaRPr lang="ru-RU" sz="1000" dirty="0">
                        <a:latin typeface="Times New Roman" pitchFamily="18" charset="0"/>
                        <a:cs typeface="Times New Roman" pitchFamily="18" charset="0"/>
                      </a:endParaRPr>
                    </a:p>
                  </a:txBody>
                  <a:tcPr/>
                </a:tc>
                <a:tc>
                  <a:txBody>
                    <a:bodyPr/>
                    <a:lstStyle/>
                    <a:p>
                      <a:r>
                        <a:rPr lang="ru-RU" sz="1000" dirty="0" smtClean="0">
                          <a:latin typeface="Times New Roman" pitchFamily="18" charset="0"/>
                          <a:cs typeface="Times New Roman" pitchFamily="18" charset="0"/>
                        </a:rPr>
                        <a:t>127999808,1</a:t>
                      </a:r>
                      <a:endParaRPr lang="ru-RU" sz="1000" dirty="0">
                        <a:latin typeface="Times New Roman" pitchFamily="18" charset="0"/>
                        <a:cs typeface="Times New Roman" pitchFamily="18" charset="0"/>
                      </a:endParaRPr>
                    </a:p>
                  </a:txBody>
                  <a:tcPr/>
                </a:tc>
                <a:tc>
                  <a:txBody>
                    <a:bodyPr/>
                    <a:lstStyle/>
                    <a:p>
                      <a:pPr algn="ctr" fontAlgn="ctr"/>
                      <a:r>
                        <a:rPr lang="ru-RU" sz="1000" b="0" i="0" u="none" strike="noStrike" dirty="0">
                          <a:solidFill>
                            <a:srgbClr val="000000"/>
                          </a:solidFill>
                          <a:latin typeface="Times New Roman"/>
                        </a:rPr>
                        <a:t>1122844,00</a:t>
                      </a:r>
                    </a:p>
                  </a:txBody>
                  <a:tcPr marL="7620" marR="7620" marT="7620" marB="0"/>
                </a:tc>
                <a:tc>
                  <a:txBody>
                    <a:bodyPr/>
                    <a:lstStyle/>
                    <a:p>
                      <a:pPr algn="ctr" fontAlgn="ctr"/>
                      <a:r>
                        <a:rPr lang="ru-RU" sz="1000" b="0" i="0" u="none" strike="noStrike" dirty="0">
                          <a:solidFill>
                            <a:srgbClr val="000000"/>
                          </a:solidFill>
                          <a:latin typeface="Times New Roman"/>
                        </a:rPr>
                        <a:t>126876964,10</a:t>
                      </a:r>
                    </a:p>
                  </a:txBody>
                  <a:tcPr marL="7620" marR="7620" marT="7620" marB="0"/>
                </a:tc>
              </a:tr>
              <a:tr h="29125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dirty="0" smtClean="0">
                          <a:latin typeface="Times New Roman" pitchFamily="18" charset="0"/>
                          <a:cs typeface="Times New Roman" pitchFamily="18" charset="0"/>
                        </a:rPr>
                        <a:t>2025</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34313000</a:t>
                      </a:r>
                      <a:endParaRPr lang="ru-RU" sz="1000" dirty="0">
                        <a:latin typeface="Times New Roman" pitchFamily="18" charset="0"/>
                        <a:cs typeface="Times New Roman" pitchFamily="18" charset="0"/>
                      </a:endParaRPr>
                    </a:p>
                  </a:txBody>
                  <a:tcPr/>
                </a:tc>
                <a:tc>
                  <a:txBody>
                    <a:bodyPr/>
                    <a:lstStyle/>
                    <a:p>
                      <a:pPr algn="ctr" fontAlgn="ctr"/>
                      <a:r>
                        <a:rPr lang="ru-RU" sz="1000" b="0" i="0" u="none" strike="noStrike" dirty="0" smtClean="0">
                          <a:solidFill>
                            <a:srgbClr val="000000"/>
                          </a:solidFill>
                          <a:latin typeface="Times New Roman"/>
                        </a:rPr>
                        <a:t>31554000</a:t>
                      </a:r>
                      <a:endParaRPr lang="ru-RU" sz="1000" b="0" i="0" u="none" strike="noStrike" dirty="0">
                        <a:solidFill>
                          <a:srgbClr val="000000"/>
                        </a:solidFill>
                        <a:latin typeface="Times New Roman"/>
                      </a:endParaRPr>
                    </a:p>
                  </a:txBody>
                  <a:tcPr marL="7620" marR="7620" marT="7620" marB="0"/>
                </a:tc>
                <a:tc>
                  <a:txBody>
                    <a:bodyPr/>
                    <a:lstStyle/>
                    <a:p>
                      <a:pPr algn="ctr" fontAlgn="ctr"/>
                      <a:r>
                        <a:rPr lang="ru-RU" sz="1000" b="0" i="0" u="none" strike="noStrike" dirty="0" smtClean="0">
                          <a:solidFill>
                            <a:srgbClr val="000000"/>
                          </a:solidFill>
                          <a:latin typeface="Times New Roman"/>
                        </a:rPr>
                        <a:t>2759000</a:t>
                      </a:r>
                      <a:endParaRPr lang="ru-RU" sz="1000" b="0" i="0" u="none" strike="noStrike" dirty="0">
                        <a:solidFill>
                          <a:srgbClr val="000000"/>
                        </a:solidFill>
                        <a:latin typeface="Times New Roman"/>
                      </a:endParaRPr>
                    </a:p>
                  </a:txBody>
                  <a:tcPr marL="7620" marR="7620" marT="7620" marB="0"/>
                </a:tc>
              </a:tr>
              <a:tr h="45061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dirty="0" smtClean="0">
                          <a:latin typeface="Times New Roman" pitchFamily="18" charset="0"/>
                          <a:cs typeface="Times New Roman" pitchFamily="18" charset="0"/>
                        </a:rPr>
                        <a:t>2026</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35761000</a:t>
                      </a:r>
                      <a:endParaRPr lang="ru-RU" sz="1000" dirty="0">
                        <a:latin typeface="Times New Roman" pitchFamily="18" charset="0"/>
                        <a:cs typeface="Times New Roman" pitchFamily="18" charset="0"/>
                      </a:endParaRPr>
                    </a:p>
                  </a:txBody>
                  <a:tcPr/>
                </a:tc>
                <a:tc>
                  <a:txBody>
                    <a:bodyPr/>
                    <a:lstStyle/>
                    <a:p>
                      <a:pPr algn="ctr" fontAlgn="ctr"/>
                      <a:r>
                        <a:rPr lang="ru-RU" sz="1000" b="0" i="0" u="none" strike="noStrike" dirty="0" smtClean="0">
                          <a:solidFill>
                            <a:srgbClr val="000000"/>
                          </a:solidFill>
                          <a:latin typeface="Times New Roman"/>
                        </a:rPr>
                        <a:t>31554000</a:t>
                      </a:r>
                      <a:endParaRPr lang="ru-RU" sz="1000" b="0" i="0" u="none" strike="noStrike" dirty="0">
                        <a:solidFill>
                          <a:srgbClr val="000000"/>
                        </a:solidFill>
                        <a:latin typeface="Times New Roman"/>
                      </a:endParaRPr>
                    </a:p>
                  </a:txBody>
                  <a:tcPr marL="7620" marR="7620" marT="7620" marB="0"/>
                </a:tc>
                <a:tc>
                  <a:txBody>
                    <a:bodyPr/>
                    <a:lstStyle/>
                    <a:p>
                      <a:pPr algn="ctr" fontAlgn="ctr"/>
                      <a:r>
                        <a:rPr lang="ru-RU" sz="1000" b="0" i="0" u="none" strike="noStrike" dirty="0" smtClean="0">
                          <a:solidFill>
                            <a:srgbClr val="000000"/>
                          </a:solidFill>
                          <a:latin typeface="Times New Roman"/>
                        </a:rPr>
                        <a:t>4207000</a:t>
                      </a:r>
                      <a:endParaRPr lang="ru-RU" sz="1000" b="0" i="0" u="none" strike="noStrike" dirty="0">
                        <a:solidFill>
                          <a:srgbClr val="000000"/>
                        </a:solidFill>
                        <a:latin typeface="Times New Roman"/>
                      </a:endParaRPr>
                    </a:p>
                  </a:txBody>
                  <a:tcPr marL="7620" marR="7620" marT="7620" marB="0"/>
                </a:tc>
              </a:tr>
              <a:tr h="1164566">
                <a:tc>
                  <a:txBody>
                    <a:bodyPr/>
                    <a:lstStyle/>
                    <a:p>
                      <a:endParaRPr lang="ru-RU" dirty="0"/>
                    </a:p>
                  </a:txBody>
                  <a:tcPr/>
                </a:tc>
                <a:tc>
                  <a:txBody>
                    <a:bodyPr/>
                    <a:lstStyle/>
                    <a:p>
                      <a:r>
                        <a:rPr lang="ru-RU" sz="1000" dirty="0" smtClean="0">
                          <a:latin typeface="Times New Roman" pitchFamily="18" charset="0"/>
                          <a:cs typeface="Times New Roman" pitchFamily="18" charset="0"/>
                        </a:rPr>
                        <a:t>Благоустройство дворовой территории</a:t>
                      </a:r>
                      <a:endParaRPr lang="ru-RU" sz="1000" dirty="0">
                        <a:latin typeface="Times New Roman" pitchFamily="18" charset="0"/>
                        <a:cs typeface="Times New Roman" pitchFamily="18" charset="0"/>
                      </a:endParaRPr>
                    </a:p>
                  </a:txBody>
                  <a:tcPr/>
                </a:tc>
                <a:tc>
                  <a:txBody>
                    <a:bodyPr/>
                    <a:lstStyle/>
                    <a:p>
                      <a:pPr algn="just"/>
                      <a:r>
                        <a:rPr lang="ru-RU" sz="1000" dirty="0" smtClean="0">
                          <a:latin typeface="Times New Roman" pitchFamily="18" charset="0"/>
                          <a:cs typeface="Times New Roman" pitchFamily="18" charset="0"/>
                        </a:rPr>
                        <a:t>с.Анучино, ул. 100 лет Анучино, д.4, д.4а; ул. Гоголя,11</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2024</a:t>
                      </a:r>
                      <a:endParaRPr lang="ru-RU" sz="1000" dirty="0">
                        <a:latin typeface="Times New Roman" pitchFamily="18" charset="0"/>
                        <a:cs typeface="Times New Roman" pitchFamily="18" charset="0"/>
                      </a:endParaRPr>
                    </a:p>
                  </a:txBody>
                  <a:tcPr/>
                </a:tc>
                <a:tc>
                  <a:txBody>
                    <a:bodyPr/>
                    <a:lstStyle/>
                    <a:p>
                      <a:pPr algn="ctr" fontAlgn="b"/>
                      <a:r>
                        <a:rPr lang="ru-RU" sz="1000" b="0" i="0" u="none" strike="noStrike" dirty="0">
                          <a:solidFill>
                            <a:srgbClr val="000000"/>
                          </a:solidFill>
                          <a:latin typeface="Times New Roman" pitchFamily="18" charset="0"/>
                          <a:cs typeface="Times New Roman" pitchFamily="18" charset="0"/>
                        </a:rPr>
                        <a:t>8247815,3</a:t>
                      </a:r>
                    </a:p>
                  </a:txBody>
                  <a:tcPr marL="7620" marR="7620" marT="7620" marB="0"/>
                </a:tc>
                <a:tc>
                  <a:txBody>
                    <a:bodyPr/>
                    <a:lstStyle/>
                    <a:p>
                      <a:pPr algn="ctr" fontAlgn="ctr"/>
                      <a:r>
                        <a:rPr lang="ru-RU" sz="1000" b="0" i="0" u="none" strike="noStrike" dirty="0">
                          <a:solidFill>
                            <a:srgbClr val="000000"/>
                          </a:solidFill>
                          <a:latin typeface="Times New Roman" pitchFamily="18" charset="0"/>
                          <a:cs typeface="Times New Roman" pitchFamily="18" charset="0"/>
                        </a:rPr>
                        <a:t>90000,00</a:t>
                      </a:r>
                    </a:p>
                  </a:txBody>
                  <a:tcPr marL="7620" marR="7620" marT="7620" marB="0"/>
                </a:tc>
                <a:tc>
                  <a:txBody>
                    <a:bodyPr/>
                    <a:lstStyle/>
                    <a:p>
                      <a:pPr algn="ctr" fontAlgn="ctr"/>
                      <a:r>
                        <a:rPr lang="ru-RU" sz="1000" b="0" i="0" u="none" strike="noStrike" dirty="0">
                          <a:solidFill>
                            <a:srgbClr val="000000"/>
                          </a:solidFill>
                          <a:latin typeface="Times New Roman" pitchFamily="18" charset="0"/>
                          <a:cs typeface="Times New Roman" pitchFamily="18" charset="0"/>
                        </a:rPr>
                        <a:t>8157815,30</a:t>
                      </a:r>
                    </a:p>
                  </a:txBody>
                  <a:tcPr marL="7620" marR="7620" marT="7620" marB="0"/>
                </a:tc>
              </a:tr>
              <a:tr h="293298">
                <a:tc rowSpan="3">
                  <a:txBody>
                    <a:bodyPr/>
                    <a:lstStyle/>
                    <a:p>
                      <a:endParaRPr lang="ru-RU"/>
                    </a:p>
                  </a:txBody>
                  <a:tcPr/>
                </a:tc>
                <a:tc rowSpan="3">
                  <a:txBody>
                    <a:bodyPr/>
                    <a:lstStyle/>
                    <a:p>
                      <a:r>
                        <a:rPr lang="ru-RU" sz="1000" dirty="0" smtClean="0">
                          <a:latin typeface="Times New Roman" pitchFamily="18" charset="0"/>
                          <a:cs typeface="Times New Roman" pitchFamily="18" charset="0"/>
                        </a:rPr>
                        <a:t>Обустройство контейнерных площадок</a:t>
                      </a:r>
                      <a:endParaRPr lang="ru-RU" sz="1000" dirty="0">
                        <a:latin typeface="Times New Roman" pitchFamily="18" charset="0"/>
                        <a:cs typeface="Times New Roman" pitchFamily="18" charset="0"/>
                      </a:endParaRPr>
                    </a:p>
                  </a:txBody>
                  <a:tcPr/>
                </a:tc>
                <a:tc rowSpan="3">
                  <a:txBody>
                    <a:bodyPr/>
                    <a:lstStyle/>
                    <a:p>
                      <a:r>
                        <a:rPr lang="ru-RU" sz="1000" dirty="0" smtClean="0">
                          <a:latin typeface="Times New Roman" pitchFamily="18" charset="0"/>
                          <a:cs typeface="Times New Roman" pitchFamily="18" charset="0"/>
                        </a:rPr>
                        <a:t>населенные пункты округа</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2024</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500000</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500000</a:t>
                      </a: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r>
              <a:tr h="47014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dirty="0" smtClean="0">
                          <a:latin typeface="Times New Roman" pitchFamily="18" charset="0"/>
                          <a:cs typeface="Times New Roman" pitchFamily="18" charset="0"/>
                        </a:rPr>
                        <a:t>2025</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500000</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500000</a:t>
                      </a: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r>
              <a:tr h="47014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dirty="0" smtClean="0">
                          <a:latin typeface="Times New Roman" pitchFamily="18" charset="0"/>
                          <a:cs typeface="Times New Roman" pitchFamily="18" charset="0"/>
                        </a:rPr>
                        <a:t>2026</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500000</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500000</a:t>
                      </a:r>
                      <a:endParaRPr lang="ru-RU" sz="1000" dirty="0">
                        <a:latin typeface="Times New Roman" pitchFamily="18" charset="0"/>
                        <a:cs typeface="Times New Roman" pitchFamily="18" charset="0"/>
                      </a:endParaRPr>
                    </a:p>
                  </a:txBody>
                  <a:tcPr/>
                </a:tc>
                <a:tc>
                  <a:txBody>
                    <a:bodyPr/>
                    <a:lstStyle/>
                    <a:p>
                      <a:pPr algn="ctr"/>
                      <a:endParaRPr lang="ru-RU" sz="1000" dirty="0">
                        <a:latin typeface="Times New Roman" pitchFamily="18" charset="0"/>
                        <a:cs typeface="Times New Roman" pitchFamily="18" charset="0"/>
                      </a:endParaRPr>
                    </a:p>
                  </a:txBody>
                  <a:tcPr/>
                </a:tc>
              </a:tr>
              <a:tr h="304800">
                <a:tc rowSpan="3">
                  <a:txBody>
                    <a:bodyPr/>
                    <a:lstStyle/>
                    <a:p>
                      <a:endParaRPr lang="ru-RU" dirty="0"/>
                    </a:p>
                  </a:txBody>
                  <a:tcPr/>
                </a:tc>
                <a:tc rowSpan="3">
                  <a:txBody>
                    <a:bodyPr/>
                    <a:lstStyle/>
                    <a:p>
                      <a:r>
                        <a:rPr lang="ru-RU" sz="1000" dirty="0" smtClean="0">
                          <a:latin typeface="Times New Roman" pitchFamily="18" charset="0"/>
                          <a:cs typeface="Times New Roman" pitchFamily="18" charset="0"/>
                        </a:rPr>
                        <a:t>Устройство уличного освещения </a:t>
                      </a:r>
                      <a:endParaRPr lang="ru-RU" sz="1000" dirty="0">
                        <a:latin typeface="Times New Roman" pitchFamily="18" charset="0"/>
                        <a:cs typeface="Times New Roman" pitchFamily="18" charset="0"/>
                      </a:endParaRPr>
                    </a:p>
                  </a:txBody>
                  <a:tcPr/>
                </a:tc>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smtClean="0">
                          <a:latin typeface="Times New Roman" pitchFamily="18" charset="0"/>
                          <a:cs typeface="Times New Roman" pitchFamily="18" charset="0"/>
                        </a:rPr>
                        <a:t>населенные пункты округа</a:t>
                      </a:r>
                    </a:p>
                    <a:p>
                      <a:endParaRPr lang="ru-RU" sz="1000" dirty="0">
                        <a:latin typeface="Times New Roman" pitchFamily="18" charset="0"/>
                        <a:cs typeface="Times New Roman" pitchFamily="18" charset="0"/>
                      </a:endParaRPr>
                    </a:p>
                  </a:txBody>
                  <a:tcPr/>
                </a:tc>
                <a:tc>
                  <a:txBody>
                    <a:bodyPr/>
                    <a:lstStyle/>
                    <a:p>
                      <a:r>
                        <a:rPr lang="ru-RU" sz="1000" dirty="0" smtClean="0">
                          <a:latin typeface="Times New Roman" pitchFamily="18" charset="0"/>
                          <a:cs typeface="Times New Roman" pitchFamily="18" charset="0"/>
                        </a:rPr>
                        <a:t>2024</a:t>
                      </a:r>
                      <a:endParaRPr lang="ru-RU" sz="1000" dirty="0">
                        <a:latin typeface="Times New Roman" pitchFamily="18" charset="0"/>
                        <a:cs typeface="Times New Roman" pitchFamily="18" charset="0"/>
                      </a:endParaRPr>
                    </a:p>
                  </a:txBody>
                  <a:tcPr/>
                </a:tc>
                <a:tc>
                  <a:txBody>
                    <a:bodyPr/>
                    <a:lstStyle/>
                    <a:p>
                      <a:r>
                        <a:rPr lang="ru-RU" sz="1000" dirty="0" smtClean="0">
                          <a:latin typeface="Times New Roman" pitchFamily="18" charset="0"/>
                          <a:cs typeface="Times New Roman" pitchFamily="18" charset="0"/>
                        </a:rPr>
                        <a:t>3847876</a:t>
                      </a:r>
                      <a:endParaRPr lang="ru-RU" sz="1000" dirty="0">
                        <a:latin typeface="Times New Roman" pitchFamily="18" charset="0"/>
                        <a:cs typeface="Times New Roman" pitchFamily="18" charset="0"/>
                      </a:endParaRPr>
                    </a:p>
                  </a:txBody>
                  <a:tcPr/>
                </a:tc>
                <a:tc>
                  <a:txBody>
                    <a:bodyPr/>
                    <a:lstStyle/>
                    <a:p>
                      <a:r>
                        <a:rPr lang="ru-RU" sz="1000" dirty="0" smtClean="0">
                          <a:latin typeface="Times New Roman" pitchFamily="18" charset="0"/>
                          <a:cs typeface="Times New Roman" pitchFamily="18" charset="0"/>
                        </a:rPr>
                        <a:t>3847876</a:t>
                      </a:r>
                      <a:endParaRPr lang="ru-RU" sz="1000" dirty="0">
                        <a:latin typeface="Times New Roman" pitchFamily="18" charset="0"/>
                        <a:cs typeface="Times New Roman" pitchFamily="18" charset="0"/>
                      </a:endParaRPr>
                    </a:p>
                  </a:txBody>
                  <a:tcPr/>
                </a:tc>
                <a:tc>
                  <a:txBody>
                    <a:bodyPr/>
                    <a:lstStyle/>
                    <a:p>
                      <a:endParaRPr lang="ru-RU" sz="1000" dirty="0">
                        <a:latin typeface="Times New Roman" pitchFamily="18" charset="0"/>
                        <a:cs typeface="Times New Roman" pitchFamily="18" charset="0"/>
                      </a:endParaRPr>
                    </a:p>
                  </a:txBody>
                  <a:tcPr/>
                </a:tc>
              </a:tr>
              <a:tr h="30480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sz="1000" dirty="0" smtClean="0">
                          <a:latin typeface="Times New Roman" pitchFamily="18" charset="0"/>
                          <a:cs typeface="Times New Roman" pitchFamily="18" charset="0"/>
                        </a:rPr>
                        <a:t>2025</a:t>
                      </a:r>
                      <a:endParaRPr lang="ru-RU" sz="1000" dirty="0">
                        <a:latin typeface="Times New Roman" pitchFamily="18" charset="0"/>
                        <a:cs typeface="Times New Roman" pitchFamily="18" charset="0"/>
                      </a:endParaRPr>
                    </a:p>
                  </a:txBody>
                  <a:tcPr/>
                </a:tc>
                <a:tc>
                  <a:txBody>
                    <a:bodyPr/>
                    <a:lstStyle/>
                    <a:p>
                      <a:r>
                        <a:rPr lang="ru-RU" sz="1000" dirty="0" smtClean="0">
                          <a:latin typeface="Times New Roman" pitchFamily="18" charset="0"/>
                          <a:cs typeface="Times New Roman" pitchFamily="18" charset="0"/>
                        </a:rPr>
                        <a:t>1500000</a:t>
                      </a:r>
                      <a:endParaRPr lang="ru-RU" sz="1000" dirty="0">
                        <a:latin typeface="Times New Roman" pitchFamily="18" charset="0"/>
                        <a:cs typeface="Times New Roman" pitchFamily="18" charset="0"/>
                      </a:endParaRPr>
                    </a:p>
                  </a:txBody>
                  <a:tcPr/>
                </a:tc>
                <a:tc>
                  <a:txBody>
                    <a:bodyPr/>
                    <a:lstStyle/>
                    <a:p>
                      <a:r>
                        <a:rPr lang="ru-RU" sz="1000" dirty="0" smtClean="0">
                          <a:latin typeface="Times New Roman" pitchFamily="18" charset="0"/>
                          <a:cs typeface="Times New Roman" pitchFamily="18" charset="0"/>
                        </a:rPr>
                        <a:t>1500000</a:t>
                      </a:r>
                      <a:endParaRPr lang="ru-RU" sz="1000" dirty="0">
                        <a:latin typeface="Times New Roman" pitchFamily="18" charset="0"/>
                        <a:cs typeface="Times New Roman" pitchFamily="18" charset="0"/>
                      </a:endParaRPr>
                    </a:p>
                  </a:txBody>
                  <a:tcPr/>
                </a:tc>
                <a:tc>
                  <a:txBody>
                    <a:bodyPr/>
                    <a:lstStyle/>
                    <a:p>
                      <a:endParaRPr lang="ru-RU" sz="1000" dirty="0">
                        <a:latin typeface="Times New Roman" pitchFamily="18" charset="0"/>
                        <a:cs typeface="Times New Roman" pitchFamily="18" charset="0"/>
                      </a:endParaRPr>
                    </a:p>
                  </a:txBody>
                  <a:tcPr/>
                </a:tc>
              </a:tr>
              <a:tr h="30480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sz="1000" dirty="0" smtClean="0">
                          <a:latin typeface="Times New Roman" pitchFamily="18" charset="0"/>
                          <a:cs typeface="Times New Roman" pitchFamily="18" charset="0"/>
                        </a:rPr>
                        <a:t>2026</a:t>
                      </a:r>
                      <a:endParaRPr lang="ru-RU" sz="1000" dirty="0">
                        <a:latin typeface="Times New Roman" pitchFamily="18" charset="0"/>
                        <a:cs typeface="Times New Roman" pitchFamily="18" charset="0"/>
                      </a:endParaRPr>
                    </a:p>
                  </a:txBody>
                  <a:tcPr/>
                </a:tc>
                <a:tc>
                  <a:txBody>
                    <a:bodyPr/>
                    <a:lstStyle/>
                    <a:p>
                      <a:r>
                        <a:rPr lang="ru-RU" sz="1000" dirty="0" smtClean="0">
                          <a:latin typeface="Times New Roman" pitchFamily="18" charset="0"/>
                          <a:cs typeface="Times New Roman" pitchFamily="18" charset="0"/>
                        </a:rPr>
                        <a:t>1500000</a:t>
                      </a:r>
                      <a:endParaRPr lang="ru-RU" sz="1000" dirty="0">
                        <a:latin typeface="Times New Roman" pitchFamily="18" charset="0"/>
                        <a:cs typeface="Times New Roman" pitchFamily="18" charset="0"/>
                      </a:endParaRPr>
                    </a:p>
                  </a:txBody>
                  <a:tcPr/>
                </a:tc>
                <a:tc>
                  <a:txBody>
                    <a:bodyPr/>
                    <a:lstStyle/>
                    <a:p>
                      <a:r>
                        <a:rPr lang="ru-RU" sz="1000" dirty="0" smtClean="0">
                          <a:latin typeface="Times New Roman" pitchFamily="18" charset="0"/>
                          <a:cs typeface="Times New Roman" pitchFamily="18" charset="0"/>
                        </a:rPr>
                        <a:t>1500000</a:t>
                      </a:r>
                      <a:endParaRPr lang="ru-RU" sz="1000" dirty="0">
                        <a:latin typeface="Times New Roman" pitchFamily="18" charset="0"/>
                        <a:cs typeface="Times New Roman" pitchFamily="18" charset="0"/>
                      </a:endParaRPr>
                    </a:p>
                  </a:txBody>
                  <a:tcPr/>
                </a:tc>
                <a:tc>
                  <a:txBody>
                    <a:bodyPr/>
                    <a:lstStyle/>
                    <a:p>
                      <a:endParaRPr lang="ru-RU" sz="1000" dirty="0">
                        <a:latin typeface="Times New Roman" pitchFamily="18" charset="0"/>
                        <a:cs typeface="Times New Roman" pitchFamily="18" charset="0"/>
                      </a:endParaRPr>
                    </a:p>
                  </a:txBody>
                  <a:tcPr/>
                </a:tc>
              </a:tr>
            </a:tbl>
          </a:graphicData>
        </a:graphic>
      </p:graphicFrame>
      <p:pic>
        <p:nvPicPr>
          <p:cNvPr id="5" name="Рисунок 4"/>
          <p:cNvPicPr/>
          <p:nvPr/>
        </p:nvPicPr>
        <p:blipFill>
          <a:blip r:embed="rId3" cstate="print">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439947" y="1587262"/>
            <a:ext cx="1587260" cy="940278"/>
          </a:xfrm>
          <a:prstGeom prst="rect">
            <a:avLst/>
          </a:prstGeom>
          <a:noFill/>
          <a:ln>
            <a:noFill/>
          </a:ln>
        </p:spPr>
      </p:pic>
      <p:pic>
        <p:nvPicPr>
          <p:cNvPr id="6" name="Picture 6" descr="Начался прием предложений по благоустройству дворовых территорий  Горно-Алтайска"/>
          <p:cNvPicPr>
            <a:picLocks noChangeAspect="1" noChangeArrowheads="1"/>
          </p:cNvPicPr>
          <p:nvPr/>
        </p:nvPicPr>
        <p:blipFill>
          <a:blip r:embed="rId4" cstate="print"/>
          <a:srcRect/>
          <a:stretch>
            <a:fillRect/>
          </a:stretch>
        </p:blipFill>
        <p:spPr bwMode="auto">
          <a:xfrm>
            <a:off x="431321" y="2751825"/>
            <a:ext cx="1639019" cy="1017918"/>
          </a:xfrm>
          <a:prstGeom prst="rect">
            <a:avLst/>
          </a:prstGeom>
          <a:noFill/>
        </p:spPr>
      </p:pic>
      <p:pic>
        <p:nvPicPr>
          <p:cNvPr id="7" name="Picture 8" descr="В Кунгурском муниципальном округе завершено обустройство 62 контейнерных  площадок для сбора твердых коммунальных отходов"/>
          <p:cNvPicPr>
            <a:picLocks noChangeAspect="1" noChangeArrowheads="1"/>
          </p:cNvPicPr>
          <p:nvPr/>
        </p:nvPicPr>
        <p:blipFill>
          <a:blip r:embed="rId5" cstate="print"/>
          <a:srcRect/>
          <a:stretch>
            <a:fillRect/>
          </a:stretch>
        </p:blipFill>
        <p:spPr bwMode="auto">
          <a:xfrm>
            <a:off x="465826" y="3968151"/>
            <a:ext cx="1656272" cy="845390"/>
          </a:xfrm>
          <a:prstGeom prst="rect">
            <a:avLst/>
          </a:prstGeom>
          <a:noFill/>
        </p:spPr>
      </p:pic>
      <p:pic>
        <p:nvPicPr>
          <p:cNvPr id="8" name="Picture 14" descr="Уличное освещение в сельской местности своими руками"/>
          <p:cNvPicPr>
            <a:picLocks noChangeAspect="1" noChangeArrowheads="1"/>
          </p:cNvPicPr>
          <p:nvPr/>
        </p:nvPicPr>
        <p:blipFill>
          <a:blip r:embed="rId6" cstate="print"/>
          <a:srcRect/>
          <a:stretch>
            <a:fillRect/>
          </a:stretch>
        </p:blipFill>
        <p:spPr bwMode="auto">
          <a:xfrm>
            <a:off x="422697" y="5158595"/>
            <a:ext cx="1733907" cy="793631"/>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TextBox 2">
            <a:extLst>
              <a:ext uri="{FF2B5EF4-FFF2-40B4-BE49-F238E27FC236}">
                <a16:creationId xmlns:a16="http://schemas.microsoft.com/office/drawing/2014/main" xmlns="" id="{C7AD7CF2-5388-E5C3-1924-05379451FEB1}"/>
              </a:ext>
            </a:extLst>
          </p:cNvPr>
          <p:cNvSpPr txBox="1"/>
          <p:nvPr/>
        </p:nvSpPr>
        <p:spPr>
          <a:xfrm>
            <a:off x="3917658" y="184557"/>
            <a:ext cx="3704604" cy="276999"/>
          </a:xfrm>
          <a:prstGeom prst="rect">
            <a:avLst/>
          </a:prstGeom>
          <a:noFill/>
          <a:effectLst>
            <a:glow rad="101600">
              <a:schemeClr val="accent2">
                <a:satMod val="175000"/>
                <a:alpha val="40000"/>
              </a:schemeClr>
            </a:glow>
            <a:outerShdw blurRad="76200" dist="12700" dir="8100000" sy="-23000" kx="800400" algn="br" rotWithShape="0">
              <a:prstClr val="black">
                <a:alpha val="20000"/>
              </a:prstClr>
            </a:outerShdw>
          </a:effectLst>
          <a:scene3d>
            <a:camera prst="orthographicFront"/>
            <a:lightRig rig="threePt" dir="t"/>
          </a:scene3d>
          <a:sp3d>
            <a:bevelT/>
          </a:sp3d>
        </p:spPr>
        <p:txBody>
          <a:bodyPr wrap="none" rtlCol="0">
            <a:spAutoFit/>
          </a:bodyPr>
          <a:lstStyle/>
          <a:p>
            <a:r>
              <a:rPr lang="ru-RU" sz="1200" b="1" dirty="0">
                <a:solidFill>
                  <a:srgbClr val="0000CC"/>
                </a:solidFill>
                <a:latin typeface="Times New Roman" panose="02020603050405020304" pitchFamily="18" charset="0"/>
                <a:cs typeface="Times New Roman" panose="02020603050405020304" pitchFamily="18" charset="0"/>
              </a:rPr>
              <a:t>Социально- значимые проекты на </a:t>
            </a:r>
            <a:r>
              <a:rPr lang="ru-RU" sz="1200" b="1" dirty="0" smtClean="0">
                <a:solidFill>
                  <a:srgbClr val="0000CC"/>
                </a:solidFill>
                <a:latin typeface="Times New Roman" panose="02020603050405020304" pitchFamily="18" charset="0"/>
                <a:cs typeface="Times New Roman" panose="02020603050405020304" pitchFamily="18" charset="0"/>
              </a:rPr>
              <a:t>2024 </a:t>
            </a:r>
            <a:r>
              <a:rPr lang="ru-RU" sz="1200" b="1" dirty="0" smtClean="0">
                <a:solidFill>
                  <a:srgbClr val="0000CC"/>
                </a:solidFill>
                <a:latin typeface="Times New Roman" panose="02020603050405020304" pitchFamily="18" charset="0"/>
                <a:cs typeface="Times New Roman" panose="02020603050405020304" pitchFamily="18" charset="0"/>
              </a:rPr>
              <a:t>- 2026годы</a:t>
            </a:r>
            <a:endParaRPr lang="ru-RU" sz="1200" b="1" dirty="0">
              <a:solidFill>
                <a:srgbClr val="0000CC"/>
              </a:solidFill>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nvGraphicFramePr>
        <p:xfrm>
          <a:off x="332594" y="685160"/>
          <a:ext cx="11157792" cy="1989029"/>
        </p:xfrm>
        <a:graphic>
          <a:graphicData uri="http://schemas.openxmlformats.org/drawingml/2006/table">
            <a:tbl>
              <a:tblPr firstRow="1" bandRow="1">
                <a:tableStyleId>{22838BEF-8BB2-4498-84A7-C5851F593DF1}</a:tableStyleId>
              </a:tblPr>
              <a:tblGrid>
                <a:gridCol w="1859632"/>
                <a:gridCol w="2509170"/>
                <a:gridCol w="1958196"/>
                <a:gridCol w="1111530"/>
                <a:gridCol w="941557"/>
                <a:gridCol w="1325594"/>
                <a:gridCol w="1452113"/>
              </a:tblGrid>
              <a:tr h="370840">
                <a:tc rowSpan="3">
                  <a:txBody>
                    <a:bodyPr/>
                    <a:lstStyle/>
                    <a:p>
                      <a:endParaRPr lang="ru-RU" sz="1000" dirty="0">
                        <a:latin typeface="Times New Roman" pitchFamily="18" charset="0"/>
                        <a:cs typeface="Times New Roman" pitchFamily="18" charset="0"/>
                      </a:endParaRPr>
                    </a:p>
                  </a:txBody>
                  <a:tcPr/>
                </a:tc>
                <a:tc rowSpan="3">
                  <a:txBody>
                    <a:bodyPr/>
                    <a:lstStyle/>
                    <a:p>
                      <a:r>
                        <a:rPr lang="ru-RU" sz="1000" dirty="0" smtClean="0">
                          <a:latin typeface="Times New Roman" pitchFamily="18" charset="0"/>
                          <a:cs typeface="Times New Roman" pitchFamily="18" charset="0"/>
                        </a:rPr>
                        <a:t>Наименование работ</a:t>
                      </a:r>
                      <a:endParaRPr lang="ru-RU" sz="1000" dirty="0">
                        <a:latin typeface="Times New Roman" pitchFamily="18" charset="0"/>
                        <a:cs typeface="Times New Roman" pitchFamily="18" charset="0"/>
                      </a:endParaRPr>
                    </a:p>
                  </a:txBody>
                  <a:tcPr/>
                </a:tc>
                <a:tc rowSpan="3">
                  <a:txBody>
                    <a:bodyPr/>
                    <a:lstStyle/>
                    <a:p>
                      <a:r>
                        <a:rPr lang="ru-RU" sz="1000" dirty="0" smtClean="0">
                          <a:latin typeface="Times New Roman" pitchFamily="18" charset="0"/>
                          <a:cs typeface="Times New Roman" pitchFamily="18" charset="0"/>
                        </a:rPr>
                        <a:t>Адрес объекта</a:t>
                      </a:r>
                      <a:endParaRPr lang="ru-RU" sz="1000" dirty="0">
                        <a:latin typeface="Times New Roman" pitchFamily="18" charset="0"/>
                        <a:cs typeface="Times New Roman" pitchFamily="18" charset="0"/>
                      </a:endParaRPr>
                    </a:p>
                  </a:txBody>
                  <a:tcPr/>
                </a:tc>
                <a:tc rowSpan="3">
                  <a:txBody>
                    <a:bodyPr/>
                    <a:lstStyle/>
                    <a:p>
                      <a:r>
                        <a:rPr lang="ru-RU" sz="1000" dirty="0" smtClean="0">
                          <a:latin typeface="Times New Roman" pitchFamily="18" charset="0"/>
                          <a:cs typeface="Times New Roman" pitchFamily="18" charset="0"/>
                        </a:rPr>
                        <a:t>Год выполнения работ</a:t>
                      </a:r>
                      <a:endParaRPr lang="ru-RU" sz="1000" dirty="0">
                        <a:latin typeface="Times New Roman" pitchFamily="18" charset="0"/>
                        <a:cs typeface="Times New Roman" pitchFamily="18" charset="0"/>
                      </a:endParaRPr>
                    </a:p>
                  </a:txBody>
                  <a:tcPr/>
                </a:tc>
                <a:tc gridSpan="3">
                  <a:txBody>
                    <a:bodyPr/>
                    <a:lstStyle/>
                    <a:p>
                      <a:r>
                        <a:rPr lang="ru-RU" sz="1000" dirty="0" smtClean="0">
                          <a:latin typeface="Times New Roman" pitchFamily="18" charset="0"/>
                          <a:cs typeface="Times New Roman" pitchFamily="18" charset="0"/>
                        </a:rPr>
                        <a:t>Сумма </a:t>
                      </a:r>
                      <a:r>
                        <a:rPr lang="ru-RU" sz="1000" dirty="0" smtClean="0">
                          <a:latin typeface="Times New Roman" pitchFamily="18" charset="0"/>
                          <a:cs typeface="Times New Roman" pitchFamily="18" charset="0"/>
                        </a:rPr>
                        <a:t>затрат,</a:t>
                      </a:r>
                      <a:r>
                        <a:rPr lang="ru-RU" sz="1000" baseline="0" dirty="0" smtClean="0">
                          <a:latin typeface="Times New Roman" pitchFamily="18" charset="0"/>
                          <a:cs typeface="Times New Roman" pitchFamily="18" charset="0"/>
                        </a:rPr>
                        <a:t> руб.</a:t>
                      </a:r>
                      <a:endParaRPr lang="ru-RU" sz="1000" dirty="0">
                        <a:latin typeface="Times New Roman" pitchFamily="18" charset="0"/>
                        <a:cs typeface="Times New Roman" pitchFamily="18" charset="0"/>
                      </a:endParaRPr>
                    </a:p>
                  </a:txBody>
                  <a:tcPr/>
                </a:tc>
                <a:tc hMerge="1">
                  <a:txBody>
                    <a:bodyPr/>
                    <a:lstStyle/>
                    <a:p>
                      <a:endParaRPr lang="ru-RU" sz="1000" dirty="0">
                        <a:latin typeface="Times New Roman" pitchFamily="18" charset="0"/>
                        <a:cs typeface="Times New Roman" pitchFamily="18" charset="0"/>
                      </a:endParaRPr>
                    </a:p>
                  </a:txBody>
                  <a:tcPr/>
                </a:tc>
                <a:tc hMerge="1">
                  <a:txBody>
                    <a:bodyPr/>
                    <a:lstStyle/>
                    <a:p>
                      <a:endParaRPr lang="ru-RU"/>
                    </a:p>
                  </a:txBody>
                  <a:tcPr/>
                </a:tc>
              </a:tr>
              <a:tr h="185420">
                <a:tc vMerge="1">
                  <a:txBody>
                    <a:bodyPr/>
                    <a:lstStyle/>
                    <a:p>
                      <a:endParaRPr lang="ru-RU"/>
                    </a:p>
                  </a:txBody>
                  <a:tcPr/>
                </a:tc>
                <a:tc vMerge="1">
                  <a:txBody>
                    <a:bodyPr/>
                    <a:lstStyle/>
                    <a:p>
                      <a:endParaRPr lang="ru-RU" dirty="0"/>
                    </a:p>
                  </a:txBody>
                  <a:tcPr/>
                </a:tc>
                <a:tc vMerge="1">
                  <a:txBody>
                    <a:bodyPr/>
                    <a:lstStyle/>
                    <a:p>
                      <a:endParaRPr lang="ru-RU" dirty="0"/>
                    </a:p>
                  </a:txBody>
                  <a:tcPr/>
                </a:tc>
                <a:tc vMerge="1">
                  <a:txBody>
                    <a:bodyPr/>
                    <a:lstStyle/>
                    <a:p>
                      <a:endParaRPr lang="ru-RU" dirty="0"/>
                    </a:p>
                  </a:txBody>
                  <a:tcPr/>
                </a:tc>
                <a:tc rowSpan="2">
                  <a:txBody>
                    <a:bodyPr/>
                    <a:lstStyle/>
                    <a:p>
                      <a:r>
                        <a:rPr lang="ru-RU" sz="1000" b="1" dirty="0" smtClean="0">
                          <a:latin typeface="Times New Roman" pitchFamily="18" charset="0"/>
                          <a:cs typeface="Times New Roman" pitchFamily="18" charset="0"/>
                        </a:rPr>
                        <a:t>общая</a:t>
                      </a:r>
                      <a:endParaRPr lang="ru-RU" sz="1000" b="1" dirty="0">
                        <a:latin typeface="Times New Roman" pitchFamily="18" charset="0"/>
                        <a:cs typeface="Times New Roman" pitchFamily="18" charset="0"/>
                      </a:endParaRPr>
                    </a:p>
                  </a:txBody>
                  <a:tcPr/>
                </a:tc>
                <a:tc gridSpan="2">
                  <a:txBody>
                    <a:bodyPr/>
                    <a:lstStyle/>
                    <a:p>
                      <a:r>
                        <a:rPr lang="ru-RU" sz="1000" b="1" dirty="0" smtClean="0">
                          <a:latin typeface="Times New Roman" pitchFamily="18" charset="0"/>
                          <a:cs typeface="Times New Roman" pitchFamily="18" charset="0"/>
                        </a:rPr>
                        <a:t>в том числе</a:t>
                      </a:r>
                      <a:endParaRPr lang="ru-RU" sz="1000" b="1" dirty="0">
                        <a:latin typeface="Times New Roman" pitchFamily="18" charset="0"/>
                        <a:cs typeface="Times New Roman" pitchFamily="18" charset="0"/>
                      </a:endParaRPr>
                    </a:p>
                  </a:txBody>
                  <a:tcPr/>
                </a:tc>
                <a:tc hMerge="1">
                  <a:txBody>
                    <a:bodyPr/>
                    <a:lstStyle/>
                    <a:p>
                      <a:endParaRPr lang="ru-RU" sz="1000" b="1" dirty="0">
                        <a:latin typeface="Times New Roman" pitchFamily="18" charset="0"/>
                        <a:cs typeface="Times New Roman" pitchFamily="18" charset="0"/>
                      </a:endParaRPr>
                    </a:p>
                  </a:txBody>
                  <a:tcPr/>
                </a:tc>
              </a:tr>
              <a:tr h="18542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r>
                        <a:rPr lang="ru-RU" sz="1000" b="1" dirty="0" smtClean="0">
                          <a:latin typeface="Times New Roman" pitchFamily="18" charset="0"/>
                          <a:cs typeface="Times New Roman" pitchFamily="18" charset="0"/>
                        </a:rPr>
                        <a:t>местный бюджет</a:t>
                      </a:r>
                      <a:endParaRPr lang="ru-RU" sz="1000" b="1" dirty="0">
                        <a:latin typeface="Times New Roman" pitchFamily="18" charset="0"/>
                        <a:cs typeface="Times New Roman" pitchFamily="18" charset="0"/>
                      </a:endParaRPr>
                    </a:p>
                  </a:txBody>
                  <a:tcPr/>
                </a:tc>
                <a:tc>
                  <a:txBody>
                    <a:bodyPr/>
                    <a:lstStyle/>
                    <a:p>
                      <a:r>
                        <a:rPr lang="ru-RU" sz="1000" b="1" dirty="0" smtClean="0">
                          <a:latin typeface="Times New Roman" pitchFamily="18" charset="0"/>
                          <a:cs typeface="Times New Roman" pitchFamily="18" charset="0"/>
                        </a:rPr>
                        <a:t>краевой бюджет</a:t>
                      </a:r>
                      <a:endParaRPr lang="ru-RU" sz="1000" b="1" dirty="0">
                        <a:latin typeface="Times New Roman" pitchFamily="18" charset="0"/>
                        <a:cs typeface="Times New Roman" pitchFamily="18" charset="0"/>
                      </a:endParaRPr>
                    </a:p>
                  </a:txBody>
                  <a:tcPr/>
                </a:tc>
              </a:tr>
              <a:tr h="1130509">
                <a:tc>
                  <a:txBody>
                    <a:bodyPr/>
                    <a:lstStyle/>
                    <a:p>
                      <a:endParaRPr lang="ru-RU" dirty="0"/>
                    </a:p>
                  </a:txBody>
                  <a:tcPr/>
                </a:tc>
                <a:tc>
                  <a:txBody>
                    <a:bodyPr/>
                    <a:lstStyle/>
                    <a:p>
                      <a:pPr algn="just"/>
                      <a:r>
                        <a:rPr lang="ru-RU" sz="1000" dirty="0" smtClean="0">
                          <a:latin typeface="Times New Roman" pitchFamily="18" charset="0"/>
                          <a:cs typeface="Times New Roman" pitchFamily="18" charset="0"/>
                        </a:rPr>
                        <a:t>Приобретение музыкальных инструментов и художественного инвентаря для учреждений дополнительного образования детей в сфере культуры</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С.Анучино</a:t>
                      </a:r>
                      <a:endParaRPr lang="ru-RU" sz="1000" dirty="0">
                        <a:latin typeface="Times New Roman" pitchFamily="18" charset="0"/>
                        <a:cs typeface="Times New Roman" pitchFamily="18" charset="0"/>
                      </a:endParaRPr>
                    </a:p>
                  </a:txBody>
                  <a:tcPr/>
                </a:tc>
                <a:tc>
                  <a:txBody>
                    <a:bodyPr/>
                    <a:lstStyle/>
                    <a:p>
                      <a:pPr algn="ctr"/>
                      <a:r>
                        <a:rPr lang="ru-RU" sz="1000" dirty="0" smtClean="0">
                          <a:latin typeface="Times New Roman" pitchFamily="18" charset="0"/>
                          <a:cs typeface="Times New Roman" pitchFamily="18" charset="0"/>
                        </a:rPr>
                        <a:t>2024</a:t>
                      </a:r>
                      <a:endParaRPr lang="ru-RU" sz="1000" dirty="0">
                        <a:latin typeface="Times New Roman" pitchFamily="18" charset="0"/>
                        <a:cs typeface="Times New Roman" pitchFamily="18" charset="0"/>
                      </a:endParaRPr>
                    </a:p>
                  </a:txBody>
                  <a:tcPr/>
                </a:tc>
                <a:tc>
                  <a:txBody>
                    <a:bodyPr/>
                    <a:lstStyle/>
                    <a:p>
                      <a:pPr algn="ctr" fontAlgn="b"/>
                      <a:r>
                        <a:rPr lang="ru-RU" sz="1000" b="0" i="0" u="none" strike="noStrike" dirty="0">
                          <a:solidFill>
                            <a:srgbClr val="000000"/>
                          </a:solidFill>
                          <a:latin typeface="Times New Roman" pitchFamily="18" charset="0"/>
                          <a:cs typeface="Times New Roman" pitchFamily="18" charset="0"/>
                        </a:rPr>
                        <a:t>1010000</a:t>
                      </a:r>
                    </a:p>
                  </a:txBody>
                  <a:tcPr marL="7620" marR="7620" marT="7620" marB="0"/>
                </a:tc>
                <a:tc>
                  <a:txBody>
                    <a:bodyPr/>
                    <a:lstStyle/>
                    <a:p>
                      <a:pPr algn="ctr" fontAlgn="b"/>
                      <a:r>
                        <a:rPr lang="ru-RU" sz="1000" b="0" i="0" u="none" strike="noStrike">
                          <a:solidFill>
                            <a:srgbClr val="000000"/>
                          </a:solidFill>
                          <a:latin typeface="Times New Roman" pitchFamily="18" charset="0"/>
                          <a:cs typeface="Times New Roman" pitchFamily="18" charset="0"/>
                        </a:rPr>
                        <a:t>10000</a:t>
                      </a:r>
                    </a:p>
                  </a:txBody>
                  <a:tcPr marL="7620" marR="7620" marT="7620" marB="0"/>
                </a:tc>
                <a:tc>
                  <a:txBody>
                    <a:bodyPr/>
                    <a:lstStyle/>
                    <a:p>
                      <a:pPr algn="ctr" fontAlgn="b"/>
                      <a:r>
                        <a:rPr lang="ru-RU" sz="1000" b="0" i="0" u="none" strike="noStrike" dirty="0">
                          <a:solidFill>
                            <a:srgbClr val="000000"/>
                          </a:solidFill>
                          <a:latin typeface="Times New Roman" pitchFamily="18" charset="0"/>
                          <a:cs typeface="Times New Roman" pitchFamily="18" charset="0"/>
                        </a:rPr>
                        <a:t>1000000</a:t>
                      </a:r>
                    </a:p>
                  </a:txBody>
                  <a:tcPr marL="7620" marR="7620" marT="7620" marB="0"/>
                </a:tc>
              </a:tr>
            </a:tbl>
          </a:graphicData>
        </a:graphic>
      </p:graphicFrame>
      <p:sp>
        <p:nvSpPr>
          <p:cNvPr id="5" name="Скругленный прямоугольник 4"/>
          <p:cNvSpPr/>
          <p:nvPr/>
        </p:nvSpPr>
        <p:spPr>
          <a:xfrm>
            <a:off x="557348" y="1624613"/>
            <a:ext cx="1294950" cy="848322"/>
          </a:xfrm>
          <a:prstGeom prst="roundRect">
            <a:avLst>
              <a:gd name="adj" fmla="val 10000"/>
            </a:avLst>
          </a:prstGeom>
          <a:blipFill rotWithShape="0">
            <a:blip r:embed="rId3" cstate="prin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Фон бело-зеленый градиент (133 фото) » ФОНОВАЯ ГАЛЕРЕЯ КАТЕРИНЫ АСКВИТ"/>
          <p:cNvPicPr>
            <a:picLocks noChangeAspect="1" noChangeArrowheads="1"/>
          </p:cNvPicPr>
          <p:nvPr/>
        </p:nvPicPr>
        <p:blipFill>
          <a:blip r:embed="rId2" cstate="print"/>
          <a:srcRect/>
          <a:stretch>
            <a:fillRect/>
          </a:stretch>
        </p:blipFill>
        <p:spPr bwMode="auto">
          <a:xfrm>
            <a:off x="0" y="0"/>
            <a:ext cx="12191999" cy="6858000"/>
          </a:xfrm>
          <a:prstGeom prst="rect">
            <a:avLst/>
          </a:prstGeom>
          <a:noFill/>
        </p:spPr>
      </p:pic>
      <p:sp>
        <p:nvSpPr>
          <p:cNvPr id="3" name="Прямоугольник: скругленные углы 2">
            <a:extLst>
              <a:ext uri="{FF2B5EF4-FFF2-40B4-BE49-F238E27FC236}">
                <a16:creationId xmlns:a16="http://schemas.microsoft.com/office/drawing/2014/main" xmlns="" id="{95F540BD-F654-7AF2-0995-2919A286140F}"/>
              </a:ext>
            </a:extLst>
          </p:cNvPr>
          <p:cNvSpPr/>
          <p:nvPr/>
        </p:nvSpPr>
        <p:spPr>
          <a:xfrm>
            <a:off x="780176" y="360726"/>
            <a:ext cx="10377182" cy="5956184"/>
          </a:xfrm>
          <a:prstGeom prst="roundRect">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7030A0"/>
                </a:solidFill>
                <a:latin typeface="Times New Roman" panose="02020603050405020304" pitchFamily="18" charset="0"/>
                <a:cs typeface="Times New Roman" panose="02020603050405020304" pitchFamily="18" charset="0"/>
              </a:rPr>
              <a:t>Спасибо за внимание !</a:t>
            </a:r>
          </a:p>
          <a:p>
            <a:pPr algn="ctr"/>
            <a:endParaRPr lang="ru-RU" sz="2000" b="1" dirty="0">
              <a:solidFill>
                <a:srgbClr val="7030A0"/>
              </a:solidFill>
              <a:latin typeface="Times New Roman" panose="02020603050405020304" pitchFamily="18" charset="0"/>
              <a:cs typeface="Times New Roman" panose="02020603050405020304" pitchFamily="18" charset="0"/>
            </a:endParaRPr>
          </a:p>
          <a:p>
            <a:pPr algn="ctr"/>
            <a:r>
              <a:rPr lang="ru-RU" sz="2000" b="1" dirty="0">
                <a:solidFill>
                  <a:srgbClr val="7030A0"/>
                </a:solidFill>
                <a:latin typeface="Times New Roman" panose="02020603050405020304" pitchFamily="18" charset="0"/>
                <a:cs typeface="Times New Roman" panose="02020603050405020304" pitchFamily="18" charset="0"/>
              </a:rPr>
              <a:t>Контактная информация:</a:t>
            </a:r>
          </a:p>
          <a:p>
            <a:pPr algn="ctr"/>
            <a:r>
              <a:rPr lang="ru-RU" sz="2000" b="1" dirty="0">
                <a:solidFill>
                  <a:srgbClr val="7030A0"/>
                </a:solidFill>
                <a:latin typeface="Times New Roman" panose="02020603050405020304" pitchFamily="18" charset="0"/>
                <a:cs typeface="Times New Roman" panose="02020603050405020304" pitchFamily="18" charset="0"/>
              </a:rPr>
              <a:t>Финансово – экономическое управление </a:t>
            </a:r>
          </a:p>
          <a:p>
            <a:pPr algn="ctr"/>
            <a:r>
              <a:rPr lang="ru-RU" sz="2000" b="1" dirty="0">
                <a:solidFill>
                  <a:srgbClr val="7030A0"/>
                </a:solidFill>
                <a:latin typeface="Times New Roman" panose="02020603050405020304" pitchFamily="18" charset="0"/>
                <a:cs typeface="Times New Roman" panose="02020603050405020304" pitchFamily="18" charset="0"/>
              </a:rPr>
              <a:t>администрации Анучинского муниципального округа</a:t>
            </a:r>
          </a:p>
          <a:p>
            <a:pPr algn="ctr"/>
            <a:r>
              <a:rPr lang="ru-RU" sz="2000" b="1" dirty="0">
                <a:solidFill>
                  <a:srgbClr val="7030A0"/>
                </a:solidFill>
                <a:latin typeface="Times New Roman" panose="02020603050405020304" pitchFamily="18" charset="0"/>
                <a:cs typeface="Times New Roman" panose="02020603050405020304" pitchFamily="18" charset="0"/>
              </a:rPr>
              <a:t>Адрес: 692300, Приморский край, Анучинский район,</a:t>
            </a:r>
          </a:p>
          <a:p>
            <a:pPr algn="ctr"/>
            <a:r>
              <a:rPr lang="ru-RU" sz="2000" b="1" dirty="0" err="1">
                <a:solidFill>
                  <a:srgbClr val="7030A0"/>
                </a:solidFill>
                <a:latin typeface="Times New Roman" panose="02020603050405020304" pitchFamily="18" charset="0"/>
                <a:cs typeface="Times New Roman" panose="02020603050405020304" pitchFamily="18" charset="0"/>
              </a:rPr>
              <a:t>с.Анучино</a:t>
            </a:r>
            <a:r>
              <a:rPr lang="ru-RU" sz="2000" b="1" dirty="0">
                <a:solidFill>
                  <a:srgbClr val="7030A0"/>
                </a:solidFill>
                <a:latin typeface="Times New Roman" panose="02020603050405020304" pitchFamily="18" charset="0"/>
                <a:cs typeface="Times New Roman" panose="02020603050405020304" pitchFamily="18" charset="0"/>
              </a:rPr>
              <a:t>, </a:t>
            </a:r>
            <a:r>
              <a:rPr lang="ru-RU" sz="2000" b="1" dirty="0" err="1">
                <a:solidFill>
                  <a:srgbClr val="7030A0"/>
                </a:solidFill>
                <a:latin typeface="Times New Roman" panose="02020603050405020304" pitchFamily="18" charset="0"/>
                <a:cs typeface="Times New Roman" panose="02020603050405020304" pitchFamily="18" charset="0"/>
              </a:rPr>
              <a:t>ул.Лазо</a:t>
            </a:r>
            <a:r>
              <a:rPr lang="ru-RU" sz="2000" b="1" dirty="0">
                <a:solidFill>
                  <a:srgbClr val="7030A0"/>
                </a:solidFill>
                <a:latin typeface="Times New Roman" panose="02020603050405020304" pitchFamily="18" charset="0"/>
                <a:cs typeface="Times New Roman" panose="02020603050405020304" pitchFamily="18" charset="0"/>
              </a:rPr>
              <a:t> 6</a:t>
            </a:r>
          </a:p>
          <a:p>
            <a:pPr algn="ctr"/>
            <a:r>
              <a:rPr lang="ru-RU" sz="2000" b="1" dirty="0">
                <a:solidFill>
                  <a:srgbClr val="7030A0"/>
                </a:solidFill>
                <a:latin typeface="Times New Roman" panose="02020603050405020304" pitchFamily="18" charset="0"/>
                <a:cs typeface="Times New Roman" panose="02020603050405020304" pitchFamily="18" charset="0"/>
              </a:rPr>
              <a:t>Режим работы: понедельник – четверг – с 9-00 до 17-00</a:t>
            </a:r>
          </a:p>
          <a:p>
            <a:pPr algn="ctr"/>
            <a:r>
              <a:rPr lang="ru-RU" sz="2000" b="1" dirty="0">
                <a:solidFill>
                  <a:srgbClr val="7030A0"/>
                </a:solidFill>
                <a:latin typeface="Times New Roman" panose="02020603050405020304" pitchFamily="18" charset="0"/>
                <a:cs typeface="Times New Roman" panose="02020603050405020304" pitchFamily="18" charset="0"/>
              </a:rPr>
              <a:t>пятница – с 9-00 до 16-00</a:t>
            </a:r>
          </a:p>
          <a:p>
            <a:pPr algn="ctr"/>
            <a:r>
              <a:rPr lang="ru-RU" sz="2000" b="1" dirty="0">
                <a:solidFill>
                  <a:srgbClr val="7030A0"/>
                </a:solidFill>
                <a:latin typeface="Times New Roman" panose="02020603050405020304" pitchFamily="18" charset="0"/>
                <a:cs typeface="Times New Roman" panose="02020603050405020304" pitchFamily="18" charset="0"/>
              </a:rPr>
              <a:t>Обед: с 13-00 до 14-00</a:t>
            </a:r>
          </a:p>
          <a:p>
            <a:pPr algn="ctr"/>
            <a:r>
              <a:rPr lang="ru-RU" sz="2000" b="1" dirty="0">
                <a:solidFill>
                  <a:srgbClr val="7030A0"/>
                </a:solidFill>
                <a:latin typeface="Times New Roman" panose="02020603050405020304" pitchFamily="18" charset="0"/>
                <a:cs typeface="Times New Roman" panose="02020603050405020304" pitchFamily="18" charset="0"/>
              </a:rPr>
              <a:t>Начальник управления – Бондарь Галина Петровна</a:t>
            </a:r>
          </a:p>
          <a:p>
            <a:pPr algn="ctr"/>
            <a:r>
              <a:rPr lang="ru-RU" sz="2000" b="1" dirty="0">
                <a:solidFill>
                  <a:srgbClr val="7030A0"/>
                </a:solidFill>
                <a:latin typeface="Times New Roman" panose="02020603050405020304" pitchFamily="18" charset="0"/>
                <a:cs typeface="Times New Roman" panose="02020603050405020304" pitchFamily="18" charset="0"/>
              </a:rPr>
              <a:t>телефон: 8(42362)91-870, факс: 8(42362)97-1-38</a:t>
            </a:r>
          </a:p>
          <a:p>
            <a:pPr algn="ctr"/>
            <a:r>
              <a:rPr lang="ru-RU" sz="2000" b="1" dirty="0">
                <a:solidFill>
                  <a:srgbClr val="7030A0"/>
                </a:solidFill>
                <a:latin typeface="Times New Roman" panose="02020603050405020304" pitchFamily="18" charset="0"/>
                <a:cs typeface="Times New Roman" panose="02020603050405020304" pitchFamily="18" charset="0"/>
              </a:rPr>
              <a:t>адрес электронной почты:</a:t>
            </a:r>
            <a:r>
              <a:rPr lang="en-US" sz="2000" b="1" dirty="0">
                <a:solidFill>
                  <a:srgbClr val="7030A0"/>
                </a:solidFill>
                <a:latin typeface="Times New Roman" panose="02020603050405020304" pitchFamily="18" charset="0"/>
                <a:cs typeface="Times New Roman" panose="02020603050405020304" pitchFamily="18" charset="0"/>
              </a:rPr>
              <a:t>fin620@list.ru</a:t>
            </a:r>
            <a:endParaRPr lang="ru-RU" sz="2000" b="1" dirty="0">
              <a:solidFill>
                <a:srgbClr val="7030A0"/>
              </a:solidFill>
              <a:latin typeface="Times New Roman" panose="02020603050405020304" pitchFamily="18" charset="0"/>
              <a:cs typeface="Times New Roman" panose="02020603050405020304" pitchFamily="18" charset="0"/>
            </a:endParaRPr>
          </a:p>
          <a:p>
            <a:pPr algn="ctr"/>
            <a:endParaRPr lang="ru-RU" b="1"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12162</TotalTime>
  <Words>9536</Words>
  <Application>Microsoft Office PowerPoint</Application>
  <PresentationFormat>Произвольный</PresentationFormat>
  <Paragraphs>2317</Paragraphs>
  <Slides>59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59</vt:i4>
      </vt:variant>
    </vt:vector>
  </HeadingPairs>
  <TitlesOfParts>
    <vt:vector size="60"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Вера В. Клыкова</dc:creator>
  <cp:lastModifiedBy>Элина</cp:lastModifiedBy>
  <cp:revision>499</cp:revision>
  <dcterms:created xsi:type="dcterms:W3CDTF">2022-11-03T00:10:40Z</dcterms:created>
  <dcterms:modified xsi:type="dcterms:W3CDTF">2024-01-20T04:03:36Z</dcterms:modified>
</cp:coreProperties>
</file>